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3.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4.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xml" ContentType="application/vnd.openxmlformats-officedocument.drawingml.chart+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9" r:id="rId2"/>
    <p:sldMasterId id="2147483704" r:id="rId3"/>
    <p:sldMasterId id="2147483752" r:id="rId4"/>
    <p:sldMasterId id="2147483766" r:id="rId5"/>
  </p:sldMasterIdLst>
  <p:notesMasterIdLst>
    <p:notesMasterId r:id="rId56"/>
  </p:notesMasterIdLst>
  <p:sldIdLst>
    <p:sldId id="282" r:id="rId6"/>
    <p:sldId id="2147480852" r:id="rId7"/>
    <p:sldId id="2147480853" r:id="rId8"/>
    <p:sldId id="2147480854" r:id="rId9"/>
    <p:sldId id="465" r:id="rId10"/>
    <p:sldId id="516" r:id="rId11"/>
    <p:sldId id="274" r:id="rId12"/>
    <p:sldId id="449" r:id="rId13"/>
    <p:sldId id="431" r:id="rId14"/>
    <p:sldId id="443" r:id="rId15"/>
    <p:sldId id="448" r:id="rId16"/>
    <p:sldId id="446" r:id="rId17"/>
    <p:sldId id="466" r:id="rId18"/>
    <p:sldId id="467" r:id="rId19"/>
    <p:sldId id="514" r:id="rId20"/>
    <p:sldId id="469" r:id="rId21"/>
    <p:sldId id="454" r:id="rId22"/>
    <p:sldId id="480" r:id="rId23"/>
    <p:sldId id="435" r:id="rId24"/>
    <p:sldId id="515" r:id="rId25"/>
    <p:sldId id="457" r:id="rId26"/>
    <p:sldId id="438" r:id="rId27"/>
    <p:sldId id="486" r:id="rId28"/>
    <p:sldId id="475" r:id="rId29"/>
    <p:sldId id="453" r:id="rId30"/>
    <p:sldId id="477" r:id="rId31"/>
    <p:sldId id="479" r:id="rId32"/>
    <p:sldId id="496" r:id="rId33"/>
    <p:sldId id="259" r:id="rId34"/>
    <p:sldId id="517" r:id="rId35"/>
    <p:sldId id="261" r:id="rId36"/>
    <p:sldId id="2147480855" r:id="rId37"/>
    <p:sldId id="256" r:id="rId38"/>
    <p:sldId id="2147480856" r:id="rId39"/>
    <p:sldId id="281" r:id="rId40"/>
    <p:sldId id="289" r:id="rId41"/>
    <p:sldId id="275" r:id="rId42"/>
    <p:sldId id="288" r:id="rId43"/>
    <p:sldId id="297" r:id="rId44"/>
    <p:sldId id="296" r:id="rId45"/>
    <p:sldId id="294" r:id="rId46"/>
    <p:sldId id="287" r:id="rId47"/>
    <p:sldId id="295" r:id="rId48"/>
    <p:sldId id="2147480857" r:id="rId49"/>
    <p:sldId id="1355" r:id="rId50"/>
    <p:sldId id="277" r:id="rId51"/>
    <p:sldId id="1362" r:id="rId52"/>
    <p:sldId id="1363" r:id="rId53"/>
    <p:sldId id="1361" r:id="rId54"/>
    <p:sldId id="1358" r:id="rId5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15" d="100"/>
          <a:sy n="115" d="100"/>
        </p:scale>
        <p:origin x="6149"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sv-SE"/>
  <c:roundedCorners val="1"/>
  <c:style val="2"/>
  <c:chart>
    <c:autoTitleDeleted val="1"/>
    <c:plotArea>
      <c:layout/>
      <c:barChart>
        <c:barDir val="bar"/>
        <c:grouping val="clustered"/>
        <c:varyColors val="0"/>
        <c:ser>
          <c:idx val="0"/>
          <c:order val="0"/>
          <c:tx>
            <c:v>Andel</c:v>
          </c:tx>
          <c:spPr>
            <a:solidFill>
              <a:srgbClr val="002F5F"/>
            </a:solidFill>
          </c:spPr>
          <c:invertIfNegative val="1"/>
          <c:dLbls>
            <c:dLbl>
              <c:idx val="0"/>
              <c:tx>
                <c:rich>
                  <a:bodyPr/>
                  <a:lstStyle/>
                  <a:p>
                    <a:r>
                      <a:rPr lang="en-US" sz="1700" b="1">
                        <a:solidFill>
                          <a:srgbClr val="002F5F"/>
                        </a:solidFill>
                        <a:latin typeface="Liberation Sans"/>
                      </a:rPr>
                      <a:t>31,1</a:t>
                    </a:r>
                  </a:p>
                </c:rich>
              </c:tx>
              <c:showLegendKey val="0"/>
              <c:showVal val="0"/>
              <c:showCatName val="1"/>
              <c:showSerName val="1"/>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0-6FAE-5149-B5F3-A8DE2AB9026C}"/>
                </c:ext>
              </c:extLst>
            </c:dLbl>
            <c:dLbl>
              <c:idx val="1"/>
              <c:tx>
                <c:rich>
                  <a:bodyPr/>
                  <a:lstStyle/>
                  <a:p>
                    <a:r>
                      <a:rPr lang="en-US" sz="1700" b="1">
                        <a:solidFill>
                          <a:srgbClr val="002F5F"/>
                        </a:solidFill>
                        <a:latin typeface="Liberation Sans"/>
                      </a:rPr>
                      <a:t>38,4</a:t>
                    </a:r>
                  </a:p>
                </c:rich>
              </c:tx>
              <c:showLegendKey val="0"/>
              <c:showVal val="0"/>
              <c:showCatName val="1"/>
              <c:showSerName val="1"/>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1-6FAE-5149-B5F3-A8DE2AB9026C}"/>
                </c:ext>
              </c:extLst>
            </c:dLbl>
            <c:spPr>
              <a:noFill/>
              <a:ln>
                <a:noFill/>
              </a:ln>
              <a:effectLst/>
            </c:spPr>
            <c:txPr>
              <a:bodyPr anchorCtr="1"/>
              <a:lstStyle/>
              <a:p>
                <a:pPr>
                  <a:defRPr sz="1725" b="1">
                    <a:solidFill>
                      <a:srgbClr val="002F5F"/>
                    </a:solidFill>
                    <a:latin typeface="Liberation Sans"/>
                    <a:ea typeface="Liberation Sans"/>
                    <a:cs typeface="Liberation San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Data'!$A$2:$A$3</c:f>
              <c:strCache>
                <c:ptCount val="2"/>
                <c:pt idx="0">
                  <c:v>Kvinna</c:v>
                </c:pt>
                <c:pt idx="1">
                  <c:v>Man</c:v>
                </c:pt>
              </c:strCache>
            </c:strRef>
          </c:cat>
          <c:val>
            <c:numRef>
              <c:f>'Chart Data'!$B$2:$B$3</c:f>
              <c:numCache>
                <c:formatCode>General</c:formatCode>
                <c:ptCount val="2"/>
                <c:pt idx="0">
                  <c:v>31.1</c:v>
                </c:pt>
                <c:pt idx="1">
                  <c:v>38.4</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2601-C84D-BEC0-4F62F0B160E2}"/>
            </c:ext>
          </c:extLst>
        </c:ser>
        <c:dLbls>
          <c:dLblPos val="outEnd"/>
          <c:showLegendKey val="0"/>
          <c:showVal val="1"/>
          <c:showCatName val="0"/>
          <c:showSerName val="0"/>
          <c:showPercent val="0"/>
          <c:showBubbleSize val="0"/>
        </c:dLbls>
        <c:gapWidth val="85"/>
        <c:axId val="48650112"/>
        <c:axId val="48672768"/>
      </c:barChart>
      <c:catAx>
        <c:axId val="48650112"/>
        <c:scaling>
          <c:orientation val="minMax"/>
        </c:scaling>
        <c:delete val="0"/>
        <c:axPos val="l"/>
        <c:majorGridlines>
          <c:spPr>
            <a:ln w="9525">
              <a:solidFill>
                <a:srgbClr val="E6ECF0"/>
              </a:solidFill>
              <a:prstDash val="solid"/>
            </a:ln>
          </c:spPr>
        </c:majorGridlines>
        <c:numFmt formatCode="General" sourceLinked="1"/>
        <c:majorTickMark val="none"/>
        <c:minorTickMark val="none"/>
        <c:tickLblPos val="nextTo"/>
        <c:spPr>
          <a:ln w="9525">
            <a:solidFill>
              <a:srgbClr val="D4D4D4"/>
            </a:solidFill>
            <a:prstDash val="solid"/>
          </a:ln>
        </c:spPr>
        <c:txPr>
          <a:bodyPr anchorCtr="1"/>
          <a:lstStyle/>
          <a:p>
            <a:pPr>
              <a:defRPr sz="1200">
                <a:solidFill>
                  <a:srgbClr val="17334B"/>
                </a:solidFill>
                <a:latin typeface="Liberation Sans"/>
                <a:ea typeface="Liberation Sans"/>
                <a:cs typeface="Liberation Sans"/>
              </a:defRPr>
            </a:pPr>
            <a:endParaRPr lang="en-US"/>
          </a:p>
        </c:txPr>
        <c:crossAx val="48672768"/>
        <c:crosses val="autoZero"/>
        <c:auto val="1"/>
        <c:lblAlgn val="ctr"/>
        <c:lblOffset val="100"/>
        <c:noMultiLvlLbl val="1"/>
      </c:catAx>
      <c:valAx>
        <c:axId val="48672768"/>
        <c:scaling>
          <c:orientation val="minMax"/>
        </c:scaling>
        <c:delete val="0"/>
        <c:axPos val="b"/>
        <c:numFmt formatCode="General" sourceLinked="1"/>
        <c:majorTickMark val="none"/>
        <c:minorTickMark val="none"/>
        <c:tickLblPos val="nextTo"/>
        <c:spPr>
          <a:ln w="9525">
            <a:solidFill>
              <a:srgbClr val="D4D4D4"/>
            </a:solidFill>
            <a:prstDash val="solid"/>
          </a:ln>
        </c:spPr>
        <c:txPr>
          <a:bodyPr anchorCtr="1"/>
          <a:lstStyle/>
          <a:p>
            <a:pPr>
              <a:defRPr sz="1650">
                <a:solidFill>
                  <a:srgbClr val="17334B"/>
                </a:solidFill>
                <a:latin typeface="Liberation Sans"/>
                <a:ea typeface="Liberation Sans"/>
                <a:cs typeface="Liberation Sans"/>
              </a:defRPr>
            </a:pPr>
            <a:endParaRPr lang="en-US"/>
          </a:p>
        </c:txPr>
        <c:crossAx val="48650112"/>
        <c:crosses val="autoZero"/>
        <c:crossBetween val="between"/>
      </c:valAx>
    </c:plotArea>
    <c:plotVisOnly val="1"/>
    <c:dispBlanksAs val="zero"/>
    <c:showDLblsOverMax val="1"/>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9FFA51-EAEA-481B-9CBD-A776922DF133}" type="datetimeFigureOut">
              <a:rPr lang="sv-SE" smtClean="0"/>
              <a:t>2026-10-01</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CC9D04-AE44-487F-9222-5A4CAFB58417}" type="slidenum">
              <a:rPr lang="sv-SE" smtClean="0"/>
              <a:t>‹#›</a:t>
            </a:fld>
            <a:endParaRPr lang="sv-SE"/>
          </a:p>
        </p:txBody>
      </p:sp>
    </p:spTree>
    <p:extLst>
      <p:ext uri="{BB962C8B-B14F-4D97-AF65-F5344CB8AC3E}">
        <p14:creationId xmlns:p14="http://schemas.microsoft.com/office/powerpoint/2010/main" val="156719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D8FF03-45D0-4B1A-AAD2-D78739F3BB6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650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E2ADB-88B6-5594-76D3-6CDB33B76B1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1E83E037-9286-3A99-58FA-248C21FDDBE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3F3C583F-D12B-9E8F-E071-B7A53A3FA510}"/>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558E1BC8-49E2-9B3A-B703-AC60D94992D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D8FF03-45D0-4B1A-AAD2-D78739F3BB6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5409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4D8AD-067F-9150-8478-689F1B12097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9B28273-A503-3DF9-58C8-6352B77EC80D}"/>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82FAC578-6493-C7B9-F898-67EFAE8B197C}"/>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27B71BEB-1D13-04B4-3177-C820E24E749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1959278-2D56-48BC-931F-15034691C363}"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9999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D8FF03-45D0-4B1A-AAD2-D78739F3BB6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28680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Bredt sammensatt utvalg: akademikere, likestillingsprofesjonelle, tidligere idrettsutøvere, tidligere sametingspresident, tillitsvalgte, folk fra interesseorganisasjoner som Skeiv verden, Mannsforum. Ledet av Claus Jervell: fagrådgiver i fagforeningen Fellesforbundet, lang erfaring fra arbeid med arbeidsmiljø, diskriminering, osv</a:t>
            </a:r>
            <a:r>
              <a:rPr lang="nb-NO"/>
              <a:t>. </a:t>
            </a:r>
          </a:p>
          <a:p>
            <a:endParaRPr lang="nb-NO" dirty="0"/>
          </a:p>
          <a:p>
            <a:r>
              <a:rPr lang="nb-NO" dirty="0"/>
              <a:t>I tillegg: et sekretariat på 3 personer, utvidet til 5 i siste fase av skrivingen. </a:t>
            </a:r>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1D7A00E-1A6C-4A10-8FC8-597DE21CFB7B}"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1575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i="0" kern="1200" dirty="0">
                <a:solidFill>
                  <a:schemeClr val="tx1"/>
                </a:solidFill>
                <a:effectLst/>
                <a:latin typeface="+mn-lt"/>
                <a:ea typeface="+mn-ea"/>
                <a:cs typeface="+mn-cs"/>
              </a:rPr>
              <a:t>Norges offentlige utredninger (NOU) er en serie statlige rapporter. NOU-rapportene har som formål å presentere og drøfte kunnskapsgrunnlaget og mulige handlingsvalg eller strategier for utvikling og iverksetting av offentlige tiltak for løsning av samfunnsmessige problemer og utfordringer.</a:t>
            </a:r>
          </a:p>
          <a:p>
            <a:endParaRPr lang="nb-NO" sz="1200" b="0" i="0" kern="1200" dirty="0">
              <a:solidFill>
                <a:schemeClr val="tx1"/>
              </a:solidFill>
              <a:effectLst/>
              <a:latin typeface="+mn-lt"/>
              <a:ea typeface="+mn-ea"/>
              <a:cs typeface="+mn-cs"/>
            </a:endParaRPr>
          </a:p>
          <a:p>
            <a:r>
              <a:rPr lang="nb-NO" dirty="0"/>
              <a:t>Stortingsmelding fra Kultur- og likestillingsdepartementet, forventes i november 2026. </a:t>
            </a:r>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D8FF03-45D0-4B1A-AAD2-D78739F3BB6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2693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D8FF03-45D0-4B1A-AAD2-D78739F3BB6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6881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Slik ser innholdsfortegnelsen ut.</a:t>
            </a:r>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D8FF03-45D0-4B1A-AAD2-D78739F3BB6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7897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Og: dette får konsekvenser for livsmuligheter senere i livet. [Kanskje legge til et tiltak fra utdanningskapitlet?]</a:t>
            </a:r>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D8FF03-45D0-4B1A-AAD2-D78739F3BB6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18906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D8FF03-45D0-4B1A-AAD2-D78739F3BB6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0570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D8FF03-45D0-4B1A-AAD2-D78739F3BB6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50014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D8FF03-45D0-4B1A-AAD2-D78739F3BB6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41672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Lønn: menn tjener mer enn kvinner, jobber oftere i privat sektor. </a:t>
            </a:r>
          </a:p>
          <a:p>
            <a:endParaRPr lang="nb-NO" dirty="0"/>
          </a:p>
          <a:p>
            <a:r>
              <a:rPr lang="nb-NO" dirty="0"/>
              <a:t>Dårligere tariffdekning i mange mannsdominerte bransjer. Forskjellene mellom menn blir dermed store! Ta bort de 10 prosent rikeste fra statistikken, og så er likelønnsforskjellen redusert. En svekking av det regulerte arbeidsmarkedet rammer menn spesielt. Livsbetingelser, </a:t>
            </a:r>
            <a:r>
              <a:rPr lang="nb-NO" dirty="0" err="1"/>
              <a:t>ref</a:t>
            </a:r>
            <a:r>
              <a:rPr lang="nb-NO" dirty="0"/>
              <a:t> klasse!</a:t>
            </a:r>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D8FF03-45D0-4B1A-AAD2-D78739F3BB6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55299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D8FF03-45D0-4B1A-AAD2-D78739F3BB6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38092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D8FF03-45D0-4B1A-AAD2-D78739F3BB6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33497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D8FF03-45D0-4B1A-AAD2-D78739F3BB6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36412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D8FF03-45D0-4B1A-AAD2-D78739F3BB6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97649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Dette har stor oppslutning både hos fagforeninger og arbeidsgiverorganisasjoner i Norge. De ser utfordringene. </a:t>
            </a:r>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D8FF03-45D0-4B1A-AAD2-D78739F3BB6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29469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D8FF03-45D0-4B1A-AAD2-D78739F3BB6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48129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Så noen ord om prosjektet jeg jobber med nå. </a:t>
            </a:r>
          </a:p>
          <a:p>
            <a:endParaRPr lang="nb-NO" dirty="0"/>
          </a:p>
          <a:p>
            <a:r>
              <a:rPr lang="nb-NO" dirty="0"/>
              <a:t>Så langt: har vi fått med oss forskere fra Danmark og Sverige, blant dem Anne Boschini ved SOFI her i Stockholm, og Sune Qvotrup Jensen ved Aalborg universitet. De representerer ganske ulik innfallsvinkler, ved at Anne er økonom og arbeider kvantitativt, mens Sune er sosiolog og arbeider mer kvalitativt. </a:t>
            </a:r>
          </a:p>
          <a:p>
            <a:endParaRPr lang="nb-NO" dirty="0"/>
          </a:p>
          <a:p>
            <a:r>
              <a:rPr lang="nb-NO" dirty="0"/>
              <a:t>Alt er i oppstartsfase, og vi planlegger en konferanse neste år. </a:t>
            </a:r>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1959278-2D56-48BC-931F-15034691C363}"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40146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planlegger flere workshops og seminarer framover, innenfor disse temaene. </a:t>
            </a:r>
          </a:p>
          <a:p>
            <a:endParaRPr lang="nb-NO" dirty="0"/>
          </a:p>
          <a:p>
            <a:r>
              <a:rPr lang="nb-NO" dirty="0"/>
              <a:t>Som en del av kommunikasjonsarbeidet, har jeg også etablert et nyhetsbrev. Blir glad for alle som vil følge med, sender lenke. (Teksten er mer interessant enn grafikken, beklager!)</a:t>
            </a:r>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1959278-2D56-48BC-931F-15034691C363}"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9447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Prosjektet foregår under forskningssenteret </a:t>
            </a:r>
            <a:r>
              <a:rPr lang="nb-NO" sz="1200" b="0" i="0" kern="1200" dirty="0">
                <a:solidFill>
                  <a:schemeClr val="tx1"/>
                </a:solidFill>
                <a:effectLst/>
                <a:latin typeface="+mn-lt"/>
                <a:ea typeface="+mn-ea"/>
                <a:cs typeface="+mn-cs"/>
              </a:rPr>
              <a:t>CORE – Senter for likestillingsforskning</a:t>
            </a:r>
            <a:r>
              <a:rPr lang="nb-NO" dirty="0"/>
              <a:t>, et senter ved ISF med finansiering fra flere instanser inkludert </a:t>
            </a:r>
            <a:r>
              <a:rPr lang="nb-NO" sz="1200" b="0" i="0" kern="1200" dirty="0">
                <a:solidFill>
                  <a:schemeClr val="tx1"/>
                </a:solidFill>
                <a:effectLst/>
                <a:latin typeface="+mn-lt"/>
                <a:ea typeface="+mn-ea"/>
                <a:cs typeface="+mn-cs"/>
              </a:rPr>
              <a:t>Kultur- og likestillingsdepartementet.</a:t>
            </a:r>
          </a:p>
          <a:p>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Til dette prosjektet har vi fått støtte fra to private amerikanske stiftelser. Richard V. Reeves, forfatter av boka On Boys and Men (2022) og grunnlegger av American </a:t>
            </a:r>
            <a:r>
              <a:rPr lang="nb-NO" sz="1200" b="0" i="0" kern="1200" dirty="0" err="1">
                <a:solidFill>
                  <a:schemeClr val="tx1"/>
                </a:solidFill>
                <a:effectLst/>
                <a:latin typeface="+mn-lt"/>
                <a:ea typeface="+mn-ea"/>
                <a:cs typeface="+mn-cs"/>
              </a:rPr>
              <a:t>Institute</a:t>
            </a:r>
            <a:r>
              <a:rPr lang="nb-NO" sz="1200" b="0" i="0" kern="1200" dirty="0">
                <a:solidFill>
                  <a:schemeClr val="tx1"/>
                </a:solidFill>
                <a:effectLst/>
                <a:latin typeface="+mn-lt"/>
                <a:ea typeface="+mn-ea"/>
                <a:cs typeface="+mn-cs"/>
              </a:rPr>
              <a:t> for Boys and Men er </a:t>
            </a:r>
            <a:r>
              <a:rPr lang="nb-NO" sz="1200" b="0" i="0" kern="1200" dirty="0" err="1">
                <a:solidFill>
                  <a:schemeClr val="tx1"/>
                </a:solidFill>
                <a:effectLst/>
                <a:latin typeface="+mn-lt"/>
                <a:ea typeface="+mn-ea"/>
                <a:cs typeface="+mn-cs"/>
              </a:rPr>
              <a:t>initativtaker</a:t>
            </a:r>
            <a:r>
              <a:rPr lang="nb-NO" sz="1200" b="0" i="0" kern="1200" dirty="0">
                <a:solidFill>
                  <a:schemeClr val="tx1"/>
                </a:solidFill>
                <a:effectLst/>
                <a:latin typeface="+mn-lt"/>
                <a:ea typeface="+mn-ea"/>
                <a:cs typeface="+mn-cs"/>
              </a:rPr>
              <a:t>.</a:t>
            </a:r>
            <a:endParaRPr lang="nb-NO" dirty="0"/>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1959278-2D56-48BC-931F-15034691C363}"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07404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15 </a:t>
            </a:r>
            <a:r>
              <a:rPr dirty="0" err="1"/>
              <a:t>sekunder</a:t>
            </a:r>
            <a:endParaRPr dirty="0"/>
          </a:p>
          <a:p>
            <a:endParaRPr dirty="0"/>
          </a:p>
          <a:p>
            <a:r>
              <a:rPr dirty="0" err="1"/>
              <a:t>Titelbild</a:t>
            </a:r>
            <a:r>
              <a:rPr dirty="0"/>
              <a:t>. </a:t>
            </a:r>
            <a:r>
              <a:rPr dirty="0" err="1"/>
              <a:t>Gå</a:t>
            </a:r>
            <a:r>
              <a:rPr dirty="0"/>
              <a:t> </a:t>
            </a:r>
            <a:r>
              <a:rPr dirty="0" err="1"/>
              <a:t>vidare</a:t>
            </a:r>
            <a:r>
              <a:rPr dirty="0"/>
              <a:t> </a:t>
            </a:r>
            <a:r>
              <a:rPr dirty="0" err="1"/>
              <a:t>när</a:t>
            </a:r>
            <a:r>
              <a:rPr dirty="0"/>
              <a:t> du </a:t>
            </a:r>
            <a:r>
              <a:rPr dirty="0" err="1"/>
              <a:t>har</a:t>
            </a:r>
            <a:r>
              <a:rPr dirty="0"/>
              <a:t> </a:t>
            </a:r>
            <a:r>
              <a:rPr dirty="0" err="1"/>
              <a:t>satt</a:t>
            </a:r>
            <a:r>
              <a:rPr dirty="0"/>
              <a:t> </a:t>
            </a:r>
            <a:r>
              <a:rPr dirty="0" err="1"/>
              <a:t>frågan</a:t>
            </a:r>
            <a:r>
              <a:rPr dirty="0"/>
              <a:t>.</a:t>
            </a:r>
          </a:p>
          <a:p>
            <a:endParaRPr dirty="0"/>
          </a:p>
          <a:p>
            <a:r>
              <a:rPr dirty="0"/>
              <a:t>SÄG</a:t>
            </a:r>
          </a:p>
          <a:p>
            <a:endParaRPr dirty="0"/>
          </a:p>
          <a:p>
            <a:r>
              <a:rPr dirty="0"/>
              <a:t>Jag </a:t>
            </a:r>
            <a:r>
              <a:rPr dirty="0" err="1"/>
              <a:t>vill</a:t>
            </a:r>
            <a:r>
              <a:rPr dirty="0"/>
              <a:t> </a:t>
            </a:r>
            <a:r>
              <a:rPr dirty="0" err="1"/>
              <a:t>bidra</a:t>
            </a:r>
            <a:r>
              <a:rPr dirty="0"/>
              <a:t> med </a:t>
            </a:r>
            <a:r>
              <a:rPr dirty="0" err="1"/>
              <a:t>några</a:t>
            </a:r>
            <a:r>
              <a:rPr dirty="0"/>
              <a:t> </a:t>
            </a:r>
            <a:r>
              <a:rPr dirty="0" err="1"/>
              <a:t>svenska</a:t>
            </a:r>
            <a:r>
              <a:rPr dirty="0"/>
              <a:t> </a:t>
            </a:r>
            <a:r>
              <a:rPr dirty="0" err="1"/>
              <a:t>forskningsresultat</a:t>
            </a:r>
            <a:r>
              <a:rPr dirty="0"/>
              <a:t> till </a:t>
            </a:r>
            <a:r>
              <a:rPr dirty="0" err="1"/>
              <a:t>frågan</a:t>
            </a:r>
            <a:r>
              <a:rPr dirty="0"/>
              <a:t> om </a:t>
            </a:r>
            <a:r>
              <a:rPr dirty="0" err="1"/>
              <a:t>jämställdhetens</a:t>
            </a:r>
            <a:r>
              <a:rPr dirty="0"/>
              <a:t> </a:t>
            </a:r>
            <a:r>
              <a:rPr dirty="0" err="1"/>
              <a:t>nästa</a:t>
            </a:r>
            <a:r>
              <a:rPr dirty="0"/>
              <a:t> </a:t>
            </a:r>
            <a:r>
              <a:rPr dirty="0" err="1"/>
              <a:t>steg</a:t>
            </a:r>
            <a:r>
              <a:rPr dirty="0"/>
              <a:t>. Vad ser vi </a:t>
            </a:r>
            <a:r>
              <a:rPr dirty="0" err="1"/>
              <a:t>när</a:t>
            </a:r>
            <a:r>
              <a:rPr dirty="0"/>
              <a:t> vi </a:t>
            </a:r>
            <a:r>
              <a:rPr dirty="0" err="1"/>
              <a:t>följer</a:t>
            </a:r>
            <a:r>
              <a:rPr dirty="0"/>
              <a:t> </a:t>
            </a:r>
            <a:r>
              <a:rPr dirty="0" err="1"/>
              <a:t>kvinnor</a:t>
            </a:r>
            <a:r>
              <a:rPr dirty="0"/>
              <a:t> och </a:t>
            </a:r>
            <a:r>
              <a:rPr dirty="0" err="1"/>
              <a:t>män</a:t>
            </a:r>
            <a:r>
              <a:rPr dirty="0"/>
              <a:t> </a:t>
            </a:r>
            <a:r>
              <a:rPr dirty="0" err="1"/>
              <a:t>genom</a:t>
            </a:r>
            <a:r>
              <a:rPr dirty="0"/>
              <a:t> </a:t>
            </a:r>
            <a:r>
              <a:rPr dirty="0" err="1"/>
              <a:t>skolan</a:t>
            </a:r>
            <a:r>
              <a:rPr dirty="0"/>
              <a:t>, </a:t>
            </a:r>
            <a:r>
              <a:rPr dirty="0" err="1"/>
              <a:t>arbetsmarknaden</a:t>
            </a:r>
            <a:r>
              <a:rPr dirty="0"/>
              <a:t> och </a:t>
            </a:r>
            <a:r>
              <a:rPr dirty="0" err="1"/>
              <a:t>familjelivet</a:t>
            </a:r>
            <a:r>
              <a:rPr dirty="0"/>
              <a:t>? Och </a:t>
            </a:r>
            <a:r>
              <a:rPr dirty="0" err="1"/>
              <a:t>hur</a:t>
            </a:r>
            <a:r>
              <a:rPr dirty="0"/>
              <a:t> </a:t>
            </a:r>
            <a:r>
              <a:rPr dirty="0" err="1"/>
              <a:t>påverkar</a:t>
            </a:r>
            <a:r>
              <a:rPr dirty="0"/>
              <a:t> </a:t>
            </a:r>
            <a:r>
              <a:rPr dirty="0" err="1"/>
              <a:t>själva</a:t>
            </a:r>
            <a:r>
              <a:rPr dirty="0"/>
              <a:t> </a:t>
            </a:r>
            <a:r>
              <a:rPr dirty="0" err="1"/>
              <a:t>sättet</a:t>
            </a:r>
            <a:r>
              <a:rPr dirty="0"/>
              <a:t> </a:t>
            </a:r>
            <a:r>
              <a:rPr dirty="0" err="1"/>
              <a:t>att</a:t>
            </a:r>
            <a:r>
              <a:rPr dirty="0"/>
              <a:t> </a:t>
            </a:r>
            <a:r>
              <a:rPr dirty="0" err="1"/>
              <a:t>mäta</a:t>
            </a:r>
            <a:r>
              <a:rPr dirty="0"/>
              <a:t> den </a:t>
            </a:r>
            <a:r>
              <a:rPr dirty="0" err="1"/>
              <a:t>bild</a:t>
            </a:r>
            <a:r>
              <a:rPr dirty="0"/>
              <a:t> vi </a:t>
            </a:r>
            <a:r>
              <a:rPr dirty="0" err="1"/>
              <a:t>får</a:t>
            </a:r>
            <a:r>
              <a:rPr dirty="0"/>
              <a:t>?</a:t>
            </a:r>
          </a:p>
          <a:p>
            <a:endParaRPr dirty="0"/>
          </a:p>
          <a:p>
            <a:r>
              <a:rPr dirty="0"/>
              <a:t>BAKOM STUDIEN</a:t>
            </a:r>
          </a:p>
          <a:p>
            <a:endParaRPr dirty="0"/>
          </a:p>
          <a:p>
            <a:r>
              <a:rPr dirty="0" err="1"/>
              <a:t>Presentationens</a:t>
            </a:r>
            <a:r>
              <a:rPr dirty="0"/>
              <a:t> </a:t>
            </a:r>
            <a:r>
              <a:rPr dirty="0" err="1"/>
              <a:t>huvudspår</a:t>
            </a:r>
            <a:r>
              <a:rPr dirty="0"/>
              <a:t> </a:t>
            </a:r>
            <a:r>
              <a:rPr dirty="0" err="1"/>
              <a:t>är</a:t>
            </a:r>
            <a:r>
              <a:rPr dirty="0"/>
              <a:t> </a:t>
            </a:r>
            <a:r>
              <a:rPr dirty="0" err="1"/>
              <a:t>fördelningar</a:t>
            </a:r>
            <a:r>
              <a:rPr dirty="0"/>
              <a:t> och </a:t>
            </a:r>
            <a:r>
              <a:rPr dirty="0" err="1"/>
              <a:t>mätning</a:t>
            </a:r>
            <a:r>
              <a:rPr dirty="0"/>
              <a:t>. </a:t>
            </a:r>
            <a:r>
              <a:rPr dirty="0" err="1"/>
              <a:t>Flickors</a:t>
            </a:r>
            <a:r>
              <a:rPr dirty="0"/>
              <a:t> </a:t>
            </a:r>
            <a:r>
              <a:rPr dirty="0" err="1"/>
              <a:t>bättre</a:t>
            </a:r>
            <a:r>
              <a:rPr dirty="0"/>
              <a:t> </a:t>
            </a:r>
            <a:r>
              <a:rPr dirty="0" err="1"/>
              <a:t>betyg</a:t>
            </a:r>
            <a:r>
              <a:rPr dirty="0"/>
              <a:t> och </a:t>
            </a:r>
            <a:r>
              <a:rPr dirty="0" err="1"/>
              <a:t>mäns</a:t>
            </a:r>
            <a:r>
              <a:rPr dirty="0"/>
              <a:t> </a:t>
            </a:r>
            <a:r>
              <a:rPr dirty="0" err="1"/>
              <a:t>högre</a:t>
            </a:r>
            <a:r>
              <a:rPr dirty="0"/>
              <a:t> </a:t>
            </a:r>
            <a:r>
              <a:rPr dirty="0" err="1"/>
              <a:t>inkomster</a:t>
            </a:r>
            <a:r>
              <a:rPr dirty="0"/>
              <a:t> </a:t>
            </a:r>
            <a:r>
              <a:rPr dirty="0" err="1"/>
              <a:t>kan</a:t>
            </a:r>
            <a:r>
              <a:rPr dirty="0"/>
              <a:t> </a:t>
            </a:r>
            <a:r>
              <a:rPr dirty="0" err="1"/>
              <a:t>förekomma</a:t>
            </a:r>
            <a:r>
              <a:rPr dirty="0"/>
              <a:t> </a:t>
            </a:r>
            <a:r>
              <a:rPr dirty="0" err="1"/>
              <a:t>samtidigt</a:t>
            </a:r>
            <a:r>
              <a:rPr dirty="0"/>
              <a:t>. </a:t>
            </a:r>
            <a:r>
              <a:rPr dirty="0" err="1"/>
              <a:t>På</a:t>
            </a:r>
            <a:r>
              <a:rPr dirty="0"/>
              <a:t> </a:t>
            </a:r>
            <a:r>
              <a:rPr dirty="0" err="1"/>
              <a:t>samma</a:t>
            </a:r>
            <a:r>
              <a:rPr dirty="0"/>
              <a:t> </a:t>
            </a:r>
            <a:r>
              <a:rPr dirty="0" err="1"/>
              <a:t>sätt</a:t>
            </a:r>
            <a:r>
              <a:rPr dirty="0"/>
              <a:t> </a:t>
            </a:r>
            <a:r>
              <a:rPr dirty="0" err="1"/>
              <a:t>kan</a:t>
            </a:r>
            <a:r>
              <a:rPr dirty="0"/>
              <a:t> </a:t>
            </a:r>
            <a:r>
              <a:rPr dirty="0" err="1"/>
              <a:t>en</a:t>
            </a:r>
            <a:r>
              <a:rPr dirty="0"/>
              <a:t> </a:t>
            </a:r>
            <a:r>
              <a:rPr dirty="0" err="1"/>
              <a:t>grupp</a:t>
            </a:r>
            <a:r>
              <a:rPr dirty="0"/>
              <a:t> ha </a:t>
            </a:r>
            <a:r>
              <a:rPr dirty="0" err="1"/>
              <a:t>ett</a:t>
            </a:r>
            <a:r>
              <a:rPr dirty="0"/>
              <a:t> </a:t>
            </a:r>
            <a:r>
              <a:rPr dirty="0" err="1"/>
              <a:t>genomsnittligt</a:t>
            </a:r>
            <a:r>
              <a:rPr dirty="0"/>
              <a:t> </a:t>
            </a:r>
            <a:r>
              <a:rPr dirty="0" err="1"/>
              <a:t>försteg</a:t>
            </a:r>
            <a:r>
              <a:rPr dirty="0"/>
              <a:t> och </a:t>
            </a:r>
            <a:r>
              <a:rPr dirty="0" err="1"/>
              <a:t>ändå</a:t>
            </a:r>
            <a:r>
              <a:rPr dirty="0"/>
              <a:t> </a:t>
            </a:r>
            <a:r>
              <a:rPr dirty="0" err="1"/>
              <a:t>rymma</a:t>
            </a:r>
            <a:r>
              <a:rPr dirty="0"/>
              <a:t> </a:t>
            </a:r>
            <a:r>
              <a:rPr dirty="0" err="1"/>
              <a:t>individer</a:t>
            </a:r>
            <a:r>
              <a:rPr dirty="0"/>
              <a:t> </a:t>
            </a:r>
            <a:r>
              <a:rPr dirty="0" err="1"/>
              <a:t>som</a:t>
            </a:r>
            <a:r>
              <a:rPr dirty="0"/>
              <a:t> </a:t>
            </a:r>
            <a:r>
              <a:rPr dirty="0" err="1"/>
              <a:t>har</a:t>
            </a:r>
            <a:r>
              <a:rPr dirty="0"/>
              <a:t> </a:t>
            </a:r>
            <a:r>
              <a:rPr dirty="0" err="1"/>
              <a:t>stora</a:t>
            </a:r>
            <a:r>
              <a:rPr dirty="0"/>
              <a:t> </a:t>
            </a:r>
            <a:r>
              <a:rPr dirty="0" err="1"/>
              <a:t>svårigheter</a:t>
            </a:r>
            <a:r>
              <a:rPr dirty="0"/>
              <a:t>.</a:t>
            </a:r>
          </a:p>
          <a:p>
            <a:endParaRPr dirty="0"/>
          </a:p>
          <a:p>
            <a:r>
              <a:rPr dirty="0"/>
              <a:t>Bild 6 </a:t>
            </a:r>
            <a:r>
              <a:rPr dirty="0" err="1"/>
              <a:t>är</a:t>
            </a:r>
            <a:r>
              <a:rPr dirty="0"/>
              <a:t> </a:t>
            </a:r>
            <a:r>
              <a:rPr dirty="0" err="1"/>
              <a:t>en</a:t>
            </a:r>
            <a:r>
              <a:rPr dirty="0"/>
              <a:t> </a:t>
            </a:r>
            <a:r>
              <a:rPr dirty="0" err="1"/>
              <a:t>dold</a:t>
            </a:r>
            <a:r>
              <a:rPr dirty="0"/>
              <a:t> </a:t>
            </a:r>
            <a:r>
              <a:rPr dirty="0" err="1"/>
              <a:t>extrabild</a:t>
            </a:r>
            <a:r>
              <a:rPr dirty="0"/>
              <a:t> </a:t>
            </a:r>
            <a:r>
              <a:rPr dirty="0" err="1"/>
              <a:t>före</a:t>
            </a:r>
            <a:r>
              <a:rPr dirty="0"/>
              <a:t> </a:t>
            </a:r>
            <a:r>
              <a:rPr dirty="0" err="1"/>
              <a:t>arbetsinkomstbilden</a:t>
            </a:r>
            <a:r>
              <a:rPr dirty="0"/>
              <a:t>. </a:t>
            </a:r>
            <a:r>
              <a:rPr dirty="0" err="1"/>
              <a:t>Huvudanförandet</a:t>
            </a:r>
            <a:r>
              <a:rPr dirty="0"/>
              <a:t> </a:t>
            </a:r>
            <a:r>
              <a:rPr dirty="0" err="1"/>
              <a:t>slutar</a:t>
            </a:r>
            <a:r>
              <a:rPr dirty="0"/>
              <a:t> med </a:t>
            </a:r>
            <a:r>
              <a:rPr dirty="0" err="1"/>
              <a:t>bild</a:t>
            </a:r>
            <a:r>
              <a:rPr dirty="0"/>
              <a:t> 13. Bild 14 </a:t>
            </a:r>
            <a:r>
              <a:rPr dirty="0" err="1"/>
              <a:t>är</a:t>
            </a:r>
            <a:r>
              <a:rPr dirty="0"/>
              <a:t> </a:t>
            </a:r>
            <a:r>
              <a:rPr dirty="0" err="1"/>
              <a:t>ett</a:t>
            </a:r>
            <a:r>
              <a:rPr dirty="0"/>
              <a:t> </a:t>
            </a:r>
            <a:r>
              <a:rPr dirty="0" err="1"/>
              <a:t>underlag</a:t>
            </a:r>
            <a:r>
              <a:rPr dirty="0"/>
              <a:t> för det </a:t>
            </a:r>
            <a:r>
              <a:rPr dirty="0" err="1"/>
              <a:t>efterföljande</a:t>
            </a:r>
            <a:r>
              <a:rPr dirty="0"/>
              <a:t> </a:t>
            </a:r>
            <a:r>
              <a:rPr dirty="0" err="1"/>
              <a:t>samtalet</a:t>
            </a:r>
            <a:r>
              <a:rPr dirty="0"/>
              <a:t>. </a:t>
            </a:r>
            <a:r>
              <a:rPr dirty="0" err="1"/>
              <a:t>Numreringen</a:t>
            </a:r>
            <a:r>
              <a:rPr dirty="0"/>
              <a:t> </a:t>
            </a:r>
            <a:r>
              <a:rPr dirty="0" err="1"/>
              <a:t>här</a:t>
            </a:r>
            <a:r>
              <a:rPr dirty="0"/>
              <a:t> </a:t>
            </a:r>
            <a:r>
              <a:rPr dirty="0" err="1"/>
              <a:t>avser</a:t>
            </a:r>
            <a:r>
              <a:rPr dirty="0"/>
              <a:t> </a:t>
            </a:r>
            <a:r>
              <a:rPr dirty="0" err="1"/>
              <a:t>bildens</a:t>
            </a:r>
            <a:r>
              <a:rPr dirty="0"/>
              <a:t> plats </a:t>
            </a:r>
            <a:r>
              <a:rPr dirty="0" err="1"/>
              <a:t>i</a:t>
            </a:r>
            <a:r>
              <a:rPr dirty="0"/>
              <a:t> den </a:t>
            </a:r>
            <a:r>
              <a:rPr dirty="0" err="1"/>
              <a:t>färdiga</a:t>
            </a:r>
            <a:r>
              <a:rPr dirty="0"/>
              <a:t> PowerPoint-</a:t>
            </a:r>
            <a:r>
              <a:rPr dirty="0" err="1"/>
              <a:t>filen</a:t>
            </a:r>
            <a:r>
              <a:rPr dirty="0"/>
              <a:t>.</a:t>
            </a:r>
          </a:p>
          <a:p>
            <a:endParaRPr dirty="0"/>
          </a:p>
          <a:p>
            <a:r>
              <a:rPr dirty="0"/>
              <a:t>OM NÅGON FRÅGAR</a:t>
            </a:r>
          </a:p>
          <a:p>
            <a:endParaRPr dirty="0"/>
          </a:p>
          <a:p>
            <a:r>
              <a:rPr dirty="0"/>
              <a:t>Vad </a:t>
            </a:r>
            <a:r>
              <a:rPr dirty="0" err="1"/>
              <a:t>är</a:t>
            </a:r>
            <a:r>
              <a:rPr dirty="0"/>
              <a:t> </a:t>
            </a:r>
            <a:r>
              <a:rPr dirty="0" err="1"/>
              <a:t>ditt</a:t>
            </a:r>
            <a:r>
              <a:rPr dirty="0"/>
              <a:t> </a:t>
            </a:r>
            <a:r>
              <a:rPr dirty="0" err="1"/>
              <a:t>bidrag</a:t>
            </a:r>
            <a:r>
              <a:rPr dirty="0"/>
              <a:t> till </a:t>
            </a:r>
            <a:r>
              <a:rPr dirty="0" err="1"/>
              <a:t>seminariet</a:t>
            </a:r>
            <a:r>
              <a:rPr dirty="0"/>
              <a:t>? </a:t>
            </a:r>
            <a:r>
              <a:rPr dirty="0" err="1"/>
              <a:t>Att</a:t>
            </a:r>
            <a:r>
              <a:rPr dirty="0"/>
              <a:t> </a:t>
            </a:r>
            <a:r>
              <a:rPr dirty="0" err="1"/>
              <a:t>skilja</a:t>
            </a:r>
            <a:r>
              <a:rPr dirty="0"/>
              <a:t> </a:t>
            </a:r>
            <a:r>
              <a:rPr dirty="0" err="1"/>
              <a:t>gruppgenomsnitt</a:t>
            </a:r>
            <a:r>
              <a:rPr dirty="0"/>
              <a:t> </a:t>
            </a:r>
            <a:r>
              <a:rPr dirty="0" err="1"/>
              <a:t>från</a:t>
            </a:r>
            <a:r>
              <a:rPr dirty="0"/>
              <a:t> </a:t>
            </a:r>
            <a:r>
              <a:rPr dirty="0" err="1"/>
              <a:t>fördelningar</a:t>
            </a:r>
            <a:r>
              <a:rPr dirty="0"/>
              <a:t> och visa </a:t>
            </a:r>
            <a:r>
              <a:rPr dirty="0" err="1"/>
              <a:t>hur</a:t>
            </a:r>
            <a:r>
              <a:rPr dirty="0"/>
              <a:t> </a:t>
            </a:r>
            <a:r>
              <a:rPr dirty="0" err="1"/>
              <a:t>utbildning</a:t>
            </a:r>
            <a:r>
              <a:rPr dirty="0"/>
              <a:t>, </a:t>
            </a:r>
            <a:r>
              <a:rPr dirty="0" err="1"/>
              <a:t>familj</a:t>
            </a:r>
            <a:r>
              <a:rPr dirty="0"/>
              <a:t> och </a:t>
            </a:r>
            <a:r>
              <a:rPr dirty="0" err="1"/>
              <a:t>normer</a:t>
            </a:r>
            <a:r>
              <a:rPr dirty="0"/>
              <a:t> </a:t>
            </a:r>
            <a:r>
              <a:rPr dirty="0" err="1"/>
              <a:t>hänger</a:t>
            </a:r>
            <a:r>
              <a:rPr dirty="0"/>
              <a:t> </a:t>
            </a:r>
            <a:r>
              <a:rPr dirty="0" err="1"/>
              <a:t>samman</a:t>
            </a:r>
            <a:r>
              <a:rPr dirty="0"/>
              <a:t>. De </a:t>
            </a:r>
            <a:r>
              <a:rPr dirty="0" err="1"/>
              <a:t>svenska</a:t>
            </a:r>
            <a:r>
              <a:rPr dirty="0"/>
              <a:t> </a:t>
            </a:r>
            <a:r>
              <a:rPr dirty="0" err="1"/>
              <a:t>registerresultaten</a:t>
            </a:r>
            <a:r>
              <a:rPr dirty="0"/>
              <a:t> </a:t>
            </a:r>
            <a:r>
              <a:rPr dirty="0" err="1"/>
              <a:t>beskriver</a:t>
            </a:r>
            <a:r>
              <a:rPr dirty="0"/>
              <a:t> </a:t>
            </a:r>
            <a:r>
              <a:rPr dirty="0" err="1"/>
              <a:t>utfall</a:t>
            </a:r>
            <a:r>
              <a:rPr dirty="0"/>
              <a:t>. De </a:t>
            </a:r>
            <a:r>
              <a:rPr dirty="0" err="1"/>
              <a:t>amerikanska</a:t>
            </a:r>
            <a:r>
              <a:rPr dirty="0"/>
              <a:t> </a:t>
            </a:r>
            <a:r>
              <a:rPr dirty="0" err="1"/>
              <a:t>studierna</a:t>
            </a:r>
            <a:r>
              <a:rPr dirty="0"/>
              <a:t> </a:t>
            </a:r>
            <a:r>
              <a:rPr dirty="0" err="1"/>
              <a:t>undersöker</a:t>
            </a:r>
            <a:r>
              <a:rPr dirty="0"/>
              <a:t> </a:t>
            </a:r>
            <a:r>
              <a:rPr dirty="0" err="1"/>
              <a:t>mätning</a:t>
            </a:r>
            <a:r>
              <a:rPr dirty="0"/>
              <a:t> av </a:t>
            </a:r>
            <a:r>
              <a:rPr dirty="0" err="1"/>
              <a:t>normer</a:t>
            </a:r>
            <a:r>
              <a:rPr dirty="0"/>
              <a:t> </a:t>
            </a:r>
            <a:r>
              <a:rPr dirty="0" err="1"/>
              <a:t>respektive</a:t>
            </a:r>
            <a:r>
              <a:rPr dirty="0"/>
              <a:t> </a:t>
            </a:r>
            <a:r>
              <a:rPr dirty="0" err="1"/>
              <a:t>omfördelningsbeslut</a:t>
            </a:r>
            <a:r>
              <a:rPr dirty="0"/>
              <a:t>.</a:t>
            </a:r>
          </a:p>
          <a:p>
            <a:endParaRPr dirty="0"/>
          </a:p>
          <a:p>
            <a:r>
              <a:rPr dirty="0"/>
              <a:t>KÄLLOR</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40 </a:t>
            </a:r>
            <a:r>
              <a:rPr dirty="0" err="1"/>
              <a:t>sekunder</a:t>
            </a:r>
            <a:endParaRPr dirty="0"/>
          </a:p>
          <a:p>
            <a:endParaRPr dirty="0"/>
          </a:p>
          <a:p>
            <a:r>
              <a:rPr dirty="0" err="1"/>
              <a:t>Historisk</a:t>
            </a:r>
            <a:r>
              <a:rPr dirty="0"/>
              <a:t> </a:t>
            </a:r>
            <a:r>
              <a:rPr dirty="0" err="1"/>
              <a:t>scen</a:t>
            </a:r>
            <a:r>
              <a:rPr dirty="0"/>
              <a:t> och </a:t>
            </a:r>
            <a:r>
              <a:rPr dirty="0" err="1"/>
              <a:t>arbetsinkomstfiguren</a:t>
            </a:r>
            <a:r>
              <a:rPr dirty="0"/>
              <a:t>.</a:t>
            </a:r>
          </a:p>
          <a:p>
            <a:endParaRPr dirty="0"/>
          </a:p>
          <a:p>
            <a:r>
              <a:rPr dirty="0"/>
              <a:t>SÄG</a:t>
            </a:r>
          </a:p>
          <a:p>
            <a:endParaRPr dirty="0"/>
          </a:p>
          <a:p>
            <a:r>
              <a:rPr dirty="0" err="1"/>
              <a:t>Länge</a:t>
            </a:r>
            <a:r>
              <a:rPr dirty="0"/>
              <a:t> </a:t>
            </a:r>
            <a:r>
              <a:rPr dirty="0" err="1"/>
              <a:t>riktades</a:t>
            </a:r>
            <a:r>
              <a:rPr dirty="0"/>
              <a:t> </a:t>
            </a:r>
            <a:r>
              <a:rPr dirty="0" err="1"/>
              <a:t>jämställdhetens</a:t>
            </a:r>
            <a:r>
              <a:rPr dirty="0"/>
              <a:t> </a:t>
            </a:r>
            <a:r>
              <a:rPr dirty="0" err="1"/>
              <a:t>strålkastare</a:t>
            </a:r>
            <a:r>
              <a:rPr dirty="0"/>
              <a:t> mot </a:t>
            </a:r>
            <a:r>
              <a:rPr dirty="0" err="1"/>
              <a:t>kvinnor</a:t>
            </a:r>
            <a:r>
              <a:rPr dirty="0"/>
              <a:t>. Hur </a:t>
            </a:r>
            <a:r>
              <a:rPr dirty="0" err="1"/>
              <a:t>kan</a:t>
            </a:r>
            <a:r>
              <a:rPr dirty="0"/>
              <a:t> </a:t>
            </a:r>
            <a:r>
              <a:rPr dirty="0" err="1"/>
              <a:t>kvinnor</a:t>
            </a:r>
            <a:r>
              <a:rPr dirty="0"/>
              <a:t> </a:t>
            </a:r>
            <a:r>
              <a:rPr dirty="0" err="1"/>
              <a:t>förvärvsarbeta</a:t>
            </a:r>
            <a:r>
              <a:rPr dirty="0"/>
              <a:t> och </a:t>
            </a:r>
            <a:r>
              <a:rPr dirty="0" err="1"/>
              <a:t>samtidigt</a:t>
            </a:r>
            <a:r>
              <a:rPr dirty="0"/>
              <a:t> ha </a:t>
            </a:r>
            <a:r>
              <a:rPr dirty="0" err="1"/>
              <a:t>familj</a:t>
            </a:r>
            <a:r>
              <a:rPr dirty="0"/>
              <a:t>? </a:t>
            </a:r>
            <a:r>
              <a:rPr dirty="0" err="1"/>
              <a:t>Särbeskattning</a:t>
            </a:r>
            <a:r>
              <a:rPr dirty="0"/>
              <a:t>, </a:t>
            </a:r>
            <a:r>
              <a:rPr dirty="0" err="1"/>
              <a:t>föräldraförsäkring</a:t>
            </a:r>
            <a:r>
              <a:rPr dirty="0"/>
              <a:t> och </a:t>
            </a:r>
            <a:r>
              <a:rPr dirty="0" err="1"/>
              <a:t>barnomsorg</a:t>
            </a:r>
            <a:r>
              <a:rPr dirty="0"/>
              <a:t> </a:t>
            </a:r>
            <a:r>
              <a:rPr dirty="0" err="1"/>
              <a:t>blev</a:t>
            </a:r>
            <a:r>
              <a:rPr dirty="0"/>
              <a:t> </a:t>
            </a:r>
            <a:r>
              <a:rPr dirty="0" err="1"/>
              <a:t>viktiga</a:t>
            </a:r>
            <a:r>
              <a:rPr dirty="0"/>
              <a:t> </a:t>
            </a:r>
            <a:r>
              <a:rPr dirty="0" err="1"/>
              <a:t>delar</a:t>
            </a:r>
            <a:r>
              <a:rPr dirty="0"/>
              <a:t> av det </a:t>
            </a:r>
            <a:r>
              <a:rPr dirty="0" err="1"/>
              <a:t>svenska</a:t>
            </a:r>
            <a:r>
              <a:rPr dirty="0"/>
              <a:t> </a:t>
            </a:r>
            <a:r>
              <a:rPr dirty="0" err="1"/>
              <a:t>svaret</a:t>
            </a:r>
            <a:r>
              <a:rPr dirty="0"/>
              <a:t>. </a:t>
            </a:r>
            <a:r>
              <a:rPr dirty="0" err="1"/>
              <a:t>Senare</a:t>
            </a:r>
            <a:r>
              <a:rPr dirty="0"/>
              <a:t> </a:t>
            </a:r>
            <a:r>
              <a:rPr dirty="0" err="1"/>
              <a:t>kom</a:t>
            </a:r>
            <a:r>
              <a:rPr dirty="0"/>
              <a:t> </a:t>
            </a:r>
            <a:r>
              <a:rPr dirty="0" err="1"/>
              <a:t>också</a:t>
            </a:r>
            <a:r>
              <a:rPr dirty="0"/>
              <a:t> den </a:t>
            </a:r>
            <a:r>
              <a:rPr dirty="0" err="1"/>
              <a:t>första</a:t>
            </a:r>
            <a:r>
              <a:rPr dirty="0"/>
              <a:t> </a:t>
            </a:r>
            <a:r>
              <a:rPr dirty="0" err="1"/>
              <a:t>pappamånaden</a:t>
            </a:r>
            <a:r>
              <a:rPr dirty="0"/>
              <a:t>.</a:t>
            </a:r>
          </a:p>
          <a:p>
            <a:endParaRPr dirty="0"/>
          </a:p>
          <a:p>
            <a:r>
              <a:rPr dirty="0"/>
              <a:t>Under den </a:t>
            </a:r>
            <a:r>
              <a:rPr dirty="0" err="1"/>
              <a:t>här</a:t>
            </a:r>
            <a:r>
              <a:rPr dirty="0"/>
              <a:t> </a:t>
            </a:r>
            <a:r>
              <a:rPr dirty="0" err="1"/>
              <a:t>perioden</a:t>
            </a:r>
            <a:r>
              <a:rPr dirty="0"/>
              <a:t> </a:t>
            </a:r>
            <a:r>
              <a:rPr dirty="0" err="1"/>
              <a:t>minskade</a:t>
            </a:r>
            <a:r>
              <a:rPr dirty="0"/>
              <a:t> </a:t>
            </a:r>
            <a:r>
              <a:rPr dirty="0" err="1"/>
              <a:t>kvinnors</a:t>
            </a:r>
            <a:r>
              <a:rPr dirty="0"/>
              <a:t> </a:t>
            </a:r>
            <a:r>
              <a:rPr dirty="0" err="1"/>
              <a:t>arbetsinkomstunderläge</a:t>
            </a:r>
            <a:r>
              <a:rPr dirty="0"/>
              <a:t>. I SCB:s </a:t>
            </a:r>
            <a:r>
              <a:rPr dirty="0" err="1"/>
              <a:t>historiska</a:t>
            </a:r>
            <a:r>
              <a:rPr dirty="0"/>
              <a:t> </a:t>
            </a:r>
            <a:r>
              <a:rPr dirty="0" err="1"/>
              <a:t>serie</a:t>
            </a:r>
            <a:r>
              <a:rPr dirty="0"/>
              <a:t> var </a:t>
            </a:r>
            <a:r>
              <a:rPr dirty="0" err="1"/>
              <a:t>kvinnors</a:t>
            </a:r>
            <a:r>
              <a:rPr dirty="0"/>
              <a:t> </a:t>
            </a:r>
            <a:r>
              <a:rPr dirty="0" err="1"/>
              <a:t>genomsnittliga</a:t>
            </a:r>
            <a:r>
              <a:rPr dirty="0"/>
              <a:t> </a:t>
            </a:r>
            <a:r>
              <a:rPr dirty="0" err="1"/>
              <a:t>arbetsinkomst</a:t>
            </a:r>
            <a:r>
              <a:rPr dirty="0"/>
              <a:t> </a:t>
            </a:r>
            <a:r>
              <a:rPr dirty="0" err="1"/>
              <a:t>ungefär</a:t>
            </a:r>
            <a:r>
              <a:rPr dirty="0"/>
              <a:t> 44 </a:t>
            </a:r>
            <a:r>
              <a:rPr dirty="0" err="1"/>
              <a:t>procent</a:t>
            </a:r>
            <a:r>
              <a:rPr dirty="0"/>
              <a:t> </a:t>
            </a:r>
            <a:r>
              <a:rPr dirty="0" err="1"/>
              <a:t>lägre</a:t>
            </a:r>
            <a:r>
              <a:rPr dirty="0"/>
              <a:t> </a:t>
            </a:r>
            <a:r>
              <a:rPr dirty="0" err="1"/>
              <a:t>än</a:t>
            </a:r>
            <a:r>
              <a:rPr dirty="0"/>
              <a:t> </a:t>
            </a:r>
            <a:r>
              <a:rPr dirty="0" err="1"/>
              <a:t>mäns</a:t>
            </a:r>
            <a:r>
              <a:rPr dirty="0"/>
              <a:t> 1980 och 25 </a:t>
            </a:r>
            <a:r>
              <a:rPr dirty="0" err="1"/>
              <a:t>procent</a:t>
            </a:r>
            <a:r>
              <a:rPr dirty="0"/>
              <a:t> </a:t>
            </a:r>
            <a:r>
              <a:rPr dirty="0" err="1"/>
              <a:t>lägre</a:t>
            </a:r>
            <a:r>
              <a:rPr dirty="0"/>
              <a:t> 2013. </a:t>
            </a:r>
            <a:r>
              <a:rPr dirty="0" err="1"/>
              <a:t>Gapet</a:t>
            </a:r>
            <a:r>
              <a:rPr dirty="0"/>
              <a:t> </a:t>
            </a:r>
            <a:r>
              <a:rPr dirty="0" err="1"/>
              <a:t>krympte</a:t>
            </a:r>
            <a:r>
              <a:rPr dirty="0"/>
              <a:t>, men </a:t>
            </a:r>
            <a:r>
              <a:rPr dirty="0" err="1"/>
              <a:t>försvann</a:t>
            </a:r>
            <a:r>
              <a:rPr dirty="0"/>
              <a:t> </a:t>
            </a:r>
            <a:r>
              <a:rPr dirty="0" err="1"/>
              <a:t>inte</a:t>
            </a:r>
            <a:r>
              <a:rPr dirty="0"/>
              <a:t>. Det ger </a:t>
            </a:r>
            <a:r>
              <a:rPr dirty="0" err="1"/>
              <a:t>oss</a:t>
            </a:r>
            <a:r>
              <a:rPr dirty="0"/>
              <a:t> </a:t>
            </a:r>
            <a:r>
              <a:rPr dirty="0" err="1"/>
              <a:t>bakgrunden</a:t>
            </a:r>
            <a:r>
              <a:rPr dirty="0"/>
              <a:t> till </a:t>
            </a:r>
            <a:r>
              <a:rPr dirty="0" err="1"/>
              <a:t>dagens</a:t>
            </a:r>
            <a:r>
              <a:rPr dirty="0"/>
              <a:t> </a:t>
            </a:r>
            <a:r>
              <a:rPr dirty="0" err="1"/>
              <a:t>diskussion</a:t>
            </a:r>
            <a:r>
              <a:rPr dirty="0"/>
              <a:t>.</a:t>
            </a:r>
          </a:p>
          <a:p>
            <a:endParaRPr dirty="0"/>
          </a:p>
          <a:p>
            <a:r>
              <a:rPr dirty="0"/>
              <a:t>BAKOM STUDIEN</a:t>
            </a:r>
          </a:p>
          <a:p>
            <a:endParaRPr dirty="0"/>
          </a:p>
          <a:p>
            <a:r>
              <a:rPr dirty="0" err="1"/>
              <a:t>Figuren</a:t>
            </a:r>
            <a:r>
              <a:rPr dirty="0"/>
              <a:t> </a:t>
            </a:r>
            <a:r>
              <a:rPr dirty="0" err="1"/>
              <a:t>visar</a:t>
            </a:r>
            <a:r>
              <a:rPr dirty="0"/>
              <a:t> </a:t>
            </a:r>
            <a:r>
              <a:rPr dirty="0" err="1"/>
              <a:t>kvinnors</a:t>
            </a:r>
            <a:r>
              <a:rPr dirty="0"/>
              <a:t> </a:t>
            </a:r>
            <a:r>
              <a:rPr dirty="0" err="1"/>
              <a:t>relativa</a:t>
            </a:r>
            <a:r>
              <a:rPr dirty="0"/>
              <a:t> </a:t>
            </a:r>
            <a:r>
              <a:rPr dirty="0" err="1"/>
              <a:t>underläge</a:t>
            </a:r>
            <a:r>
              <a:rPr dirty="0"/>
              <a:t> </a:t>
            </a:r>
            <a:r>
              <a:rPr dirty="0" err="1"/>
              <a:t>i</a:t>
            </a:r>
            <a:r>
              <a:rPr dirty="0"/>
              <a:t> </a:t>
            </a:r>
            <a:r>
              <a:rPr dirty="0" err="1"/>
              <a:t>genomsnittlig</a:t>
            </a:r>
            <a:r>
              <a:rPr dirty="0"/>
              <a:t> </a:t>
            </a:r>
            <a:r>
              <a:rPr dirty="0" err="1"/>
              <a:t>arbetsinkomst</a:t>
            </a:r>
            <a:r>
              <a:rPr dirty="0"/>
              <a:t> för </a:t>
            </a:r>
            <a:r>
              <a:rPr dirty="0" err="1"/>
              <a:t>personer</a:t>
            </a:r>
            <a:r>
              <a:rPr dirty="0"/>
              <a:t> 20–64 </a:t>
            </a:r>
            <a:r>
              <a:rPr dirty="0" err="1"/>
              <a:t>år</a:t>
            </a:r>
            <a:r>
              <a:rPr dirty="0"/>
              <a:t> </a:t>
            </a:r>
            <a:r>
              <a:rPr dirty="0" err="1"/>
              <a:t>i</a:t>
            </a:r>
            <a:r>
              <a:rPr dirty="0"/>
              <a:t> SCB:s </a:t>
            </a:r>
            <a:r>
              <a:rPr dirty="0" err="1"/>
              <a:t>tidigare</a:t>
            </a:r>
            <a:r>
              <a:rPr dirty="0"/>
              <a:t> HEK-</a:t>
            </a:r>
            <a:r>
              <a:rPr dirty="0" err="1"/>
              <a:t>serie</a:t>
            </a:r>
            <a:r>
              <a:rPr dirty="0"/>
              <a:t>, </a:t>
            </a:r>
            <a:r>
              <a:rPr dirty="0" err="1"/>
              <a:t>tabell</a:t>
            </a:r>
            <a:r>
              <a:rPr dirty="0"/>
              <a:t> ArbInk28, 1975–2013. </a:t>
            </a:r>
            <a:r>
              <a:rPr dirty="0" err="1"/>
              <a:t>Beräkningen</a:t>
            </a:r>
            <a:r>
              <a:rPr dirty="0"/>
              <a:t> </a:t>
            </a:r>
            <a:r>
              <a:rPr dirty="0" err="1"/>
              <a:t>är</a:t>
            </a:r>
            <a:r>
              <a:rPr dirty="0"/>
              <a:t> 100 × (1 − </a:t>
            </a:r>
            <a:r>
              <a:rPr dirty="0" err="1"/>
              <a:t>kvinnors</a:t>
            </a:r>
            <a:r>
              <a:rPr dirty="0"/>
              <a:t> </a:t>
            </a:r>
            <a:r>
              <a:rPr dirty="0" err="1"/>
              <a:t>medelinkomst</a:t>
            </a:r>
            <a:r>
              <a:rPr dirty="0"/>
              <a:t>/</a:t>
            </a:r>
            <a:r>
              <a:rPr dirty="0" err="1"/>
              <a:t>mäns</a:t>
            </a:r>
            <a:r>
              <a:rPr dirty="0"/>
              <a:t> </a:t>
            </a:r>
            <a:r>
              <a:rPr dirty="0" err="1"/>
              <a:t>medelinkomst</a:t>
            </a:r>
            <a:r>
              <a:rPr dirty="0"/>
              <a:t>). De </a:t>
            </a:r>
            <a:r>
              <a:rPr dirty="0" err="1"/>
              <a:t>markerade</a:t>
            </a:r>
            <a:r>
              <a:rPr dirty="0"/>
              <a:t> </a:t>
            </a:r>
            <a:r>
              <a:rPr dirty="0" err="1"/>
              <a:t>värdena</a:t>
            </a:r>
            <a:r>
              <a:rPr dirty="0"/>
              <a:t> </a:t>
            </a:r>
            <a:r>
              <a:rPr dirty="0" err="1"/>
              <a:t>är</a:t>
            </a:r>
            <a:r>
              <a:rPr dirty="0"/>
              <a:t> </a:t>
            </a:r>
            <a:r>
              <a:rPr dirty="0" err="1"/>
              <a:t>avrundade</a:t>
            </a:r>
            <a:r>
              <a:rPr dirty="0"/>
              <a:t>. 44 </a:t>
            </a:r>
            <a:r>
              <a:rPr dirty="0" err="1"/>
              <a:t>procent</a:t>
            </a:r>
            <a:r>
              <a:rPr dirty="0"/>
              <a:t> </a:t>
            </a:r>
            <a:r>
              <a:rPr dirty="0" err="1"/>
              <a:t>lägre</a:t>
            </a:r>
            <a:r>
              <a:rPr dirty="0"/>
              <a:t> </a:t>
            </a:r>
            <a:r>
              <a:rPr dirty="0" err="1"/>
              <a:t>innebär</a:t>
            </a:r>
            <a:r>
              <a:rPr dirty="0"/>
              <a:t> </a:t>
            </a:r>
            <a:r>
              <a:rPr dirty="0" err="1"/>
              <a:t>alltså</a:t>
            </a:r>
            <a:r>
              <a:rPr dirty="0"/>
              <a:t> </a:t>
            </a:r>
            <a:r>
              <a:rPr dirty="0" err="1"/>
              <a:t>att</a:t>
            </a:r>
            <a:r>
              <a:rPr dirty="0"/>
              <a:t> </a:t>
            </a:r>
            <a:r>
              <a:rPr dirty="0" err="1"/>
              <a:t>kvinnor</a:t>
            </a:r>
            <a:r>
              <a:rPr dirty="0"/>
              <a:t> hade </a:t>
            </a:r>
            <a:r>
              <a:rPr dirty="0" err="1"/>
              <a:t>omkring</a:t>
            </a:r>
            <a:r>
              <a:rPr dirty="0"/>
              <a:t> 56 </a:t>
            </a:r>
            <a:r>
              <a:rPr dirty="0" err="1"/>
              <a:t>procent</a:t>
            </a:r>
            <a:r>
              <a:rPr dirty="0"/>
              <a:t> av </a:t>
            </a:r>
            <a:r>
              <a:rPr dirty="0" err="1"/>
              <a:t>mäns</a:t>
            </a:r>
            <a:r>
              <a:rPr dirty="0"/>
              <a:t> </a:t>
            </a:r>
            <a:r>
              <a:rPr dirty="0" err="1"/>
              <a:t>genomsnittliga</a:t>
            </a:r>
            <a:r>
              <a:rPr dirty="0"/>
              <a:t> </a:t>
            </a:r>
            <a:r>
              <a:rPr dirty="0" err="1"/>
              <a:t>arbetsinkomst</a:t>
            </a:r>
            <a:r>
              <a:rPr dirty="0"/>
              <a:t>.</a:t>
            </a:r>
          </a:p>
          <a:p>
            <a:endParaRPr dirty="0"/>
          </a:p>
          <a:p>
            <a:r>
              <a:rPr dirty="0" err="1"/>
              <a:t>Arbetsinkomst</a:t>
            </a:r>
            <a:r>
              <a:rPr dirty="0"/>
              <a:t> </a:t>
            </a:r>
            <a:r>
              <a:rPr dirty="0" err="1"/>
              <a:t>är</a:t>
            </a:r>
            <a:r>
              <a:rPr dirty="0"/>
              <a:t> </a:t>
            </a:r>
            <a:r>
              <a:rPr dirty="0" err="1"/>
              <a:t>ett</a:t>
            </a:r>
            <a:r>
              <a:rPr dirty="0"/>
              <a:t> </a:t>
            </a:r>
            <a:r>
              <a:rPr dirty="0" err="1"/>
              <a:t>årsbelopp</a:t>
            </a:r>
            <a:r>
              <a:rPr dirty="0"/>
              <a:t>. </a:t>
            </a:r>
            <a:r>
              <a:rPr dirty="0" err="1"/>
              <a:t>Skillnader</a:t>
            </a:r>
            <a:r>
              <a:rPr dirty="0"/>
              <a:t> </a:t>
            </a:r>
            <a:r>
              <a:rPr dirty="0" err="1"/>
              <a:t>i</a:t>
            </a:r>
            <a:r>
              <a:rPr dirty="0"/>
              <a:t> </a:t>
            </a:r>
            <a:r>
              <a:rPr dirty="0" err="1"/>
              <a:t>arbetstid</a:t>
            </a:r>
            <a:r>
              <a:rPr dirty="0"/>
              <a:t>, </a:t>
            </a:r>
            <a:r>
              <a:rPr dirty="0" err="1"/>
              <a:t>deltid</a:t>
            </a:r>
            <a:r>
              <a:rPr dirty="0"/>
              <a:t> och </a:t>
            </a:r>
            <a:r>
              <a:rPr dirty="0" err="1"/>
              <a:t>anknytning</a:t>
            </a:r>
            <a:r>
              <a:rPr dirty="0"/>
              <a:t> till </a:t>
            </a:r>
            <a:r>
              <a:rPr dirty="0" err="1"/>
              <a:t>arbete</a:t>
            </a:r>
            <a:r>
              <a:rPr dirty="0"/>
              <a:t> </a:t>
            </a:r>
            <a:r>
              <a:rPr dirty="0" err="1"/>
              <a:t>ingår</a:t>
            </a:r>
            <a:r>
              <a:rPr dirty="0"/>
              <a:t>. </a:t>
            </a:r>
            <a:r>
              <a:rPr dirty="0" err="1"/>
              <a:t>Figuren</a:t>
            </a:r>
            <a:r>
              <a:rPr dirty="0"/>
              <a:t> </a:t>
            </a:r>
            <a:r>
              <a:rPr dirty="0" err="1"/>
              <a:t>visar</a:t>
            </a:r>
            <a:r>
              <a:rPr dirty="0"/>
              <a:t> </a:t>
            </a:r>
            <a:r>
              <a:rPr dirty="0" err="1"/>
              <a:t>därför</a:t>
            </a:r>
            <a:r>
              <a:rPr dirty="0"/>
              <a:t> </a:t>
            </a:r>
            <a:r>
              <a:rPr dirty="0" err="1"/>
              <a:t>en</a:t>
            </a:r>
            <a:r>
              <a:rPr dirty="0"/>
              <a:t> </a:t>
            </a:r>
            <a:r>
              <a:rPr dirty="0" err="1"/>
              <a:t>annan</a:t>
            </a:r>
            <a:r>
              <a:rPr dirty="0"/>
              <a:t> </a:t>
            </a:r>
            <a:r>
              <a:rPr dirty="0" err="1"/>
              <a:t>sak</a:t>
            </a:r>
            <a:r>
              <a:rPr dirty="0"/>
              <a:t> </a:t>
            </a:r>
            <a:r>
              <a:rPr dirty="0" err="1"/>
              <a:t>än</a:t>
            </a:r>
            <a:r>
              <a:rPr dirty="0"/>
              <a:t> </a:t>
            </a:r>
            <a:r>
              <a:rPr dirty="0" err="1"/>
              <a:t>skillnaden</a:t>
            </a:r>
            <a:r>
              <a:rPr dirty="0"/>
              <a:t> </a:t>
            </a:r>
            <a:r>
              <a:rPr dirty="0" err="1"/>
              <a:t>i</a:t>
            </a:r>
            <a:r>
              <a:rPr dirty="0"/>
              <a:t> </a:t>
            </a:r>
            <a:r>
              <a:rPr dirty="0" err="1"/>
              <a:t>timlön</a:t>
            </a:r>
            <a:r>
              <a:rPr dirty="0"/>
              <a:t> </a:t>
            </a:r>
            <a:r>
              <a:rPr dirty="0" err="1"/>
              <a:t>mellan</a:t>
            </a:r>
            <a:r>
              <a:rPr dirty="0"/>
              <a:t> </a:t>
            </a:r>
            <a:r>
              <a:rPr dirty="0" err="1"/>
              <a:t>kvinnor</a:t>
            </a:r>
            <a:r>
              <a:rPr dirty="0"/>
              <a:t> och </a:t>
            </a:r>
            <a:r>
              <a:rPr dirty="0" err="1"/>
              <a:t>män</a:t>
            </a:r>
            <a:r>
              <a:rPr dirty="0"/>
              <a:t> </a:t>
            </a:r>
            <a:r>
              <a:rPr dirty="0" err="1"/>
              <a:t>som</a:t>
            </a:r>
            <a:r>
              <a:rPr dirty="0"/>
              <a:t> </a:t>
            </a:r>
            <a:r>
              <a:rPr dirty="0" err="1"/>
              <a:t>arbetar</a:t>
            </a:r>
            <a:r>
              <a:rPr dirty="0"/>
              <a:t> </a:t>
            </a:r>
            <a:r>
              <a:rPr dirty="0" err="1"/>
              <a:t>lika</a:t>
            </a:r>
            <a:r>
              <a:rPr dirty="0"/>
              <a:t> </a:t>
            </a:r>
            <a:r>
              <a:rPr dirty="0" err="1"/>
              <a:t>mycket</a:t>
            </a:r>
            <a:r>
              <a:rPr dirty="0"/>
              <a:t>.</a:t>
            </a:r>
          </a:p>
          <a:p>
            <a:endParaRPr dirty="0"/>
          </a:p>
          <a:p>
            <a:r>
              <a:rPr dirty="0" err="1"/>
              <a:t>Serien</a:t>
            </a:r>
            <a:r>
              <a:rPr dirty="0"/>
              <a:t> </a:t>
            </a:r>
            <a:r>
              <a:rPr dirty="0" err="1"/>
              <a:t>slutar</a:t>
            </a:r>
            <a:r>
              <a:rPr dirty="0"/>
              <a:t> 2013. </a:t>
            </a:r>
            <a:r>
              <a:rPr dirty="0" err="1"/>
              <a:t>Presentera</a:t>
            </a:r>
            <a:r>
              <a:rPr dirty="0"/>
              <a:t> den </a:t>
            </a:r>
            <a:r>
              <a:rPr dirty="0" err="1"/>
              <a:t>som</a:t>
            </a:r>
            <a:r>
              <a:rPr dirty="0"/>
              <a:t> </a:t>
            </a:r>
            <a:r>
              <a:rPr dirty="0" err="1"/>
              <a:t>en</a:t>
            </a:r>
            <a:r>
              <a:rPr dirty="0"/>
              <a:t> </a:t>
            </a:r>
            <a:r>
              <a:rPr dirty="0" err="1"/>
              <a:t>historisk</a:t>
            </a:r>
            <a:r>
              <a:rPr dirty="0"/>
              <a:t> illustration, </a:t>
            </a:r>
            <a:r>
              <a:rPr dirty="0" err="1"/>
              <a:t>inte</a:t>
            </a:r>
            <a:r>
              <a:rPr dirty="0"/>
              <a:t> </a:t>
            </a:r>
            <a:r>
              <a:rPr dirty="0" err="1"/>
              <a:t>som</a:t>
            </a:r>
            <a:r>
              <a:rPr dirty="0"/>
              <a:t> </a:t>
            </a:r>
            <a:r>
              <a:rPr dirty="0" err="1"/>
              <a:t>ett</a:t>
            </a:r>
            <a:r>
              <a:rPr dirty="0"/>
              <a:t> </a:t>
            </a:r>
            <a:r>
              <a:rPr dirty="0" err="1"/>
              <a:t>aktuellt</a:t>
            </a:r>
            <a:r>
              <a:rPr dirty="0"/>
              <a:t> </a:t>
            </a:r>
            <a:r>
              <a:rPr dirty="0" err="1"/>
              <a:t>inkomstgap</a:t>
            </a:r>
            <a:r>
              <a:rPr dirty="0"/>
              <a:t>. Den ska </a:t>
            </a:r>
            <a:r>
              <a:rPr dirty="0" err="1"/>
              <a:t>inte</a:t>
            </a:r>
            <a:r>
              <a:rPr dirty="0"/>
              <a:t> </a:t>
            </a:r>
            <a:r>
              <a:rPr dirty="0" err="1"/>
              <a:t>skarvas</a:t>
            </a:r>
            <a:r>
              <a:rPr dirty="0"/>
              <a:t> </a:t>
            </a:r>
            <a:r>
              <a:rPr dirty="0" err="1"/>
              <a:t>direkt</a:t>
            </a:r>
            <a:r>
              <a:rPr dirty="0"/>
              <a:t> med </a:t>
            </a:r>
            <a:r>
              <a:rPr dirty="0" err="1"/>
              <a:t>en</a:t>
            </a:r>
            <a:r>
              <a:rPr dirty="0"/>
              <a:t> </a:t>
            </a:r>
            <a:r>
              <a:rPr dirty="0" err="1"/>
              <a:t>senare</a:t>
            </a:r>
            <a:r>
              <a:rPr dirty="0"/>
              <a:t> </a:t>
            </a:r>
            <a:r>
              <a:rPr dirty="0" err="1"/>
              <a:t>serie</a:t>
            </a:r>
            <a:r>
              <a:rPr dirty="0"/>
              <a:t> </a:t>
            </a:r>
            <a:r>
              <a:rPr dirty="0" err="1"/>
              <a:t>som</a:t>
            </a:r>
            <a:r>
              <a:rPr dirty="0"/>
              <a:t> </a:t>
            </a:r>
            <a:r>
              <a:rPr dirty="0" err="1"/>
              <a:t>använder</a:t>
            </a:r>
            <a:r>
              <a:rPr dirty="0"/>
              <a:t> </a:t>
            </a:r>
            <a:r>
              <a:rPr dirty="0" err="1"/>
              <a:t>annan</a:t>
            </a:r>
            <a:r>
              <a:rPr dirty="0"/>
              <a:t> </a:t>
            </a:r>
            <a:r>
              <a:rPr dirty="0" err="1"/>
              <a:t>datakälla</a:t>
            </a:r>
            <a:r>
              <a:rPr dirty="0"/>
              <a:t>, population </a:t>
            </a:r>
            <a:r>
              <a:rPr dirty="0" err="1"/>
              <a:t>eller</a:t>
            </a:r>
            <a:r>
              <a:rPr dirty="0"/>
              <a:t> </a:t>
            </a:r>
            <a:r>
              <a:rPr dirty="0" err="1"/>
              <a:t>inkomstdefinition</a:t>
            </a:r>
            <a:r>
              <a:rPr dirty="0"/>
              <a:t>. De reformer </a:t>
            </a:r>
            <a:r>
              <a:rPr dirty="0" err="1"/>
              <a:t>som</a:t>
            </a:r>
            <a:r>
              <a:rPr dirty="0"/>
              <a:t> </a:t>
            </a:r>
            <a:r>
              <a:rPr dirty="0" err="1"/>
              <a:t>nämns</a:t>
            </a:r>
            <a:r>
              <a:rPr dirty="0"/>
              <a:t> </a:t>
            </a:r>
            <a:r>
              <a:rPr dirty="0" err="1"/>
              <a:t>är</a:t>
            </a:r>
            <a:r>
              <a:rPr dirty="0"/>
              <a:t> </a:t>
            </a:r>
            <a:r>
              <a:rPr dirty="0" err="1"/>
              <a:t>historisk</a:t>
            </a:r>
            <a:r>
              <a:rPr dirty="0"/>
              <a:t> </a:t>
            </a:r>
            <a:r>
              <a:rPr dirty="0" err="1"/>
              <a:t>kontext</a:t>
            </a:r>
            <a:r>
              <a:rPr dirty="0"/>
              <a:t>. </a:t>
            </a:r>
            <a:r>
              <a:rPr dirty="0" err="1"/>
              <a:t>Figuren</a:t>
            </a:r>
            <a:r>
              <a:rPr dirty="0"/>
              <a:t> </a:t>
            </a:r>
            <a:r>
              <a:rPr dirty="0" err="1"/>
              <a:t>identifierar</a:t>
            </a:r>
            <a:r>
              <a:rPr dirty="0"/>
              <a:t> </a:t>
            </a:r>
            <a:r>
              <a:rPr dirty="0" err="1"/>
              <a:t>inte</a:t>
            </a:r>
            <a:r>
              <a:rPr dirty="0"/>
              <a:t> </a:t>
            </a:r>
            <a:r>
              <a:rPr dirty="0" err="1"/>
              <a:t>hur</a:t>
            </a:r>
            <a:r>
              <a:rPr dirty="0"/>
              <a:t> </a:t>
            </a:r>
            <a:r>
              <a:rPr dirty="0" err="1"/>
              <a:t>stor</a:t>
            </a:r>
            <a:r>
              <a:rPr dirty="0"/>
              <a:t> del av </a:t>
            </a:r>
            <a:r>
              <a:rPr dirty="0" err="1"/>
              <a:t>förändringen</a:t>
            </a:r>
            <a:r>
              <a:rPr dirty="0"/>
              <a:t> </a:t>
            </a:r>
            <a:r>
              <a:rPr dirty="0" err="1"/>
              <a:t>som</a:t>
            </a:r>
            <a:r>
              <a:rPr dirty="0"/>
              <a:t> </a:t>
            </a:r>
            <a:r>
              <a:rPr dirty="0" err="1"/>
              <a:t>respektive</a:t>
            </a:r>
            <a:r>
              <a:rPr dirty="0"/>
              <a:t> reform </a:t>
            </a:r>
            <a:r>
              <a:rPr dirty="0" err="1"/>
              <a:t>orsakade</a:t>
            </a:r>
            <a:r>
              <a:rPr dirty="0"/>
              <a:t>.</a:t>
            </a:r>
          </a:p>
          <a:p>
            <a:endParaRPr dirty="0"/>
          </a:p>
          <a:p>
            <a:r>
              <a:rPr dirty="0"/>
              <a:t>OM NÅGON FRÅGAR</a:t>
            </a:r>
          </a:p>
          <a:p>
            <a:endParaRPr dirty="0"/>
          </a:p>
          <a:p>
            <a:r>
              <a:rPr dirty="0" err="1"/>
              <a:t>Är</a:t>
            </a:r>
            <a:r>
              <a:rPr dirty="0"/>
              <a:t> det </a:t>
            </a:r>
            <a:r>
              <a:rPr dirty="0" err="1"/>
              <a:t>här</a:t>
            </a:r>
            <a:r>
              <a:rPr dirty="0"/>
              <a:t> </a:t>
            </a:r>
            <a:r>
              <a:rPr dirty="0" err="1"/>
              <a:t>löneskillnaden</a:t>
            </a:r>
            <a:r>
              <a:rPr dirty="0"/>
              <a:t>? Nej. </a:t>
            </a:r>
            <a:r>
              <a:rPr dirty="0" err="1"/>
              <a:t>Årsarbetsinkomst</a:t>
            </a:r>
            <a:r>
              <a:rPr dirty="0"/>
              <a:t> </a:t>
            </a:r>
            <a:r>
              <a:rPr dirty="0" err="1"/>
              <a:t>påverkas</a:t>
            </a:r>
            <a:r>
              <a:rPr dirty="0"/>
              <a:t> </a:t>
            </a:r>
            <a:r>
              <a:rPr dirty="0" err="1"/>
              <a:t>både</a:t>
            </a:r>
            <a:r>
              <a:rPr dirty="0"/>
              <a:t> av </a:t>
            </a:r>
            <a:r>
              <a:rPr dirty="0" err="1"/>
              <a:t>ersättning</a:t>
            </a:r>
            <a:r>
              <a:rPr dirty="0"/>
              <a:t> och av </a:t>
            </a:r>
            <a:r>
              <a:rPr dirty="0" err="1"/>
              <a:t>hur</a:t>
            </a:r>
            <a:r>
              <a:rPr dirty="0"/>
              <a:t> </a:t>
            </a:r>
            <a:r>
              <a:rPr dirty="0" err="1"/>
              <a:t>mycket</a:t>
            </a:r>
            <a:r>
              <a:rPr dirty="0"/>
              <a:t> man </a:t>
            </a:r>
            <a:r>
              <a:rPr dirty="0" err="1"/>
              <a:t>arbetar</a:t>
            </a:r>
            <a:r>
              <a:rPr dirty="0"/>
              <a:t>. Ett </a:t>
            </a:r>
            <a:r>
              <a:rPr dirty="0" err="1"/>
              <a:t>standardvägt</a:t>
            </a:r>
            <a:r>
              <a:rPr dirty="0"/>
              <a:t> </a:t>
            </a:r>
            <a:r>
              <a:rPr dirty="0" err="1"/>
              <a:t>lönegap</a:t>
            </a:r>
            <a:r>
              <a:rPr dirty="0"/>
              <a:t> </a:t>
            </a:r>
            <a:r>
              <a:rPr dirty="0" err="1"/>
              <a:t>svarar</a:t>
            </a:r>
            <a:r>
              <a:rPr dirty="0"/>
              <a:t> </a:t>
            </a:r>
            <a:r>
              <a:rPr dirty="0" err="1"/>
              <a:t>på</a:t>
            </a:r>
            <a:r>
              <a:rPr dirty="0"/>
              <a:t> </a:t>
            </a:r>
            <a:r>
              <a:rPr dirty="0" err="1"/>
              <a:t>en</a:t>
            </a:r>
            <a:r>
              <a:rPr dirty="0"/>
              <a:t> </a:t>
            </a:r>
            <a:r>
              <a:rPr dirty="0" err="1"/>
              <a:t>annan</a:t>
            </a:r>
            <a:r>
              <a:rPr dirty="0"/>
              <a:t> </a:t>
            </a:r>
            <a:r>
              <a:rPr dirty="0" err="1"/>
              <a:t>fråga</a:t>
            </a:r>
            <a:r>
              <a:rPr dirty="0"/>
              <a:t>.</a:t>
            </a:r>
          </a:p>
          <a:p>
            <a:endParaRPr dirty="0"/>
          </a:p>
          <a:p>
            <a:r>
              <a:rPr dirty="0" err="1"/>
              <a:t>Varför</a:t>
            </a:r>
            <a:r>
              <a:rPr dirty="0"/>
              <a:t> </a:t>
            </a:r>
            <a:r>
              <a:rPr dirty="0" err="1"/>
              <a:t>en</a:t>
            </a:r>
            <a:r>
              <a:rPr dirty="0"/>
              <a:t> </a:t>
            </a:r>
            <a:r>
              <a:rPr dirty="0" err="1"/>
              <a:t>gammal</a:t>
            </a:r>
            <a:r>
              <a:rPr dirty="0"/>
              <a:t> </a:t>
            </a:r>
            <a:r>
              <a:rPr dirty="0" err="1"/>
              <a:t>serie</a:t>
            </a:r>
            <a:r>
              <a:rPr dirty="0"/>
              <a:t>? För </a:t>
            </a:r>
            <a:r>
              <a:rPr dirty="0" err="1"/>
              <a:t>att</a:t>
            </a:r>
            <a:r>
              <a:rPr dirty="0"/>
              <a:t> </a:t>
            </a:r>
            <a:r>
              <a:rPr dirty="0" err="1"/>
              <a:t>bilden</a:t>
            </a:r>
            <a:r>
              <a:rPr dirty="0"/>
              <a:t> </a:t>
            </a:r>
            <a:r>
              <a:rPr dirty="0" err="1"/>
              <a:t>beskriver</a:t>
            </a:r>
            <a:r>
              <a:rPr dirty="0"/>
              <a:t> den </a:t>
            </a:r>
            <a:r>
              <a:rPr dirty="0" err="1"/>
              <a:t>historiska</a:t>
            </a:r>
            <a:r>
              <a:rPr dirty="0"/>
              <a:t> </a:t>
            </a:r>
            <a:r>
              <a:rPr dirty="0" err="1"/>
              <a:t>scenen</a:t>
            </a:r>
            <a:r>
              <a:rPr dirty="0"/>
              <a:t>. En </a:t>
            </a:r>
            <a:r>
              <a:rPr dirty="0" err="1"/>
              <a:t>längre</a:t>
            </a:r>
            <a:r>
              <a:rPr dirty="0"/>
              <a:t> </a:t>
            </a:r>
            <a:r>
              <a:rPr dirty="0" err="1"/>
              <a:t>obruten</a:t>
            </a:r>
            <a:r>
              <a:rPr dirty="0"/>
              <a:t> </a:t>
            </a:r>
            <a:r>
              <a:rPr dirty="0" err="1"/>
              <a:t>serie</a:t>
            </a:r>
            <a:r>
              <a:rPr dirty="0"/>
              <a:t> med </a:t>
            </a:r>
            <a:r>
              <a:rPr dirty="0" err="1"/>
              <a:t>samma</a:t>
            </a:r>
            <a:r>
              <a:rPr dirty="0"/>
              <a:t> definition </a:t>
            </a:r>
            <a:r>
              <a:rPr dirty="0" err="1"/>
              <a:t>är</a:t>
            </a:r>
            <a:r>
              <a:rPr dirty="0"/>
              <a:t> </a:t>
            </a:r>
            <a:r>
              <a:rPr dirty="0" err="1"/>
              <a:t>användbar</a:t>
            </a:r>
            <a:r>
              <a:rPr dirty="0"/>
              <a:t> för det </a:t>
            </a:r>
            <a:r>
              <a:rPr dirty="0" err="1"/>
              <a:t>syftet</a:t>
            </a:r>
            <a:r>
              <a:rPr dirty="0"/>
              <a:t>, men </a:t>
            </a:r>
            <a:r>
              <a:rPr dirty="0" err="1"/>
              <a:t>säger</a:t>
            </a:r>
            <a:r>
              <a:rPr dirty="0"/>
              <a:t> </a:t>
            </a:r>
            <a:r>
              <a:rPr dirty="0" err="1"/>
              <a:t>inte</a:t>
            </a:r>
            <a:r>
              <a:rPr dirty="0"/>
              <a:t> </a:t>
            </a:r>
            <a:r>
              <a:rPr dirty="0" err="1"/>
              <a:t>hur</a:t>
            </a:r>
            <a:r>
              <a:rPr dirty="0"/>
              <a:t> </a:t>
            </a:r>
            <a:r>
              <a:rPr dirty="0" err="1"/>
              <a:t>stort</a:t>
            </a:r>
            <a:r>
              <a:rPr dirty="0"/>
              <a:t> </a:t>
            </a:r>
            <a:r>
              <a:rPr dirty="0" err="1"/>
              <a:t>gapet</a:t>
            </a:r>
            <a:r>
              <a:rPr dirty="0"/>
              <a:t> </a:t>
            </a:r>
            <a:r>
              <a:rPr dirty="0" err="1"/>
              <a:t>är</a:t>
            </a:r>
            <a:r>
              <a:rPr dirty="0"/>
              <a:t> </a:t>
            </a:r>
            <a:r>
              <a:rPr dirty="0" err="1"/>
              <a:t>i</a:t>
            </a:r>
            <a:r>
              <a:rPr dirty="0"/>
              <a:t> </a:t>
            </a:r>
            <a:r>
              <a:rPr dirty="0" err="1"/>
              <a:t>dag</a:t>
            </a:r>
            <a:r>
              <a:rPr dirty="0"/>
              <a:t>.</a:t>
            </a:r>
          </a:p>
          <a:p>
            <a:endParaRPr dirty="0"/>
          </a:p>
          <a:p>
            <a:r>
              <a:rPr dirty="0"/>
              <a:t>KÄLLOR</a:t>
            </a:r>
          </a:p>
          <a:p>
            <a:endParaRPr dirty="0"/>
          </a:p>
          <a:p>
            <a:r>
              <a:rPr dirty="0"/>
              <a:t>SCB, HEK, </a:t>
            </a:r>
            <a:r>
              <a:rPr dirty="0" err="1"/>
              <a:t>Arbetsinkomst</a:t>
            </a:r>
            <a:r>
              <a:rPr dirty="0"/>
              <a:t> 20–64 </a:t>
            </a:r>
            <a:r>
              <a:rPr dirty="0" err="1"/>
              <a:t>år</a:t>
            </a:r>
            <a:r>
              <a:rPr dirty="0"/>
              <a:t> </a:t>
            </a:r>
            <a:r>
              <a:rPr dirty="0" err="1"/>
              <a:t>efter</a:t>
            </a:r>
            <a:r>
              <a:rPr dirty="0"/>
              <a:t> </a:t>
            </a:r>
            <a:r>
              <a:rPr dirty="0" err="1"/>
              <a:t>kön</a:t>
            </a:r>
            <a:r>
              <a:rPr dirty="0"/>
              <a:t> 1975–2013, </a:t>
            </a:r>
            <a:r>
              <a:rPr dirty="0" err="1"/>
              <a:t>tabell</a:t>
            </a:r>
            <a:r>
              <a:rPr dirty="0"/>
              <a:t> ArbInk28. </a:t>
            </a:r>
            <a:r>
              <a:rPr dirty="0" err="1"/>
              <a:t>Historisk</a:t>
            </a:r>
            <a:r>
              <a:rPr dirty="0"/>
              <a:t> </a:t>
            </a:r>
            <a:r>
              <a:rPr dirty="0" err="1"/>
              <a:t>serie</a:t>
            </a:r>
            <a:r>
              <a:rPr dirty="0"/>
              <a:t> </a:t>
            </a:r>
            <a:r>
              <a:rPr dirty="0" err="1"/>
              <a:t>i</a:t>
            </a:r>
            <a:r>
              <a:rPr dirty="0"/>
              <a:t> den </a:t>
            </a:r>
            <a:r>
              <a:rPr dirty="0" err="1"/>
              <a:t>bifogade</a:t>
            </a:r>
            <a:r>
              <a:rPr dirty="0"/>
              <a:t> </a:t>
            </a:r>
            <a:r>
              <a:rPr dirty="0" err="1"/>
              <a:t>presentationen</a:t>
            </a:r>
            <a:r>
              <a:rPr dirty="0"/>
              <a: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srgbClr val="000000"/>
                </a:solidFill>
                <a:effectLst/>
                <a:uLnTx/>
                <a:uFillTx/>
                <a:latin typeface="Apto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AC879-5E72-E6A6-197B-E2BA8EA419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DBFAF6-A9D3-C618-3A56-69F8EE8D67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383F20-9DE5-505A-FDF4-5C8D2DED1CD2}"/>
              </a:ext>
            </a:extLst>
          </p:cNvPr>
          <p:cNvSpPr>
            <a:spLocks noGrp="1"/>
          </p:cNvSpPr>
          <p:nvPr>
            <p:ph type="body" idx="1"/>
          </p:nvPr>
        </p:nvSpPr>
        <p:spPr/>
        <p:txBody>
          <a:bodyPr/>
          <a:lstStyle/>
          <a:p>
            <a:r>
              <a:rPr dirty="0"/>
              <a:t>30 </a:t>
            </a:r>
            <a:r>
              <a:rPr dirty="0" err="1"/>
              <a:t>sekunder</a:t>
            </a:r>
            <a:endParaRPr dirty="0"/>
          </a:p>
          <a:p>
            <a:endParaRPr dirty="0"/>
          </a:p>
          <a:p>
            <a:r>
              <a:rPr dirty="0"/>
              <a:t>Den </a:t>
            </a:r>
            <a:r>
              <a:rPr dirty="0" err="1"/>
              <a:t>andra</a:t>
            </a:r>
            <a:r>
              <a:rPr dirty="0"/>
              <a:t> </a:t>
            </a:r>
            <a:r>
              <a:rPr dirty="0" err="1"/>
              <a:t>historiska</a:t>
            </a:r>
            <a:r>
              <a:rPr dirty="0"/>
              <a:t> </a:t>
            </a:r>
            <a:r>
              <a:rPr dirty="0" err="1"/>
              <a:t>scenen</a:t>
            </a:r>
            <a:r>
              <a:rPr dirty="0"/>
              <a:t>. Spara </a:t>
            </a:r>
            <a:r>
              <a:rPr dirty="0" err="1"/>
              <a:t>bilden</a:t>
            </a:r>
            <a:r>
              <a:rPr dirty="0"/>
              <a:t> med alla </a:t>
            </a:r>
            <a:r>
              <a:rPr dirty="0" err="1"/>
              <a:t>tre</a:t>
            </a:r>
            <a:r>
              <a:rPr dirty="0"/>
              <a:t> </a:t>
            </a:r>
            <a:r>
              <a:rPr dirty="0" err="1"/>
              <a:t>strålkastare</a:t>
            </a:r>
            <a:r>
              <a:rPr dirty="0"/>
              <a:t> till </a:t>
            </a:r>
            <a:r>
              <a:rPr dirty="0" err="1"/>
              <a:t>slutet</a:t>
            </a:r>
            <a:r>
              <a:rPr dirty="0"/>
              <a:t>.</a:t>
            </a:r>
          </a:p>
          <a:p>
            <a:endParaRPr dirty="0"/>
          </a:p>
          <a:p>
            <a:r>
              <a:rPr dirty="0"/>
              <a:t>SÄG</a:t>
            </a:r>
          </a:p>
          <a:p>
            <a:endParaRPr dirty="0"/>
          </a:p>
          <a:p>
            <a:r>
              <a:rPr dirty="0"/>
              <a:t>Med </a:t>
            </a:r>
            <a:r>
              <a:rPr dirty="0" err="1"/>
              <a:t>metoo</a:t>
            </a:r>
            <a:r>
              <a:rPr dirty="0"/>
              <a:t> </a:t>
            </a:r>
            <a:r>
              <a:rPr dirty="0" err="1"/>
              <a:t>riktades</a:t>
            </a:r>
            <a:r>
              <a:rPr dirty="0"/>
              <a:t> </a:t>
            </a:r>
            <a:r>
              <a:rPr dirty="0" err="1"/>
              <a:t>ett</a:t>
            </a:r>
            <a:r>
              <a:rPr dirty="0"/>
              <a:t> </a:t>
            </a:r>
            <a:r>
              <a:rPr dirty="0" err="1"/>
              <a:t>skarpare</a:t>
            </a:r>
            <a:r>
              <a:rPr dirty="0"/>
              <a:t> </a:t>
            </a:r>
            <a:r>
              <a:rPr dirty="0" err="1"/>
              <a:t>ljus</a:t>
            </a:r>
            <a:r>
              <a:rPr dirty="0"/>
              <a:t> mot </a:t>
            </a:r>
            <a:r>
              <a:rPr dirty="0" err="1"/>
              <a:t>mäns</a:t>
            </a:r>
            <a:r>
              <a:rPr dirty="0"/>
              <a:t> </a:t>
            </a:r>
            <a:r>
              <a:rPr dirty="0" err="1"/>
              <a:t>beteende</a:t>
            </a:r>
            <a:r>
              <a:rPr dirty="0"/>
              <a:t> och </a:t>
            </a:r>
            <a:r>
              <a:rPr dirty="0" err="1"/>
              <a:t>makt</a:t>
            </a:r>
            <a:r>
              <a:rPr dirty="0"/>
              <a:t>. </a:t>
            </a:r>
            <a:r>
              <a:rPr dirty="0" err="1"/>
              <a:t>Samtidigt</a:t>
            </a:r>
            <a:r>
              <a:rPr dirty="0"/>
              <a:t> </a:t>
            </a:r>
            <a:r>
              <a:rPr dirty="0" err="1"/>
              <a:t>har</a:t>
            </a:r>
            <a:r>
              <a:rPr dirty="0"/>
              <a:t> </a:t>
            </a:r>
            <a:r>
              <a:rPr dirty="0" err="1"/>
              <a:t>diskussionen</a:t>
            </a:r>
            <a:r>
              <a:rPr dirty="0"/>
              <a:t> om </a:t>
            </a:r>
            <a:r>
              <a:rPr dirty="0" err="1"/>
              <a:t>pojkars</a:t>
            </a:r>
            <a:r>
              <a:rPr dirty="0"/>
              <a:t> och </a:t>
            </a:r>
            <a:r>
              <a:rPr dirty="0" err="1"/>
              <a:t>unga</a:t>
            </a:r>
            <a:r>
              <a:rPr dirty="0"/>
              <a:t> </a:t>
            </a:r>
            <a:r>
              <a:rPr dirty="0" err="1"/>
              <a:t>mäns</a:t>
            </a:r>
            <a:r>
              <a:rPr dirty="0"/>
              <a:t> </a:t>
            </a:r>
            <a:r>
              <a:rPr dirty="0" err="1"/>
              <a:t>svårigheter</a:t>
            </a:r>
            <a:r>
              <a:rPr dirty="0"/>
              <a:t> </a:t>
            </a:r>
            <a:r>
              <a:rPr dirty="0" err="1"/>
              <a:t>fått</a:t>
            </a:r>
            <a:r>
              <a:rPr dirty="0"/>
              <a:t> </a:t>
            </a:r>
            <a:r>
              <a:rPr dirty="0" err="1"/>
              <a:t>större</a:t>
            </a:r>
            <a:r>
              <a:rPr dirty="0"/>
              <a:t> </a:t>
            </a:r>
            <a:r>
              <a:rPr dirty="0" err="1"/>
              <a:t>utrymme</a:t>
            </a:r>
            <a:r>
              <a:rPr dirty="0"/>
              <a:t>.</a:t>
            </a:r>
          </a:p>
          <a:p>
            <a:endParaRPr dirty="0"/>
          </a:p>
          <a:p>
            <a:r>
              <a:rPr dirty="0"/>
              <a:t>Min </a:t>
            </a:r>
            <a:r>
              <a:rPr dirty="0" err="1"/>
              <a:t>fråga</a:t>
            </a:r>
            <a:r>
              <a:rPr dirty="0"/>
              <a:t> </a:t>
            </a:r>
            <a:r>
              <a:rPr dirty="0" err="1"/>
              <a:t>är</a:t>
            </a:r>
            <a:r>
              <a:rPr dirty="0"/>
              <a:t> </a:t>
            </a:r>
            <a:r>
              <a:rPr dirty="0" err="1"/>
              <a:t>hur</a:t>
            </a:r>
            <a:r>
              <a:rPr dirty="0"/>
              <a:t> vi </a:t>
            </a:r>
            <a:r>
              <a:rPr dirty="0" err="1"/>
              <a:t>kan</a:t>
            </a:r>
            <a:r>
              <a:rPr dirty="0"/>
              <a:t> </a:t>
            </a:r>
            <a:r>
              <a:rPr dirty="0" err="1"/>
              <a:t>undersöka</a:t>
            </a:r>
            <a:r>
              <a:rPr dirty="0"/>
              <a:t> de </a:t>
            </a:r>
            <a:r>
              <a:rPr dirty="0" err="1"/>
              <a:t>svårigheterna</a:t>
            </a:r>
            <a:r>
              <a:rPr dirty="0"/>
              <a:t> </a:t>
            </a:r>
            <a:r>
              <a:rPr dirty="0" err="1"/>
              <a:t>ordentligt</a:t>
            </a:r>
            <a:r>
              <a:rPr dirty="0"/>
              <a:t>. Vi </a:t>
            </a:r>
            <a:r>
              <a:rPr dirty="0" err="1"/>
              <a:t>behöver</a:t>
            </a:r>
            <a:r>
              <a:rPr dirty="0"/>
              <a:t> </a:t>
            </a:r>
            <a:r>
              <a:rPr dirty="0" err="1"/>
              <a:t>veta</a:t>
            </a:r>
            <a:r>
              <a:rPr dirty="0"/>
              <a:t> </a:t>
            </a:r>
            <a:r>
              <a:rPr dirty="0" err="1"/>
              <a:t>vilka</a:t>
            </a:r>
            <a:r>
              <a:rPr dirty="0"/>
              <a:t> </a:t>
            </a:r>
            <a:r>
              <a:rPr dirty="0" err="1"/>
              <a:t>män</a:t>
            </a:r>
            <a:r>
              <a:rPr dirty="0"/>
              <a:t> det </a:t>
            </a:r>
            <a:r>
              <a:rPr dirty="0" err="1"/>
              <a:t>gäller</a:t>
            </a:r>
            <a:r>
              <a:rPr dirty="0"/>
              <a:t>, </a:t>
            </a:r>
            <a:r>
              <a:rPr dirty="0" err="1"/>
              <a:t>vilka</a:t>
            </a:r>
            <a:r>
              <a:rPr dirty="0"/>
              <a:t> </a:t>
            </a:r>
            <a:r>
              <a:rPr dirty="0" err="1"/>
              <a:t>utfall</a:t>
            </a:r>
            <a:r>
              <a:rPr dirty="0"/>
              <a:t> vi </a:t>
            </a:r>
            <a:r>
              <a:rPr dirty="0" err="1"/>
              <a:t>mäter</a:t>
            </a:r>
            <a:r>
              <a:rPr dirty="0"/>
              <a:t> och </a:t>
            </a:r>
            <a:r>
              <a:rPr dirty="0" err="1"/>
              <a:t>hur</a:t>
            </a:r>
            <a:r>
              <a:rPr dirty="0"/>
              <a:t> </a:t>
            </a:r>
            <a:r>
              <a:rPr dirty="0" err="1"/>
              <a:t>utvecklingen</a:t>
            </a:r>
            <a:r>
              <a:rPr dirty="0"/>
              <a:t> </a:t>
            </a:r>
            <a:r>
              <a:rPr dirty="0" err="1"/>
              <a:t>faktiskt</a:t>
            </a:r>
            <a:r>
              <a:rPr dirty="0"/>
              <a:t> ser </a:t>
            </a:r>
            <a:r>
              <a:rPr dirty="0" err="1"/>
              <a:t>ut.</a:t>
            </a:r>
            <a:r>
              <a:rPr dirty="0"/>
              <a:t> Det </a:t>
            </a:r>
            <a:r>
              <a:rPr dirty="0" err="1"/>
              <a:t>hjälper</a:t>
            </a:r>
            <a:r>
              <a:rPr dirty="0"/>
              <a:t> </a:t>
            </a:r>
            <a:r>
              <a:rPr dirty="0" err="1"/>
              <a:t>oss</a:t>
            </a:r>
            <a:r>
              <a:rPr dirty="0"/>
              <a:t> </a:t>
            </a:r>
            <a:r>
              <a:rPr dirty="0" err="1"/>
              <a:t>också</a:t>
            </a:r>
            <a:r>
              <a:rPr dirty="0"/>
              <a:t> </a:t>
            </a:r>
            <a:r>
              <a:rPr dirty="0" err="1"/>
              <a:t>att</a:t>
            </a:r>
            <a:r>
              <a:rPr dirty="0"/>
              <a:t> </a:t>
            </a:r>
            <a:r>
              <a:rPr dirty="0" err="1"/>
              <a:t>hålla</a:t>
            </a:r>
            <a:r>
              <a:rPr dirty="0"/>
              <a:t> </a:t>
            </a:r>
            <a:r>
              <a:rPr dirty="0" err="1"/>
              <a:t>kvar</a:t>
            </a:r>
            <a:r>
              <a:rPr dirty="0"/>
              <a:t> </a:t>
            </a:r>
            <a:r>
              <a:rPr dirty="0" err="1"/>
              <a:t>kvinnors</a:t>
            </a:r>
            <a:r>
              <a:rPr dirty="0"/>
              <a:t> </a:t>
            </a:r>
            <a:r>
              <a:rPr dirty="0" err="1"/>
              <a:t>ekonomiska</a:t>
            </a:r>
            <a:r>
              <a:rPr dirty="0"/>
              <a:t> </a:t>
            </a:r>
            <a:r>
              <a:rPr dirty="0" err="1"/>
              <a:t>underläge</a:t>
            </a:r>
            <a:r>
              <a:rPr dirty="0"/>
              <a:t> </a:t>
            </a:r>
            <a:r>
              <a:rPr dirty="0" err="1"/>
              <a:t>i</a:t>
            </a:r>
            <a:r>
              <a:rPr dirty="0"/>
              <a:t> </a:t>
            </a:r>
            <a:r>
              <a:rPr dirty="0" err="1"/>
              <a:t>samma</a:t>
            </a:r>
            <a:r>
              <a:rPr dirty="0"/>
              <a:t> </a:t>
            </a:r>
            <a:r>
              <a:rPr dirty="0" err="1"/>
              <a:t>diskussion</a:t>
            </a:r>
            <a:r>
              <a:rPr dirty="0"/>
              <a:t>.</a:t>
            </a:r>
          </a:p>
          <a:p>
            <a:endParaRPr dirty="0"/>
          </a:p>
          <a:p>
            <a:r>
              <a:rPr dirty="0"/>
              <a:t>BAKOM STUDIEN</a:t>
            </a:r>
          </a:p>
          <a:p>
            <a:endParaRPr dirty="0"/>
          </a:p>
          <a:p>
            <a:r>
              <a:rPr dirty="0" err="1"/>
              <a:t>Strålkastarna</a:t>
            </a:r>
            <a:r>
              <a:rPr dirty="0"/>
              <a:t> </a:t>
            </a:r>
            <a:r>
              <a:rPr dirty="0" err="1"/>
              <a:t>fungerar</a:t>
            </a:r>
            <a:r>
              <a:rPr dirty="0"/>
              <a:t> </a:t>
            </a:r>
            <a:r>
              <a:rPr dirty="0" err="1"/>
              <a:t>som</a:t>
            </a:r>
            <a:r>
              <a:rPr dirty="0"/>
              <a:t> </a:t>
            </a:r>
            <a:r>
              <a:rPr dirty="0" err="1"/>
              <a:t>en</a:t>
            </a:r>
            <a:r>
              <a:rPr dirty="0"/>
              <a:t> </a:t>
            </a:r>
            <a:r>
              <a:rPr dirty="0" err="1"/>
              <a:t>dramaturgisk</a:t>
            </a:r>
            <a:r>
              <a:rPr dirty="0"/>
              <a:t> </a:t>
            </a:r>
            <a:r>
              <a:rPr dirty="0" err="1"/>
              <a:t>bild</a:t>
            </a:r>
            <a:r>
              <a:rPr dirty="0"/>
              <a:t> av </a:t>
            </a:r>
            <a:r>
              <a:rPr dirty="0" err="1"/>
              <a:t>hur</a:t>
            </a:r>
            <a:r>
              <a:rPr dirty="0"/>
              <a:t> </a:t>
            </a:r>
            <a:r>
              <a:rPr dirty="0" err="1"/>
              <a:t>debattens</a:t>
            </a:r>
            <a:r>
              <a:rPr dirty="0"/>
              <a:t> </a:t>
            </a:r>
            <a:r>
              <a:rPr dirty="0" err="1"/>
              <a:t>fokus</a:t>
            </a:r>
            <a:r>
              <a:rPr dirty="0"/>
              <a:t> </a:t>
            </a:r>
            <a:r>
              <a:rPr dirty="0" err="1"/>
              <a:t>har</a:t>
            </a:r>
            <a:r>
              <a:rPr dirty="0"/>
              <a:t> </a:t>
            </a:r>
            <a:r>
              <a:rPr dirty="0" err="1"/>
              <a:t>förändrats</a:t>
            </a:r>
            <a:r>
              <a:rPr dirty="0"/>
              <a:t>. De </a:t>
            </a:r>
            <a:r>
              <a:rPr dirty="0" err="1"/>
              <a:t>är</a:t>
            </a:r>
            <a:r>
              <a:rPr dirty="0"/>
              <a:t> </a:t>
            </a:r>
            <a:r>
              <a:rPr dirty="0" err="1"/>
              <a:t>inte</a:t>
            </a:r>
            <a:r>
              <a:rPr dirty="0"/>
              <a:t> </a:t>
            </a:r>
            <a:r>
              <a:rPr dirty="0" err="1"/>
              <a:t>en</a:t>
            </a:r>
            <a:r>
              <a:rPr dirty="0"/>
              <a:t> </a:t>
            </a:r>
            <a:r>
              <a:rPr dirty="0" err="1"/>
              <a:t>uttömmande</a:t>
            </a:r>
            <a:r>
              <a:rPr dirty="0"/>
              <a:t> </a:t>
            </a:r>
            <a:r>
              <a:rPr dirty="0" err="1"/>
              <a:t>historieskrivning</a:t>
            </a:r>
            <a:r>
              <a:rPr dirty="0"/>
              <a:t> och </a:t>
            </a:r>
            <a:r>
              <a:rPr dirty="0" err="1"/>
              <a:t>innebär</a:t>
            </a:r>
            <a:r>
              <a:rPr dirty="0"/>
              <a:t> </a:t>
            </a:r>
            <a:r>
              <a:rPr dirty="0" err="1"/>
              <a:t>inte</a:t>
            </a:r>
            <a:r>
              <a:rPr dirty="0"/>
              <a:t> </a:t>
            </a:r>
            <a:r>
              <a:rPr dirty="0" err="1"/>
              <a:t>att</a:t>
            </a:r>
            <a:r>
              <a:rPr dirty="0"/>
              <a:t> </a:t>
            </a:r>
            <a:r>
              <a:rPr dirty="0" err="1"/>
              <a:t>män</a:t>
            </a:r>
            <a:r>
              <a:rPr dirty="0"/>
              <a:t> </a:t>
            </a:r>
            <a:r>
              <a:rPr dirty="0" err="1"/>
              <a:t>eller</a:t>
            </a:r>
            <a:r>
              <a:rPr dirty="0"/>
              <a:t> </a:t>
            </a:r>
            <a:r>
              <a:rPr dirty="0" err="1"/>
              <a:t>kvinnor</a:t>
            </a:r>
            <a:r>
              <a:rPr dirty="0"/>
              <a:t> </a:t>
            </a:r>
            <a:r>
              <a:rPr dirty="0" err="1"/>
              <a:t>tidigare</a:t>
            </a:r>
            <a:r>
              <a:rPr dirty="0"/>
              <a:t> </a:t>
            </a:r>
            <a:r>
              <a:rPr dirty="0" err="1"/>
              <a:t>saknat</a:t>
            </a:r>
            <a:r>
              <a:rPr dirty="0"/>
              <a:t> </a:t>
            </a:r>
            <a:r>
              <a:rPr dirty="0" err="1"/>
              <a:t>uppmärksamhet</a:t>
            </a:r>
            <a:r>
              <a:rPr dirty="0"/>
              <a:t>. </a:t>
            </a:r>
            <a:r>
              <a:rPr dirty="0" err="1"/>
              <a:t>Undvik</a:t>
            </a:r>
            <a:r>
              <a:rPr dirty="0"/>
              <a:t> </a:t>
            </a:r>
            <a:r>
              <a:rPr dirty="0" err="1"/>
              <a:t>att</a:t>
            </a:r>
            <a:r>
              <a:rPr dirty="0"/>
              <a:t> </a:t>
            </a:r>
            <a:r>
              <a:rPr dirty="0" err="1"/>
              <a:t>presentera</a:t>
            </a:r>
            <a:r>
              <a:rPr dirty="0"/>
              <a:t> </a:t>
            </a:r>
            <a:r>
              <a:rPr dirty="0" err="1"/>
              <a:t>metoo</a:t>
            </a:r>
            <a:r>
              <a:rPr dirty="0"/>
              <a:t> </a:t>
            </a:r>
            <a:r>
              <a:rPr dirty="0" err="1"/>
              <a:t>som</a:t>
            </a:r>
            <a:r>
              <a:rPr dirty="0"/>
              <a:t> </a:t>
            </a:r>
            <a:r>
              <a:rPr dirty="0" err="1"/>
              <a:t>en</a:t>
            </a:r>
            <a:r>
              <a:rPr dirty="0"/>
              <a:t> </a:t>
            </a:r>
            <a:r>
              <a:rPr dirty="0" err="1"/>
              <a:t>förklaring</a:t>
            </a:r>
            <a:r>
              <a:rPr dirty="0"/>
              <a:t> till </a:t>
            </a:r>
            <a:r>
              <a:rPr dirty="0" err="1"/>
              <a:t>pojkars</a:t>
            </a:r>
            <a:r>
              <a:rPr dirty="0"/>
              <a:t> </a:t>
            </a:r>
            <a:r>
              <a:rPr dirty="0" err="1"/>
              <a:t>skolresultat</a:t>
            </a:r>
            <a:r>
              <a:rPr dirty="0"/>
              <a:t> </a:t>
            </a:r>
            <a:r>
              <a:rPr dirty="0" err="1"/>
              <a:t>eller</a:t>
            </a:r>
            <a:r>
              <a:rPr dirty="0"/>
              <a:t> </a:t>
            </a:r>
            <a:r>
              <a:rPr dirty="0" err="1"/>
              <a:t>arbetsmarknadsutfall</a:t>
            </a:r>
            <a:r>
              <a:rPr dirty="0"/>
              <a:t>. </a:t>
            </a:r>
            <a:r>
              <a:rPr dirty="0" err="1"/>
              <a:t>Något</a:t>
            </a:r>
            <a:r>
              <a:rPr dirty="0"/>
              <a:t> </a:t>
            </a:r>
            <a:r>
              <a:rPr dirty="0" err="1"/>
              <a:t>sådant</a:t>
            </a:r>
            <a:r>
              <a:rPr dirty="0"/>
              <a:t> </a:t>
            </a:r>
            <a:r>
              <a:rPr dirty="0" err="1"/>
              <a:t>samband</a:t>
            </a:r>
            <a:r>
              <a:rPr dirty="0"/>
              <a:t> </a:t>
            </a:r>
            <a:r>
              <a:rPr dirty="0" err="1"/>
              <a:t>undersöks</a:t>
            </a:r>
            <a:r>
              <a:rPr dirty="0"/>
              <a:t> </a:t>
            </a:r>
            <a:r>
              <a:rPr dirty="0" err="1"/>
              <a:t>inte</a:t>
            </a:r>
            <a:r>
              <a:rPr dirty="0"/>
              <a:t> </a:t>
            </a:r>
            <a:r>
              <a:rPr dirty="0" err="1"/>
              <a:t>här</a:t>
            </a:r>
            <a:r>
              <a:rPr dirty="0"/>
              <a:t>.</a:t>
            </a:r>
          </a:p>
          <a:p>
            <a:endParaRPr dirty="0"/>
          </a:p>
          <a:p>
            <a:r>
              <a:rPr dirty="0"/>
              <a:t>OM NÅGON FRÅGAR</a:t>
            </a:r>
          </a:p>
          <a:p>
            <a:endParaRPr dirty="0"/>
          </a:p>
          <a:p>
            <a:r>
              <a:rPr dirty="0" err="1"/>
              <a:t>Är</a:t>
            </a:r>
            <a:r>
              <a:rPr dirty="0"/>
              <a:t> </a:t>
            </a:r>
            <a:r>
              <a:rPr dirty="0" err="1"/>
              <a:t>detta</a:t>
            </a:r>
            <a:r>
              <a:rPr dirty="0"/>
              <a:t> </a:t>
            </a:r>
            <a:r>
              <a:rPr dirty="0" err="1"/>
              <a:t>en</a:t>
            </a:r>
            <a:r>
              <a:rPr dirty="0"/>
              <a:t> </a:t>
            </a:r>
            <a:r>
              <a:rPr dirty="0" err="1"/>
              <a:t>motsättning</a:t>
            </a:r>
            <a:r>
              <a:rPr dirty="0"/>
              <a:t> </a:t>
            </a:r>
            <a:r>
              <a:rPr dirty="0" err="1"/>
              <a:t>mellan</a:t>
            </a:r>
            <a:r>
              <a:rPr dirty="0"/>
              <a:t> </a:t>
            </a:r>
            <a:r>
              <a:rPr dirty="0" err="1"/>
              <a:t>män</a:t>
            </a:r>
            <a:r>
              <a:rPr dirty="0"/>
              <a:t> och </a:t>
            </a:r>
            <a:r>
              <a:rPr dirty="0" err="1"/>
              <a:t>kvinnor</a:t>
            </a:r>
            <a:r>
              <a:rPr dirty="0"/>
              <a:t>? Nej. </a:t>
            </a:r>
            <a:r>
              <a:rPr dirty="0" err="1"/>
              <a:t>Presentationens</a:t>
            </a:r>
            <a:r>
              <a:rPr dirty="0"/>
              <a:t> </a:t>
            </a:r>
            <a:r>
              <a:rPr dirty="0" err="1"/>
              <a:t>avslutning</a:t>
            </a:r>
            <a:r>
              <a:rPr dirty="0"/>
              <a:t> </a:t>
            </a:r>
            <a:r>
              <a:rPr dirty="0" err="1"/>
              <a:t>handlar</a:t>
            </a:r>
            <a:r>
              <a:rPr dirty="0"/>
              <a:t> om </a:t>
            </a:r>
            <a:r>
              <a:rPr dirty="0" err="1"/>
              <a:t>att</a:t>
            </a:r>
            <a:r>
              <a:rPr dirty="0"/>
              <a:t> </a:t>
            </a:r>
            <a:r>
              <a:rPr dirty="0" err="1"/>
              <a:t>kunna</a:t>
            </a:r>
            <a:r>
              <a:rPr dirty="0"/>
              <a:t> </a:t>
            </a:r>
            <a:r>
              <a:rPr dirty="0" err="1"/>
              <a:t>behandla</a:t>
            </a:r>
            <a:r>
              <a:rPr dirty="0"/>
              <a:t> </a:t>
            </a:r>
            <a:r>
              <a:rPr dirty="0" err="1"/>
              <a:t>bådas</a:t>
            </a:r>
            <a:r>
              <a:rPr dirty="0"/>
              <a:t> </a:t>
            </a:r>
            <a:r>
              <a:rPr dirty="0" err="1"/>
              <a:t>villkor</a:t>
            </a:r>
            <a:r>
              <a:rPr dirty="0"/>
              <a:t> </a:t>
            </a:r>
            <a:r>
              <a:rPr dirty="0" err="1"/>
              <a:t>i</a:t>
            </a:r>
            <a:r>
              <a:rPr dirty="0"/>
              <a:t> </a:t>
            </a:r>
            <a:r>
              <a:rPr dirty="0" err="1"/>
              <a:t>samma</a:t>
            </a:r>
            <a:r>
              <a:rPr dirty="0"/>
              <a:t> </a:t>
            </a:r>
            <a:r>
              <a:rPr dirty="0" err="1"/>
              <a:t>analys</a:t>
            </a:r>
            <a:r>
              <a:rPr dirty="0"/>
              <a:t>.</a:t>
            </a:r>
          </a:p>
          <a:p>
            <a:endParaRPr dirty="0"/>
          </a:p>
          <a:p>
            <a:r>
              <a:rPr dirty="0"/>
              <a:t>KÄLLOR</a:t>
            </a:r>
          </a:p>
        </p:txBody>
      </p:sp>
      <p:sp>
        <p:nvSpPr>
          <p:cNvPr id="4" name="Slide Number Placeholder 3">
            <a:extLst>
              <a:ext uri="{FF2B5EF4-FFF2-40B4-BE49-F238E27FC236}">
                <a16:creationId xmlns:a16="http://schemas.microsoft.com/office/drawing/2014/main" id="{C0FFE371-E7DA-F6E9-C808-987BFAC2AD8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srgbClr val="000000"/>
                </a:solidFill>
                <a:effectLst/>
                <a:uLnTx/>
                <a:uFillTx/>
                <a:latin typeface="Apto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Tree>
    <p:extLst>
      <p:ext uri="{BB962C8B-B14F-4D97-AF65-F5344CB8AC3E}">
        <p14:creationId xmlns:p14="http://schemas.microsoft.com/office/powerpoint/2010/main" val="22805659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20 </a:t>
            </a:r>
            <a:r>
              <a:rPr dirty="0" err="1"/>
              <a:t>sekunder</a:t>
            </a:r>
            <a:endParaRPr dirty="0"/>
          </a:p>
          <a:p>
            <a:endParaRPr dirty="0"/>
          </a:p>
          <a:p>
            <a:r>
              <a:rPr dirty="0"/>
              <a:t>Agenda. De </a:t>
            </a:r>
            <a:r>
              <a:rPr dirty="0" err="1"/>
              <a:t>ursprungliga</a:t>
            </a:r>
            <a:r>
              <a:rPr dirty="0"/>
              <a:t> </a:t>
            </a:r>
            <a:r>
              <a:rPr dirty="0" err="1"/>
              <a:t>begreppen</a:t>
            </a:r>
            <a:r>
              <a:rPr dirty="0"/>
              <a:t> </a:t>
            </a:r>
            <a:r>
              <a:rPr dirty="0" err="1"/>
              <a:t>står</a:t>
            </a:r>
            <a:r>
              <a:rPr dirty="0"/>
              <a:t> </a:t>
            </a:r>
            <a:r>
              <a:rPr dirty="0" err="1"/>
              <a:t>kvar</a:t>
            </a:r>
            <a:r>
              <a:rPr dirty="0"/>
              <a:t>.</a:t>
            </a:r>
          </a:p>
          <a:p>
            <a:endParaRPr dirty="0"/>
          </a:p>
          <a:p>
            <a:r>
              <a:rPr dirty="0"/>
              <a:t>SÄG</a:t>
            </a:r>
          </a:p>
          <a:p>
            <a:endParaRPr dirty="0"/>
          </a:p>
          <a:p>
            <a:r>
              <a:rPr dirty="0"/>
              <a:t>Jag </a:t>
            </a:r>
            <a:r>
              <a:rPr dirty="0" err="1"/>
              <a:t>organiserar</a:t>
            </a:r>
            <a:r>
              <a:rPr dirty="0"/>
              <a:t> </a:t>
            </a:r>
            <a:r>
              <a:rPr dirty="0" err="1"/>
              <a:t>resultaten</a:t>
            </a:r>
            <a:r>
              <a:rPr dirty="0"/>
              <a:t> </a:t>
            </a:r>
            <a:r>
              <a:rPr dirty="0" err="1"/>
              <a:t>kring</a:t>
            </a:r>
            <a:r>
              <a:rPr dirty="0"/>
              <a:t> </a:t>
            </a:r>
            <a:r>
              <a:rPr dirty="0" err="1"/>
              <a:t>utbildning</a:t>
            </a:r>
            <a:r>
              <a:rPr dirty="0"/>
              <a:t>, </a:t>
            </a:r>
            <a:r>
              <a:rPr dirty="0" err="1"/>
              <a:t>inkomst</a:t>
            </a:r>
            <a:r>
              <a:rPr dirty="0"/>
              <a:t> och </a:t>
            </a:r>
            <a:r>
              <a:rPr dirty="0" err="1"/>
              <a:t>familj</a:t>
            </a:r>
            <a:r>
              <a:rPr dirty="0"/>
              <a:t>, och status. </a:t>
            </a:r>
            <a:r>
              <a:rPr dirty="0" err="1"/>
              <a:t>Genom</a:t>
            </a:r>
            <a:r>
              <a:rPr dirty="0"/>
              <a:t> </a:t>
            </a:r>
            <a:r>
              <a:rPr dirty="0" err="1"/>
              <a:t>allt</a:t>
            </a:r>
            <a:r>
              <a:rPr dirty="0"/>
              <a:t> </a:t>
            </a:r>
            <a:r>
              <a:rPr dirty="0" err="1"/>
              <a:t>detta</a:t>
            </a:r>
            <a:r>
              <a:rPr dirty="0"/>
              <a:t> </a:t>
            </a:r>
            <a:r>
              <a:rPr dirty="0" err="1"/>
              <a:t>går</a:t>
            </a:r>
            <a:r>
              <a:rPr dirty="0"/>
              <a:t> </a:t>
            </a:r>
            <a:r>
              <a:rPr dirty="0" err="1"/>
              <a:t>en</a:t>
            </a:r>
            <a:r>
              <a:rPr dirty="0"/>
              <a:t> </a:t>
            </a:r>
            <a:r>
              <a:rPr dirty="0" err="1"/>
              <a:t>metodfråga</a:t>
            </a:r>
            <a:r>
              <a:rPr dirty="0"/>
              <a:t>: </a:t>
            </a:r>
            <a:r>
              <a:rPr dirty="0" err="1"/>
              <a:t>vilken</a:t>
            </a:r>
            <a:r>
              <a:rPr dirty="0"/>
              <a:t> </a:t>
            </a:r>
            <a:r>
              <a:rPr dirty="0" err="1"/>
              <a:t>bild</a:t>
            </a:r>
            <a:r>
              <a:rPr dirty="0"/>
              <a:t> </a:t>
            </a:r>
            <a:r>
              <a:rPr dirty="0" err="1"/>
              <a:t>får</a:t>
            </a:r>
            <a:r>
              <a:rPr dirty="0"/>
              <a:t> vi med det </a:t>
            </a:r>
            <a:r>
              <a:rPr dirty="0" err="1"/>
              <a:t>mått</a:t>
            </a:r>
            <a:r>
              <a:rPr dirty="0"/>
              <a:t> vi </a:t>
            </a:r>
            <a:r>
              <a:rPr dirty="0" err="1"/>
              <a:t>har</a:t>
            </a:r>
            <a:r>
              <a:rPr dirty="0"/>
              <a:t> </a:t>
            </a:r>
            <a:r>
              <a:rPr dirty="0" err="1"/>
              <a:t>valt</a:t>
            </a:r>
            <a:r>
              <a:rPr dirty="0"/>
              <a:t>? Jag </a:t>
            </a:r>
            <a:r>
              <a:rPr dirty="0" err="1"/>
              <a:t>börjar</a:t>
            </a:r>
            <a:r>
              <a:rPr dirty="0"/>
              <a:t> med </a:t>
            </a:r>
            <a:r>
              <a:rPr dirty="0" err="1"/>
              <a:t>betygen</a:t>
            </a:r>
            <a:r>
              <a:rPr dirty="0"/>
              <a:t> och </a:t>
            </a:r>
            <a:r>
              <a:rPr dirty="0" err="1"/>
              <a:t>går</a:t>
            </a:r>
            <a:r>
              <a:rPr dirty="0"/>
              <a:t> sedan </a:t>
            </a:r>
            <a:r>
              <a:rPr dirty="0" err="1"/>
              <a:t>vidare</a:t>
            </a:r>
            <a:r>
              <a:rPr dirty="0"/>
              <a:t> till </a:t>
            </a:r>
            <a:r>
              <a:rPr dirty="0" err="1"/>
              <a:t>arbetsinkomst</a:t>
            </a:r>
            <a:r>
              <a:rPr dirty="0"/>
              <a:t>, </a:t>
            </a:r>
            <a:r>
              <a:rPr dirty="0" err="1"/>
              <a:t>faderskap</a:t>
            </a:r>
            <a:r>
              <a:rPr dirty="0"/>
              <a:t> och </a:t>
            </a:r>
            <a:r>
              <a:rPr dirty="0" err="1"/>
              <a:t>vem</a:t>
            </a:r>
            <a:r>
              <a:rPr dirty="0"/>
              <a:t> </a:t>
            </a:r>
            <a:r>
              <a:rPr dirty="0" err="1"/>
              <a:t>som</a:t>
            </a:r>
            <a:r>
              <a:rPr dirty="0"/>
              <a:t> </a:t>
            </a:r>
            <a:r>
              <a:rPr dirty="0" err="1"/>
              <a:t>får</a:t>
            </a:r>
            <a:r>
              <a:rPr dirty="0"/>
              <a:t> </a:t>
            </a:r>
            <a:r>
              <a:rPr dirty="0" err="1"/>
              <a:t>stöd</a:t>
            </a:r>
            <a:r>
              <a:rPr dirty="0"/>
              <a:t> </a:t>
            </a:r>
            <a:r>
              <a:rPr dirty="0" err="1"/>
              <a:t>när</a:t>
            </a:r>
            <a:r>
              <a:rPr dirty="0"/>
              <a:t> det </a:t>
            </a:r>
            <a:r>
              <a:rPr dirty="0" err="1"/>
              <a:t>går</a:t>
            </a:r>
            <a:r>
              <a:rPr dirty="0"/>
              <a:t> </a:t>
            </a:r>
            <a:r>
              <a:rPr dirty="0" err="1"/>
              <a:t>dåligt</a:t>
            </a:r>
            <a:r>
              <a:rPr dirty="0"/>
              <a:t>.</a:t>
            </a:r>
          </a:p>
          <a:p>
            <a:endParaRPr dirty="0"/>
          </a:p>
          <a:p>
            <a:r>
              <a:rPr dirty="0"/>
              <a:t>BAKOM STUDIEN</a:t>
            </a:r>
          </a:p>
          <a:p>
            <a:endParaRPr dirty="0"/>
          </a:p>
          <a:p>
            <a:r>
              <a:rPr dirty="0" err="1"/>
              <a:t>Utbildning</a:t>
            </a:r>
            <a:r>
              <a:rPr dirty="0"/>
              <a:t> </a:t>
            </a:r>
            <a:r>
              <a:rPr dirty="0" err="1"/>
              <a:t>behandlas</a:t>
            </a:r>
            <a:r>
              <a:rPr dirty="0"/>
              <a:t> </a:t>
            </a:r>
            <a:r>
              <a:rPr dirty="0" err="1"/>
              <a:t>på</a:t>
            </a:r>
            <a:r>
              <a:rPr dirty="0"/>
              <a:t> </a:t>
            </a:r>
            <a:r>
              <a:rPr dirty="0" err="1"/>
              <a:t>bild</a:t>
            </a:r>
            <a:r>
              <a:rPr dirty="0"/>
              <a:t> 5 och 7, med </a:t>
            </a:r>
            <a:r>
              <a:rPr dirty="0" err="1"/>
              <a:t>bild</a:t>
            </a:r>
            <a:r>
              <a:rPr dirty="0"/>
              <a:t> 6 </a:t>
            </a:r>
            <a:r>
              <a:rPr dirty="0" err="1"/>
              <a:t>som</a:t>
            </a:r>
            <a:r>
              <a:rPr dirty="0"/>
              <a:t> </a:t>
            </a:r>
            <a:r>
              <a:rPr dirty="0" err="1"/>
              <a:t>valfri</a:t>
            </a:r>
            <a:r>
              <a:rPr dirty="0"/>
              <a:t> </a:t>
            </a:r>
            <a:r>
              <a:rPr dirty="0" err="1"/>
              <a:t>fördjupning</a:t>
            </a:r>
            <a:r>
              <a:rPr dirty="0"/>
              <a:t>. </a:t>
            </a:r>
            <a:r>
              <a:rPr dirty="0" err="1"/>
              <a:t>Inkomst</a:t>
            </a:r>
            <a:r>
              <a:rPr dirty="0"/>
              <a:t> och </a:t>
            </a:r>
            <a:r>
              <a:rPr dirty="0" err="1"/>
              <a:t>familj</a:t>
            </a:r>
            <a:r>
              <a:rPr dirty="0"/>
              <a:t> </a:t>
            </a:r>
            <a:r>
              <a:rPr dirty="0" err="1"/>
              <a:t>behandlas</a:t>
            </a:r>
            <a:r>
              <a:rPr dirty="0"/>
              <a:t> </a:t>
            </a:r>
            <a:r>
              <a:rPr dirty="0" err="1"/>
              <a:t>på</a:t>
            </a:r>
            <a:r>
              <a:rPr dirty="0"/>
              <a:t> </a:t>
            </a:r>
            <a:r>
              <a:rPr dirty="0" err="1"/>
              <a:t>bild</a:t>
            </a:r>
            <a:r>
              <a:rPr dirty="0"/>
              <a:t> 8–9. Status </a:t>
            </a:r>
            <a:r>
              <a:rPr dirty="0" err="1"/>
              <a:t>behandlas</a:t>
            </a:r>
            <a:r>
              <a:rPr dirty="0"/>
              <a:t> </a:t>
            </a:r>
            <a:r>
              <a:rPr dirty="0" err="1"/>
              <a:t>genom</a:t>
            </a:r>
            <a:r>
              <a:rPr dirty="0"/>
              <a:t> </a:t>
            </a:r>
            <a:r>
              <a:rPr dirty="0" err="1"/>
              <a:t>normmätning</a:t>
            </a:r>
            <a:r>
              <a:rPr dirty="0"/>
              <a:t> och experiment om </a:t>
            </a:r>
            <a:r>
              <a:rPr dirty="0" err="1"/>
              <a:t>stöd</a:t>
            </a:r>
            <a:r>
              <a:rPr dirty="0"/>
              <a:t> </a:t>
            </a:r>
            <a:r>
              <a:rPr dirty="0" err="1"/>
              <a:t>på</a:t>
            </a:r>
            <a:r>
              <a:rPr dirty="0"/>
              <a:t> </a:t>
            </a:r>
            <a:r>
              <a:rPr dirty="0" err="1"/>
              <a:t>bild</a:t>
            </a:r>
            <a:r>
              <a:rPr dirty="0"/>
              <a:t> 10–11. </a:t>
            </a:r>
            <a:r>
              <a:rPr dirty="0" err="1"/>
              <a:t>Slutsatsbild</a:t>
            </a:r>
            <a:r>
              <a:rPr dirty="0"/>
              <a:t> 12 </a:t>
            </a:r>
            <a:r>
              <a:rPr dirty="0" err="1"/>
              <a:t>återanvänder</a:t>
            </a:r>
            <a:r>
              <a:rPr dirty="0"/>
              <a:t> </a:t>
            </a:r>
            <a:r>
              <a:rPr dirty="0" err="1"/>
              <a:t>samma</a:t>
            </a:r>
            <a:r>
              <a:rPr dirty="0"/>
              <a:t> </a:t>
            </a:r>
            <a:r>
              <a:rPr dirty="0" err="1"/>
              <a:t>begrepp</a:t>
            </a:r>
            <a:r>
              <a:rPr dirty="0"/>
              <a:t>.</a:t>
            </a:r>
          </a:p>
          <a:p>
            <a:endParaRPr dirty="0"/>
          </a:p>
          <a:p>
            <a:r>
              <a:rPr dirty="0"/>
              <a:t>OM NÅGON FRÅGAR</a:t>
            </a:r>
          </a:p>
          <a:p>
            <a:endParaRPr dirty="0"/>
          </a:p>
          <a:p>
            <a:r>
              <a:rPr dirty="0" err="1"/>
              <a:t>Varför</a:t>
            </a:r>
            <a:r>
              <a:rPr dirty="0"/>
              <a:t> </a:t>
            </a:r>
            <a:r>
              <a:rPr dirty="0" err="1"/>
              <a:t>metod</a:t>
            </a:r>
            <a:r>
              <a:rPr dirty="0"/>
              <a:t> </a:t>
            </a:r>
            <a:r>
              <a:rPr dirty="0" err="1"/>
              <a:t>på</a:t>
            </a:r>
            <a:r>
              <a:rPr dirty="0"/>
              <a:t> </a:t>
            </a:r>
            <a:r>
              <a:rPr dirty="0" err="1"/>
              <a:t>agendan</a:t>
            </a:r>
            <a:r>
              <a:rPr dirty="0"/>
              <a:t>? För </a:t>
            </a:r>
            <a:r>
              <a:rPr dirty="0" err="1"/>
              <a:t>att</a:t>
            </a:r>
            <a:r>
              <a:rPr dirty="0"/>
              <a:t> </a:t>
            </a:r>
            <a:r>
              <a:rPr dirty="0" err="1"/>
              <a:t>exempelvis</a:t>
            </a:r>
            <a:r>
              <a:rPr dirty="0"/>
              <a:t> </a:t>
            </a:r>
            <a:r>
              <a:rPr dirty="0" err="1"/>
              <a:t>betyg</a:t>
            </a:r>
            <a:r>
              <a:rPr dirty="0"/>
              <a:t>, </a:t>
            </a:r>
            <a:r>
              <a:rPr dirty="0" err="1"/>
              <a:t>provresultat</a:t>
            </a:r>
            <a:r>
              <a:rPr dirty="0"/>
              <a:t>, </a:t>
            </a:r>
            <a:r>
              <a:rPr dirty="0" err="1"/>
              <a:t>arbetsinkomst</a:t>
            </a:r>
            <a:r>
              <a:rPr dirty="0"/>
              <a:t>, NEET och UVAS ger </a:t>
            </a:r>
            <a:r>
              <a:rPr dirty="0" err="1"/>
              <a:t>svar</a:t>
            </a:r>
            <a:r>
              <a:rPr dirty="0"/>
              <a:t> </a:t>
            </a:r>
            <a:r>
              <a:rPr dirty="0" err="1"/>
              <a:t>på</a:t>
            </a:r>
            <a:r>
              <a:rPr dirty="0"/>
              <a:t> </a:t>
            </a:r>
            <a:r>
              <a:rPr dirty="0" err="1"/>
              <a:t>olika</a:t>
            </a:r>
            <a:r>
              <a:rPr dirty="0"/>
              <a:t> </a:t>
            </a:r>
            <a:r>
              <a:rPr dirty="0" err="1"/>
              <a:t>frågor</a:t>
            </a:r>
            <a:r>
              <a:rPr dirty="0"/>
              <a:t>. </a:t>
            </a:r>
            <a:r>
              <a:rPr dirty="0" err="1"/>
              <a:t>Flera</a:t>
            </a:r>
            <a:r>
              <a:rPr dirty="0"/>
              <a:t> till </a:t>
            </a:r>
            <a:r>
              <a:rPr dirty="0" err="1"/>
              <a:t>synes</a:t>
            </a:r>
            <a:r>
              <a:rPr dirty="0"/>
              <a:t> </a:t>
            </a:r>
            <a:r>
              <a:rPr dirty="0" err="1"/>
              <a:t>motstridiga</a:t>
            </a:r>
            <a:r>
              <a:rPr dirty="0"/>
              <a:t> </a:t>
            </a:r>
            <a:r>
              <a:rPr dirty="0" err="1"/>
              <a:t>resultat</a:t>
            </a:r>
            <a:r>
              <a:rPr dirty="0"/>
              <a:t> </a:t>
            </a:r>
            <a:r>
              <a:rPr dirty="0" err="1"/>
              <a:t>kan</a:t>
            </a:r>
            <a:r>
              <a:rPr dirty="0"/>
              <a:t> </a:t>
            </a:r>
            <a:r>
              <a:rPr dirty="0" err="1"/>
              <a:t>vara</a:t>
            </a:r>
            <a:r>
              <a:rPr dirty="0"/>
              <a:t> </a:t>
            </a:r>
            <a:r>
              <a:rPr dirty="0" err="1"/>
              <a:t>korrekta</a:t>
            </a:r>
            <a:r>
              <a:rPr dirty="0"/>
              <a:t> </a:t>
            </a:r>
            <a:r>
              <a:rPr dirty="0" err="1"/>
              <a:t>samtidigt</a:t>
            </a:r>
            <a:r>
              <a:rPr dirty="0"/>
              <a:t>.</a:t>
            </a:r>
          </a:p>
          <a:p>
            <a:endParaRPr dirty="0"/>
          </a:p>
          <a:p>
            <a:r>
              <a:rPr dirty="0"/>
              <a:t>KÄLLOR</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70 </a:t>
            </a:r>
            <a:r>
              <a:rPr dirty="0" err="1"/>
              <a:t>sekunder</a:t>
            </a:r>
            <a:endParaRPr dirty="0"/>
          </a:p>
          <a:p>
            <a:endParaRPr dirty="0"/>
          </a:p>
          <a:p>
            <a:r>
              <a:rPr dirty="0" err="1"/>
              <a:t>Figuren</a:t>
            </a:r>
            <a:r>
              <a:rPr dirty="0"/>
              <a:t> </a:t>
            </a:r>
            <a:r>
              <a:rPr dirty="0" err="1"/>
              <a:t>är</a:t>
            </a:r>
            <a:r>
              <a:rPr dirty="0"/>
              <a:t> </a:t>
            </a:r>
            <a:r>
              <a:rPr dirty="0" err="1"/>
              <a:t>synlig</a:t>
            </a:r>
            <a:r>
              <a:rPr dirty="0"/>
              <a:t>. </a:t>
            </a:r>
            <a:r>
              <a:rPr dirty="0" err="1"/>
              <a:t>Första</a:t>
            </a:r>
            <a:r>
              <a:rPr dirty="0"/>
              <a:t> </a:t>
            </a:r>
            <a:r>
              <a:rPr dirty="0" err="1"/>
              <a:t>klicket</a:t>
            </a:r>
            <a:r>
              <a:rPr dirty="0"/>
              <a:t> </a:t>
            </a:r>
            <a:r>
              <a:rPr dirty="0" err="1"/>
              <a:t>bygger</a:t>
            </a:r>
            <a:r>
              <a:rPr dirty="0"/>
              <a:t> </a:t>
            </a:r>
            <a:r>
              <a:rPr dirty="0" err="1"/>
              <a:t>upp</a:t>
            </a:r>
            <a:r>
              <a:rPr dirty="0"/>
              <a:t> </a:t>
            </a:r>
            <a:r>
              <a:rPr dirty="0" err="1"/>
              <a:t>figurpanelen</a:t>
            </a:r>
            <a:r>
              <a:rPr dirty="0"/>
              <a:t>. Andra </a:t>
            </a:r>
            <a:r>
              <a:rPr dirty="0" err="1"/>
              <a:t>klicket</a:t>
            </a:r>
            <a:r>
              <a:rPr dirty="0"/>
              <a:t> </a:t>
            </a:r>
            <a:r>
              <a:rPr dirty="0" err="1"/>
              <a:t>visar</a:t>
            </a:r>
            <a:r>
              <a:rPr dirty="0"/>
              <a:t> </a:t>
            </a:r>
            <a:r>
              <a:rPr dirty="0" err="1"/>
              <a:t>slutsatsrutan</a:t>
            </a:r>
            <a:r>
              <a:rPr dirty="0"/>
              <a:t>.</a:t>
            </a:r>
          </a:p>
          <a:p>
            <a:endParaRPr dirty="0"/>
          </a:p>
          <a:p>
            <a:r>
              <a:rPr dirty="0"/>
              <a:t>SÄG</a:t>
            </a:r>
          </a:p>
          <a:p>
            <a:endParaRPr dirty="0"/>
          </a:p>
          <a:p>
            <a:r>
              <a:rPr dirty="0" err="1"/>
              <a:t>Tillsammans</a:t>
            </a:r>
            <a:r>
              <a:rPr dirty="0"/>
              <a:t> med Lina </a:t>
            </a:r>
            <a:r>
              <a:rPr dirty="0" err="1"/>
              <a:t>Aldén</a:t>
            </a:r>
            <a:r>
              <a:rPr dirty="0"/>
              <a:t>, Erica Lindahl och Anna Sjögren </a:t>
            </a:r>
            <a:r>
              <a:rPr dirty="0" err="1"/>
              <a:t>studerar</a:t>
            </a:r>
            <a:r>
              <a:rPr dirty="0"/>
              <a:t> jag </a:t>
            </a:r>
            <a:r>
              <a:rPr dirty="0" err="1"/>
              <a:t>könsskillnader</a:t>
            </a:r>
            <a:r>
              <a:rPr dirty="0"/>
              <a:t> med </a:t>
            </a:r>
            <a:r>
              <a:rPr dirty="0" err="1"/>
              <a:t>svenska</a:t>
            </a:r>
            <a:r>
              <a:rPr dirty="0"/>
              <a:t> </a:t>
            </a:r>
            <a:r>
              <a:rPr dirty="0" err="1"/>
              <a:t>registerdata</a:t>
            </a:r>
            <a:r>
              <a:rPr dirty="0"/>
              <a:t>. </a:t>
            </a:r>
            <a:r>
              <a:rPr dirty="0" err="1"/>
              <a:t>Här</a:t>
            </a:r>
            <a:r>
              <a:rPr dirty="0"/>
              <a:t> </a:t>
            </a:r>
            <a:r>
              <a:rPr dirty="0" err="1"/>
              <a:t>visar</a:t>
            </a:r>
            <a:r>
              <a:rPr dirty="0"/>
              <a:t> vi </a:t>
            </a:r>
            <a:r>
              <a:rPr dirty="0" err="1"/>
              <a:t>andelen</a:t>
            </a:r>
            <a:r>
              <a:rPr dirty="0"/>
              <a:t> </a:t>
            </a:r>
            <a:r>
              <a:rPr dirty="0" err="1"/>
              <a:t>flickor</a:t>
            </a:r>
            <a:r>
              <a:rPr dirty="0"/>
              <a:t> </a:t>
            </a:r>
            <a:r>
              <a:rPr dirty="0" err="1"/>
              <a:t>i</a:t>
            </a:r>
            <a:r>
              <a:rPr dirty="0"/>
              <a:t> </a:t>
            </a:r>
            <a:r>
              <a:rPr dirty="0" err="1"/>
              <a:t>olika</a:t>
            </a:r>
            <a:r>
              <a:rPr dirty="0"/>
              <a:t> </a:t>
            </a:r>
            <a:r>
              <a:rPr dirty="0" err="1"/>
              <a:t>delar</a:t>
            </a:r>
            <a:r>
              <a:rPr dirty="0"/>
              <a:t> av </a:t>
            </a:r>
            <a:r>
              <a:rPr dirty="0" err="1"/>
              <a:t>betygsfördelningen</a:t>
            </a:r>
            <a:r>
              <a:rPr dirty="0"/>
              <a:t> </a:t>
            </a:r>
            <a:r>
              <a:rPr dirty="0" err="1"/>
              <a:t>i</a:t>
            </a:r>
            <a:r>
              <a:rPr dirty="0"/>
              <a:t> </a:t>
            </a:r>
            <a:r>
              <a:rPr dirty="0" err="1"/>
              <a:t>årskurs</a:t>
            </a:r>
            <a:r>
              <a:rPr dirty="0"/>
              <a:t> </a:t>
            </a:r>
            <a:r>
              <a:rPr dirty="0" err="1"/>
              <a:t>nio</a:t>
            </a:r>
            <a:r>
              <a:rPr dirty="0"/>
              <a:t>, </a:t>
            </a:r>
            <a:r>
              <a:rPr dirty="0" err="1"/>
              <a:t>efter</a:t>
            </a:r>
            <a:r>
              <a:rPr dirty="0"/>
              <a:t> </a:t>
            </a:r>
            <a:r>
              <a:rPr dirty="0" err="1"/>
              <a:t>födelseår</a:t>
            </a:r>
            <a:r>
              <a:rPr dirty="0"/>
              <a:t>.</a:t>
            </a:r>
          </a:p>
          <a:p>
            <a:endParaRPr dirty="0"/>
          </a:p>
          <a:p>
            <a:r>
              <a:rPr dirty="0" err="1"/>
              <a:t>Utgångsläget</a:t>
            </a:r>
            <a:r>
              <a:rPr dirty="0"/>
              <a:t> </a:t>
            </a:r>
            <a:r>
              <a:rPr dirty="0" err="1"/>
              <a:t>är</a:t>
            </a:r>
            <a:r>
              <a:rPr dirty="0"/>
              <a:t> </a:t>
            </a:r>
            <a:r>
              <a:rPr dirty="0" err="1"/>
              <a:t>tydligt</a:t>
            </a:r>
            <a:r>
              <a:rPr dirty="0"/>
              <a:t>. </a:t>
            </a:r>
            <a:r>
              <a:rPr dirty="0" err="1"/>
              <a:t>Flickor</a:t>
            </a:r>
            <a:r>
              <a:rPr dirty="0"/>
              <a:t> </a:t>
            </a:r>
            <a:r>
              <a:rPr dirty="0" err="1"/>
              <a:t>utgör</a:t>
            </a:r>
            <a:r>
              <a:rPr dirty="0"/>
              <a:t> </a:t>
            </a:r>
            <a:r>
              <a:rPr dirty="0" err="1"/>
              <a:t>ungefär</a:t>
            </a:r>
            <a:r>
              <a:rPr dirty="0"/>
              <a:t> 35–40 </a:t>
            </a:r>
            <a:r>
              <a:rPr dirty="0" err="1"/>
              <a:t>procent</a:t>
            </a:r>
            <a:r>
              <a:rPr dirty="0"/>
              <a:t> bland de 20 </a:t>
            </a:r>
            <a:r>
              <a:rPr dirty="0" err="1"/>
              <a:t>procent</a:t>
            </a:r>
            <a:r>
              <a:rPr dirty="0"/>
              <a:t> </a:t>
            </a:r>
            <a:r>
              <a:rPr dirty="0" err="1"/>
              <a:t>som</a:t>
            </a:r>
            <a:r>
              <a:rPr dirty="0"/>
              <a:t> </a:t>
            </a:r>
            <a:r>
              <a:rPr dirty="0" err="1"/>
              <a:t>har</a:t>
            </a:r>
            <a:r>
              <a:rPr dirty="0"/>
              <a:t> </a:t>
            </a:r>
            <a:r>
              <a:rPr dirty="0" err="1"/>
              <a:t>lägst</a:t>
            </a:r>
            <a:r>
              <a:rPr dirty="0"/>
              <a:t> </a:t>
            </a:r>
            <a:r>
              <a:rPr dirty="0" err="1"/>
              <a:t>betyg</a:t>
            </a:r>
            <a:r>
              <a:rPr dirty="0"/>
              <a:t>, och 60–70 </a:t>
            </a:r>
            <a:r>
              <a:rPr dirty="0" err="1"/>
              <a:t>procent</a:t>
            </a:r>
            <a:r>
              <a:rPr dirty="0"/>
              <a:t> bland de 20 </a:t>
            </a:r>
            <a:r>
              <a:rPr dirty="0" err="1"/>
              <a:t>procent</a:t>
            </a:r>
            <a:r>
              <a:rPr dirty="0"/>
              <a:t> </a:t>
            </a:r>
            <a:r>
              <a:rPr dirty="0" err="1"/>
              <a:t>som</a:t>
            </a:r>
            <a:r>
              <a:rPr dirty="0"/>
              <a:t> </a:t>
            </a:r>
            <a:r>
              <a:rPr dirty="0" err="1"/>
              <a:t>har</a:t>
            </a:r>
            <a:r>
              <a:rPr dirty="0"/>
              <a:t> </a:t>
            </a:r>
            <a:r>
              <a:rPr dirty="0" err="1"/>
              <a:t>högst</a:t>
            </a:r>
            <a:r>
              <a:rPr dirty="0"/>
              <a:t>. </a:t>
            </a:r>
            <a:r>
              <a:rPr dirty="0" err="1"/>
              <a:t>Pojkar</a:t>
            </a:r>
            <a:r>
              <a:rPr dirty="0"/>
              <a:t> </a:t>
            </a:r>
            <a:r>
              <a:rPr dirty="0" err="1"/>
              <a:t>är</a:t>
            </a:r>
            <a:r>
              <a:rPr dirty="0"/>
              <a:t> </a:t>
            </a:r>
            <a:r>
              <a:rPr dirty="0" err="1"/>
              <a:t>alltså</a:t>
            </a:r>
            <a:r>
              <a:rPr dirty="0"/>
              <a:t> </a:t>
            </a:r>
            <a:r>
              <a:rPr dirty="0" err="1"/>
              <a:t>överrepresenterade</a:t>
            </a:r>
            <a:r>
              <a:rPr dirty="0"/>
              <a:t> </a:t>
            </a:r>
            <a:r>
              <a:rPr dirty="0" err="1"/>
              <a:t>i</a:t>
            </a:r>
            <a:r>
              <a:rPr dirty="0"/>
              <a:t> </a:t>
            </a:r>
            <a:r>
              <a:rPr dirty="0" err="1"/>
              <a:t>botten</a:t>
            </a:r>
            <a:r>
              <a:rPr dirty="0"/>
              <a:t> och </a:t>
            </a:r>
            <a:r>
              <a:rPr dirty="0" err="1"/>
              <a:t>flickor</a:t>
            </a:r>
            <a:r>
              <a:rPr dirty="0"/>
              <a:t> </a:t>
            </a:r>
            <a:r>
              <a:rPr dirty="0" err="1"/>
              <a:t>i</a:t>
            </a:r>
            <a:r>
              <a:rPr dirty="0"/>
              <a:t> </a:t>
            </a:r>
            <a:r>
              <a:rPr dirty="0" err="1"/>
              <a:t>toppen</a:t>
            </a:r>
            <a:r>
              <a:rPr dirty="0"/>
              <a:t>.</a:t>
            </a:r>
          </a:p>
          <a:p>
            <a:endParaRPr dirty="0"/>
          </a:p>
          <a:p>
            <a:r>
              <a:rPr dirty="0"/>
              <a:t>Men </a:t>
            </a:r>
            <a:r>
              <a:rPr dirty="0" err="1"/>
              <a:t>utvecklingen</a:t>
            </a:r>
            <a:r>
              <a:rPr dirty="0"/>
              <a:t> </a:t>
            </a:r>
            <a:r>
              <a:rPr dirty="0" err="1"/>
              <a:t>skiljer</a:t>
            </a:r>
            <a:r>
              <a:rPr dirty="0"/>
              <a:t> sig </a:t>
            </a:r>
            <a:r>
              <a:rPr dirty="0" err="1"/>
              <a:t>åt</a:t>
            </a:r>
            <a:r>
              <a:rPr dirty="0"/>
              <a:t>. Den </a:t>
            </a:r>
            <a:r>
              <a:rPr dirty="0" err="1"/>
              <a:t>röda</a:t>
            </a:r>
            <a:r>
              <a:rPr dirty="0"/>
              <a:t> </a:t>
            </a:r>
            <a:r>
              <a:rPr dirty="0" err="1"/>
              <a:t>linjen</a:t>
            </a:r>
            <a:r>
              <a:rPr dirty="0"/>
              <a:t> </a:t>
            </a:r>
            <a:r>
              <a:rPr dirty="0" err="1"/>
              <a:t>i</a:t>
            </a:r>
            <a:r>
              <a:rPr dirty="0"/>
              <a:t> </a:t>
            </a:r>
            <a:r>
              <a:rPr dirty="0" err="1"/>
              <a:t>toppen</a:t>
            </a:r>
            <a:r>
              <a:rPr dirty="0"/>
              <a:t> </a:t>
            </a:r>
            <a:r>
              <a:rPr dirty="0" err="1"/>
              <a:t>stiger</a:t>
            </a:r>
            <a:r>
              <a:rPr dirty="0"/>
              <a:t> </a:t>
            </a:r>
            <a:r>
              <a:rPr dirty="0" err="1"/>
              <a:t>över</a:t>
            </a:r>
            <a:r>
              <a:rPr dirty="0"/>
              <a:t> den </a:t>
            </a:r>
            <a:r>
              <a:rPr dirty="0" err="1"/>
              <a:t>långa</a:t>
            </a:r>
            <a:r>
              <a:rPr dirty="0"/>
              <a:t> </a:t>
            </a:r>
            <a:r>
              <a:rPr dirty="0" err="1"/>
              <a:t>perioden</a:t>
            </a:r>
            <a:r>
              <a:rPr dirty="0"/>
              <a:t>. Den </a:t>
            </a:r>
            <a:r>
              <a:rPr dirty="0" err="1"/>
              <a:t>blå</a:t>
            </a:r>
            <a:r>
              <a:rPr dirty="0"/>
              <a:t> </a:t>
            </a:r>
            <a:r>
              <a:rPr dirty="0" err="1"/>
              <a:t>linjen</a:t>
            </a:r>
            <a:r>
              <a:rPr dirty="0"/>
              <a:t> </a:t>
            </a:r>
            <a:r>
              <a:rPr dirty="0" err="1"/>
              <a:t>i</a:t>
            </a:r>
            <a:r>
              <a:rPr dirty="0"/>
              <a:t> </a:t>
            </a:r>
            <a:r>
              <a:rPr dirty="0" err="1"/>
              <a:t>botten</a:t>
            </a:r>
            <a:r>
              <a:rPr dirty="0"/>
              <a:t> </a:t>
            </a:r>
            <a:r>
              <a:rPr dirty="0" err="1"/>
              <a:t>varierar</a:t>
            </a:r>
            <a:r>
              <a:rPr dirty="0"/>
              <a:t>, men </a:t>
            </a:r>
            <a:r>
              <a:rPr dirty="0" err="1"/>
              <a:t>förändringen</a:t>
            </a:r>
            <a:r>
              <a:rPr dirty="0"/>
              <a:t> </a:t>
            </a:r>
            <a:r>
              <a:rPr dirty="0" err="1"/>
              <a:t>från</a:t>
            </a:r>
            <a:r>
              <a:rPr dirty="0"/>
              <a:t> </a:t>
            </a:r>
            <a:r>
              <a:rPr dirty="0" err="1"/>
              <a:t>början</a:t>
            </a:r>
            <a:r>
              <a:rPr dirty="0"/>
              <a:t> till slut </a:t>
            </a:r>
            <a:r>
              <a:rPr dirty="0" err="1"/>
              <a:t>är</a:t>
            </a:r>
            <a:r>
              <a:rPr dirty="0"/>
              <a:t> </a:t>
            </a:r>
            <a:r>
              <a:rPr dirty="0" err="1"/>
              <a:t>liten</a:t>
            </a:r>
            <a:r>
              <a:rPr dirty="0"/>
              <a:t>. Det </a:t>
            </a:r>
            <a:r>
              <a:rPr dirty="0" err="1"/>
              <a:t>växande</a:t>
            </a:r>
            <a:r>
              <a:rPr dirty="0"/>
              <a:t> </a:t>
            </a:r>
            <a:r>
              <a:rPr dirty="0" err="1"/>
              <a:t>könsgapet</a:t>
            </a:r>
            <a:r>
              <a:rPr dirty="0"/>
              <a:t> </a:t>
            </a:r>
            <a:r>
              <a:rPr dirty="0" err="1"/>
              <a:t>i</a:t>
            </a:r>
            <a:r>
              <a:rPr dirty="0"/>
              <a:t> den </a:t>
            </a:r>
            <a:r>
              <a:rPr dirty="0" err="1"/>
              <a:t>här</a:t>
            </a:r>
            <a:r>
              <a:rPr dirty="0"/>
              <a:t> </a:t>
            </a:r>
            <a:r>
              <a:rPr dirty="0" err="1"/>
              <a:t>figuren</a:t>
            </a:r>
            <a:r>
              <a:rPr dirty="0"/>
              <a:t> </a:t>
            </a:r>
            <a:r>
              <a:rPr dirty="0" err="1"/>
              <a:t>finns</a:t>
            </a:r>
            <a:r>
              <a:rPr dirty="0"/>
              <a:t> </a:t>
            </a:r>
            <a:r>
              <a:rPr dirty="0" err="1"/>
              <a:t>framför</a:t>
            </a:r>
            <a:r>
              <a:rPr dirty="0"/>
              <a:t> </a:t>
            </a:r>
            <a:r>
              <a:rPr dirty="0" err="1"/>
              <a:t>allt</a:t>
            </a:r>
            <a:r>
              <a:rPr dirty="0"/>
              <a:t> </a:t>
            </a:r>
            <a:r>
              <a:rPr dirty="0" err="1"/>
              <a:t>i</a:t>
            </a:r>
            <a:r>
              <a:rPr dirty="0"/>
              <a:t> </a:t>
            </a:r>
            <a:r>
              <a:rPr dirty="0" err="1"/>
              <a:t>toppen</a:t>
            </a:r>
            <a:r>
              <a:rPr dirty="0"/>
              <a:t>.</a:t>
            </a:r>
          </a:p>
          <a:p>
            <a:endParaRPr dirty="0"/>
          </a:p>
          <a:p>
            <a:r>
              <a:rPr dirty="0"/>
              <a:t>Det </a:t>
            </a:r>
            <a:r>
              <a:rPr dirty="0" err="1"/>
              <a:t>betyder</a:t>
            </a:r>
            <a:r>
              <a:rPr dirty="0"/>
              <a:t> </a:t>
            </a:r>
            <a:r>
              <a:rPr dirty="0" err="1"/>
              <a:t>att</a:t>
            </a:r>
            <a:r>
              <a:rPr dirty="0"/>
              <a:t> vi </a:t>
            </a:r>
            <a:r>
              <a:rPr dirty="0" err="1"/>
              <a:t>behöver</a:t>
            </a:r>
            <a:r>
              <a:rPr dirty="0"/>
              <a:t> </a:t>
            </a:r>
            <a:r>
              <a:rPr dirty="0" err="1"/>
              <a:t>skilja</a:t>
            </a:r>
            <a:r>
              <a:rPr dirty="0"/>
              <a:t> </a:t>
            </a:r>
            <a:r>
              <a:rPr dirty="0" err="1"/>
              <a:t>mellan</a:t>
            </a:r>
            <a:r>
              <a:rPr dirty="0"/>
              <a:t> var </a:t>
            </a:r>
            <a:r>
              <a:rPr dirty="0" err="1"/>
              <a:t>pojkar</a:t>
            </a:r>
            <a:r>
              <a:rPr dirty="0"/>
              <a:t> redan </a:t>
            </a:r>
            <a:r>
              <a:rPr dirty="0" err="1"/>
              <a:t>har</a:t>
            </a:r>
            <a:r>
              <a:rPr dirty="0"/>
              <a:t> </a:t>
            </a:r>
            <a:r>
              <a:rPr dirty="0" err="1"/>
              <a:t>sämre</a:t>
            </a:r>
            <a:r>
              <a:rPr dirty="0"/>
              <a:t> </a:t>
            </a:r>
            <a:r>
              <a:rPr dirty="0" err="1"/>
              <a:t>utfall</a:t>
            </a:r>
            <a:r>
              <a:rPr dirty="0"/>
              <a:t> och var </a:t>
            </a:r>
            <a:r>
              <a:rPr dirty="0" err="1"/>
              <a:t>skillnaden</a:t>
            </a:r>
            <a:r>
              <a:rPr dirty="0"/>
              <a:t> </a:t>
            </a:r>
            <a:r>
              <a:rPr dirty="0" err="1"/>
              <a:t>har</a:t>
            </a:r>
            <a:r>
              <a:rPr dirty="0"/>
              <a:t> </a:t>
            </a:r>
            <a:r>
              <a:rPr dirty="0" err="1"/>
              <a:t>vuxit</a:t>
            </a:r>
            <a:r>
              <a:rPr dirty="0"/>
              <a:t>. Det </a:t>
            </a:r>
            <a:r>
              <a:rPr dirty="0" err="1"/>
              <a:t>är</a:t>
            </a:r>
            <a:r>
              <a:rPr dirty="0"/>
              <a:t> </a:t>
            </a:r>
            <a:r>
              <a:rPr dirty="0" err="1"/>
              <a:t>två</a:t>
            </a:r>
            <a:r>
              <a:rPr dirty="0"/>
              <a:t> </a:t>
            </a:r>
            <a:r>
              <a:rPr dirty="0" err="1"/>
              <a:t>olika</a:t>
            </a:r>
            <a:r>
              <a:rPr dirty="0"/>
              <a:t> </a:t>
            </a:r>
            <a:r>
              <a:rPr dirty="0" err="1"/>
              <a:t>frågor</a:t>
            </a:r>
            <a:r>
              <a:rPr dirty="0"/>
              <a:t>.</a:t>
            </a:r>
          </a:p>
          <a:p>
            <a:endParaRPr dirty="0"/>
          </a:p>
          <a:p>
            <a:r>
              <a:rPr dirty="0"/>
              <a:t>BAKOM STUDIEN</a:t>
            </a:r>
          </a:p>
          <a:p>
            <a:endParaRPr dirty="0"/>
          </a:p>
          <a:p>
            <a:r>
              <a:rPr dirty="0" err="1"/>
              <a:t>Läsning</a:t>
            </a:r>
            <a:r>
              <a:rPr dirty="0"/>
              <a:t> av den </a:t>
            </a:r>
            <a:r>
              <a:rPr dirty="0" err="1"/>
              <a:t>visade</a:t>
            </a:r>
            <a:r>
              <a:rPr dirty="0"/>
              <a:t> </a:t>
            </a:r>
            <a:r>
              <a:rPr dirty="0" err="1"/>
              <a:t>figuren</a:t>
            </a:r>
            <a:r>
              <a:rPr dirty="0"/>
              <a:t>: y-</a:t>
            </a:r>
            <a:r>
              <a:rPr dirty="0" err="1"/>
              <a:t>axeln</a:t>
            </a:r>
            <a:r>
              <a:rPr dirty="0"/>
              <a:t> </a:t>
            </a:r>
            <a:r>
              <a:rPr dirty="0" err="1"/>
              <a:t>är</a:t>
            </a:r>
            <a:r>
              <a:rPr dirty="0"/>
              <a:t> </a:t>
            </a:r>
            <a:r>
              <a:rPr dirty="0" err="1"/>
              <a:t>andel</a:t>
            </a:r>
            <a:r>
              <a:rPr dirty="0"/>
              <a:t> </a:t>
            </a:r>
            <a:r>
              <a:rPr dirty="0" err="1"/>
              <a:t>flickor</a:t>
            </a:r>
            <a:r>
              <a:rPr dirty="0"/>
              <a:t> </a:t>
            </a:r>
            <a:r>
              <a:rPr dirty="0" err="1"/>
              <a:t>i</a:t>
            </a:r>
            <a:r>
              <a:rPr dirty="0"/>
              <a:t> </a:t>
            </a:r>
            <a:r>
              <a:rPr dirty="0" err="1"/>
              <a:t>procent</a:t>
            </a:r>
            <a:r>
              <a:rPr dirty="0"/>
              <a:t>. Den </a:t>
            </a:r>
            <a:r>
              <a:rPr dirty="0" err="1"/>
              <a:t>visar</a:t>
            </a:r>
            <a:r>
              <a:rPr dirty="0"/>
              <a:t> </a:t>
            </a:r>
            <a:r>
              <a:rPr dirty="0" err="1"/>
              <a:t>inte</a:t>
            </a:r>
            <a:r>
              <a:rPr dirty="0"/>
              <a:t> </a:t>
            </a:r>
            <a:r>
              <a:rPr dirty="0" err="1"/>
              <a:t>flickor</a:t>
            </a:r>
            <a:r>
              <a:rPr dirty="0"/>
              <a:t> minus </a:t>
            </a:r>
            <a:r>
              <a:rPr dirty="0" err="1"/>
              <a:t>pojkar</a:t>
            </a:r>
            <a:r>
              <a:rPr dirty="0"/>
              <a:t>. </a:t>
            </a:r>
            <a:r>
              <a:rPr dirty="0" err="1"/>
              <a:t>Linjerna</a:t>
            </a:r>
            <a:r>
              <a:rPr dirty="0"/>
              <a:t> </a:t>
            </a:r>
            <a:r>
              <a:rPr dirty="0" err="1"/>
              <a:t>är</a:t>
            </a:r>
            <a:r>
              <a:rPr dirty="0"/>
              <a:t> </a:t>
            </a:r>
            <a:r>
              <a:rPr dirty="0" err="1"/>
              <a:t>betygsgrupper</a:t>
            </a:r>
            <a:r>
              <a:rPr dirty="0"/>
              <a:t>, </a:t>
            </a:r>
            <a:r>
              <a:rPr dirty="0" err="1"/>
              <a:t>inte</a:t>
            </a:r>
            <a:r>
              <a:rPr dirty="0"/>
              <a:t> </a:t>
            </a:r>
            <a:r>
              <a:rPr dirty="0" err="1"/>
              <a:t>föräldrarnas</a:t>
            </a:r>
            <a:r>
              <a:rPr dirty="0"/>
              <a:t> </a:t>
            </a:r>
            <a:r>
              <a:rPr dirty="0" err="1"/>
              <a:t>inkomstgrupper</a:t>
            </a:r>
            <a:r>
              <a:rPr dirty="0"/>
              <a:t>. </a:t>
            </a:r>
            <a:r>
              <a:rPr dirty="0" err="1"/>
              <a:t>Låg</a:t>
            </a:r>
            <a:r>
              <a:rPr dirty="0"/>
              <a:t> </a:t>
            </a:r>
            <a:r>
              <a:rPr dirty="0" err="1"/>
              <a:t>betygsgrupp</a:t>
            </a:r>
            <a:r>
              <a:rPr dirty="0"/>
              <a:t> </a:t>
            </a:r>
            <a:r>
              <a:rPr dirty="0" err="1"/>
              <a:t>är</a:t>
            </a:r>
            <a:r>
              <a:rPr dirty="0"/>
              <a:t> de </a:t>
            </a:r>
            <a:r>
              <a:rPr dirty="0" err="1"/>
              <a:t>nedersta</a:t>
            </a:r>
            <a:r>
              <a:rPr dirty="0"/>
              <a:t> 20 </a:t>
            </a:r>
            <a:r>
              <a:rPr dirty="0" err="1"/>
              <a:t>procenten</a:t>
            </a:r>
            <a:r>
              <a:rPr dirty="0"/>
              <a:t>, </a:t>
            </a:r>
            <a:r>
              <a:rPr dirty="0" err="1"/>
              <a:t>medelhög</a:t>
            </a:r>
            <a:r>
              <a:rPr dirty="0"/>
              <a:t> </a:t>
            </a:r>
            <a:r>
              <a:rPr dirty="0" err="1"/>
              <a:t>grupp</a:t>
            </a:r>
            <a:r>
              <a:rPr dirty="0"/>
              <a:t> de </a:t>
            </a:r>
            <a:r>
              <a:rPr dirty="0" err="1"/>
              <a:t>mittersta</a:t>
            </a:r>
            <a:r>
              <a:rPr dirty="0"/>
              <a:t> 60 </a:t>
            </a:r>
            <a:r>
              <a:rPr dirty="0" err="1"/>
              <a:t>procenten</a:t>
            </a:r>
            <a:r>
              <a:rPr dirty="0"/>
              <a:t> och </a:t>
            </a:r>
            <a:r>
              <a:rPr dirty="0" err="1"/>
              <a:t>hög</a:t>
            </a:r>
            <a:r>
              <a:rPr dirty="0"/>
              <a:t> </a:t>
            </a:r>
            <a:r>
              <a:rPr dirty="0" err="1"/>
              <a:t>grupp</a:t>
            </a:r>
            <a:r>
              <a:rPr dirty="0"/>
              <a:t> de </a:t>
            </a:r>
            <a:r>
              <a:rPr dirty="0" err="1"/>
              <a:t>översta</a:t>
            </a:r>
            <a:r>
              <a:rPr dirty="0"/>
              <a:t> 20 </a:t>
            </a:r>
            <a:r>
              <a:rPr dirty="0" err="1"/>
              <a:t>procenten</a:t>
            </a:r>
            <a:r>
              <a:rPr dirty="0"/>
              <a:t> av den </a:t>
            </a:r>
            <a:r>
              <a:rPr dirty="0" err="1"/>
              <a:t>gemensamma</a:t>
            </a:r>
            <a:r>
              <a:rPr dirty="0"/>
              <a:t> </a:t>
            </a:r>
            <a:r>
              <a:rPr dirty="0" err="1"/>
              <a:t>betygsfördelningen</a:t>
            </a:r>
            <a:r>
              <a:rPr dirty="0"/>
              <a:t>. </a:t>
            </a:r>
            <a:r>
              <a:rPr dirty="0" err="1"/>
              <a:t>År</a:t>
            </a:r>
            <a:r>
              <a:rPr dirty="0"/>
              <a:t> </a:t>
            </a:r>
            <a:r>
              <a:rPr dirty="0" err="1"/>
              <a:t>på</a:t>
            </a:r>
            <a:r>
              <a:rPr dirty="0"/>
              <a:t> x-</a:t>
            </a:r>
            <a:r>
              <a:rPr dirty="0" err="1"/>
              <a:t>axeln</a:t>
            </a:r>
            <a:r>
              <a:rPr dirty="0"/>
              <a:t> </a:t>
            </a:r>
            <a:r>
              <a:rPr dirty="0" err="1"/>
              <a:t>är</a:t>
            </a:r>
            <a:r>
              <a:rPr dirty="0"/>
              <a:t> </a:t>
            </a:r>
            <a:r>
              <a:rPr dirty="0" err="1"/>
              <a:t>födelseår</a:t>
            </a:r>
            <a:r>
              <a:rPr dirty="0"/>
              <a:t>.</a:t>
            </a:r>
          </a:p>
          <a:p>
            <a:endParaRPr dirty="0"/>
          </a:p>
          <a:p>
            <a:r>
              <a:rPr dirty="0"/>
              <a:t>Den </a:t>
            </a:r>
            <a:r>
              <a:rPr dirty="0" err="1"/>
              <a:t>röda</a:t>
            </a:r>
            <a:r>
              <a:rPr dirty="0"/>
              <a:t> </a:t>
            </a:r>
            <a:r>
              <a:rPr dirty="0" err="1"/>
              <a:t>linjen</a:t>
            </a:r>
            <a:r>
              <a:rPr dirty="0"/>
              <a:t> </a:t>
            </a:r>
            <a:r>
              <a:rPr dirty="0" err="1"/>
              <a:t>går</a:t>
            </a:r>
            <a:r>
              <a:rPr dirty="0"/>
              <a:t> </a:t>
            </a:r>
            <a:r>
              <a:rPr dirty="0" err="1"/>
              <a:t>ungefär</a:t>
            </a:r>
            <a:r>
              <a:rPr dirty="0"/>
              <a:t> </a:t>
            </a:r>
            <a:r>
              <a:rPr dirty="0" err="1"/>
              <a:t>från</a:t>
            </a:r>
            <a:r>
              <a:rPr dirty="0"/>
              <a:t> 61 till 67 </a:t>
            </a:r>
            <a:r>
              <a:rPr dirty="0" err="1"/>
              <a:t>procent</a:t>
            </a:r>
            <a:r>
              <a:rPr dirty="0"/>
              <a:t> </a:t>
            </a:r>
            <a:r>
              <a:rPr dirty="0" err="1"/>
              <a:t>flickor</a:t>
            </a:r>
            <a:r>
              <a:rPr dirty="0"/>
              <a:t>. Den </a:t>
            </a:r>
            <a:r>
              <a:rPr dirty="0" err="1"/>
              <a:t>blå</a:t>
            </a:r>
            <a:r>
              <a:rPr dirty="0"/>
              <a:t> ligger </a:t>
            </a:r>
            <a:r>
              <a:rPr dirty="0" err="1"/>
              <a:t>huvudsakligen</a:t>
            </a:r>
            <a:r>
              <a:rPr dirty="0"/>
              <a:t> </a:t>
            </a:r>
            <a:r>
              <a:rPr dirty="0" err="1"/>
              <a:t>kring</a:t>
            </a:r>
            <a:r>
              <a:rPr dirty="0"/>
              <a:t> 35–40 </a:t>
            </a:r>
            <a:r>
              <a:rPr dirty="0" err="1"/>
              <a:t>procent</a:t>
            </a:r>
            <a:r>
              <a:rPr dirty="0"/>
              <a:t> och </a:t>
            </a:r>
            <a:r>
              <a:rPr dirty="0" err="1"/>
              <a:t>nära</a:t>
            </a:r>
            <a:r>
              <a:rPr dirty="0"/>
              <a:t> 36 </a:t>
            </a:r>
            <a:r>
              <a:rPr dirty="0" err="1"/>
              <a:t>procent</a:t>
            </a:r>
            <a:r>
              <a:rPr dirty="0"/>
              <a:t> </a:t>
            </a:r>
            <a:r>
              <a:rPr dirty="0" err="1"/>
              <a:t>både</a:t>
            </a:r>
            <a:r>
              <a:rPr dirty="0"/>
              <a:t> </a:t>
            </a:r>
            <a:r>
              <a:rPr dirty="0" err="1"/>
              <a:t>i</a:t>
            </a:r>
            <a:r>
              <a:rPr dirty="0"/>
              <a:t> </a:t>
            </a:r>
            <a:r>
              <a:rPr dirty="0" err="1"/>
              <a:t>början</a:t>
            </a:r>
            <a:r>
              <a:rPr dirty="0"/>
              <a:t> och </a:t>
            </a:r>
            <a:r>
              <a:rPr dirty="0" err="1"/>
              <a:t>i</a:t>
            </a:r>
            <a:r>
              <a:rPr dirty="0"/>
              <a:t> </a:t>
            </a:r>
            <a:r>
              <a:rPr dirty="0" err="1"/>
              <a:t>slutet</a:t>
            </a:r>
            <a:r>
              <a:rPr dirty="0"/>
              <a:t>. </a:t>
            </a:r>
            <a:r>
              <a:rPr dirty="0" err="1"/>
              <a:t>Beskriv</a:t>
            </a:r>
            <a:r>
              <a:rPr dirty="0"/>
              <a:t> </a:t>
            </a:r>
            <a:r>
              <a:rPr dirty="0" err="1"/>
              <a:t>detta</a:t>
            </a:r>
            <a:r>
              <a:rPr dirty="0"/>
              <a:t> </a:t>
            </a:r>
            <a:r>
              <a:rPr dirty="0" err="1"/>
              <a:t>som</a:t>
            </a:r>
            <a:r>
              <a:rPr dirty="0"/>
              <a:t> </a:t>
            </a:r>
            <a:r>
              <a:rPr dirty="0" err="1"/>
              <a:t>ökad</a:t>
            </a:r>
            <a:r>
              <a:rPr dirty="0"/>
              <a:t> </a:t>
            </a:r>
            <a:r>
              <a:rPr dirty="0" err="1"/>
              <a:t>överrepresentation</a:t>
            </a:r>
            <a:r>
              <a:rPr dirty="0"/>
              <a:t> </a:t>
            </a:r>
            <a:r>
              <a:rPr dirty="0" err="1"/>
              <a:t>i</a:t>
            </a:r>
            <a:r>
              <a:rPr dirty="0"/>
              <a:t> </a:t>
            </a:r>
            <a:r>
              <a:rPr dirty="0" err="1"/>
              <a:t>toppen</a:t>
            </a:r>
            <a:r>
              <a:rPr dirty="0"/>
              <a:t> och </a:t>
            </a:r>
            <a:r>
              <a:rPr dirty="0" err="1"/>
              <a:t>liten</a:t>
            </a:r>
            <a:r>
              <a:rPr dirty="0"/>
              <a:t> </a:t>
            </a:r>
            <a:r>
              <a:rPr dirty="0" err="1"/>
              <a:t>långsiktig</a:t>
            </a:r>
            <a:r>
              <a:rPr dirty="0"/>
              <a:t> </a:t>
            </a:r>
            <a:r>
              <a:rPr dirty="0" err="1"/>
              <a:t>förändring</a:t>
            </a:r>
            <a:r>
              <a:rPr dirty="0"/>
              <a:t> </a:t>
            </a:r>
            <a:r>
              <a:rPr dirty="0" err="1"/>
              <a:t>i</a:t>
            </a:r>
            <a:r>
              <a:rPr dirty="0"/>
              <a:t> </a:t>
            </a:r>
            <a:r>
              <a:rPr dirty="0" err="1"/>
              <a:t>botten</a:t>
            </a:r>
            <a:r>
              <a:rPr dirty="0"/>
              <a:t>. Den </a:t>
            </a:r>
            <a:r>
              <a:rPr dirty="0" err="1"/>
              <a:t>visade</a:t>
            </a:r>
            <a:r>
              <a:rPr dirty="0"/>
              <a:t> </a:t>
            </a:r>
            <a:r>
              <a:rPr dirty="0" err="1"/>
              <a:t>figuren</a:t>
            </a:r>
            <a:r>
              <a:rPr dirty="0"/>
              <a:t> </a:t>
            </a:r>
            <a:r>
              <a:rPr dirty="0" err="1"/>
              <a:t>belägger</a:t>
            </a:r>
            <a:r>
              <a:rPr dirty="0"/>
              <a:t> </a:t>
            </a:r>
            <a:r>
              <a:rPr dirty="0" err="1"/>
              <a:t>inte</a:t>
            </a:r>
            <a:r>
              <a:rPr dirty="0"/>
              <a:t> </a:t>
            </a:r>
            <a:r>
              <a:rPr dirty="0" err="1"/>
              <a:t>att</a:t>
            </a:r>
            <a:r>
              <a:rPr dirty="0"/>
              <a:t> </a:t>
            </a:r>
            <a:r>
              <a:rPr dirty="0" err="1"/>
              <a:t>gapet</a:t>
            </a:r>
            <a:r>
              <a:rPr dirty="0"/>
              <a:t> </a:t>
            </a:r>
            <a:r>
              <a:rPr dirty="0" err="1"/>
              <a:t>i</a:t>
            </a:r>
            <a:r>
              <a:rPr dirty="0"/>
              <a:t> </a:t>
            </a:r>
            <a:r>
              <a:rPr dirty="0" err="1"/>
              <a:t>botten</a:t>
            </a:r>
            <a:r>
              <a:rPr dirty="0"/>
              <a:t> </a:t>
            </a:r>
            <a:r>
              <a:rPr dirty="0" err="1"/>
              <a:t>har</a:t>
            </a:r>
            <a:r>
              <a:rPr dirty="0"/>
              <a:t> </a:t>
            </a:r>
            <a:r>
              <a:rPr dirty="0" err="1"/>
              <a:t>halverats</a:t>
            </a:r>
            <a:r>
              <a:rPr dirty="0"/>
              <a:t>. En </a:t>
            </a:r>
            <a:r>
              <a:rPr dirty="0" err="1"/>
              <a:t>äldre</a:t>
            </a:r>
            <a:r>
              <a:rPr dirty="0"/>
              <a:t> </a:t>
            </a:r>
            <a:r>
              <a:rPr dirty="0" err="1"/>
              <a:t>manusversion</a:t>
            </a:r>
            <a:r>
              <a:rPr dirty="0"/>
              <a:t> </a:t>
            </a:r>
            <a:r>
              <a:rPr dirty="0" err="1"/>
              <a:t>beskrev</a:t>
            </a:r>
            <a:r>
              <a:rPr dirty="0"/>
              <a:t> </a:t>
            </a:r>
            <a:r>
              <a:rPr dirty="0" err="1"/>
              <a:t>en</a:t>
            </a:r>
            <a:r>
              <a:rPr dirty="0"/>
              <a:t> </a:t>
            </a:r>
            <a:r>
              <a:rPr dirty="0" err="1"/>
              <a:t>annan</a:t>
            </a:r>
            <a:r>
              <a:rPr dirty="0"/>
              <a:t> </a:t>
            </a:r>
            <a:r>
              <a:rPr dirty="0" err="1"/>
              <a:t>figur</a:t>
            </a:r>
            <a:r>
              <a:rPr dirty="0"/>
              <a:t> med </a:t>
            </a:r>
            <a:r>
              <a:rPr dirty="0" err="1"/>
              <a:t>två</a:t>
            </a:r>
            <a:r>
              <a:rPr dirty="0"/>
              <a:t> </a:t>
            </a:r>
            <a:r>
              <a:rPr dirty="0" err="1"/>
              <a:t>paneler</a:t>
            </a:r>
            <a:r>
              <a:rPr dirty="0"/>
              <a:t> och </a:t>
            </a:r>
            <a:r>
              <a:rPr dirty="0" err="1"/>
              <a:t>yttersta</a:t>
            </a:r>
            <a:r>
              <a:rPr dirty="0"/>
              <a:t> </a:t>
            </a:r>
            <a:r>
              <a:rPr dirty="0" err="1"/>
              <a:t>tiondelar</a:t>
            </a:r>
            <a:r>
              <a:rPr dirty="0"/>
              <a:t>. Den </a:t>
            </a:r>
            <a:r>
              <a:rPr dirty="0" err="1"/>
              <a:t>beskrivningen</a:t>
            </a:r>
            <a:r>
              <a:rPr dirty="0"/>
              <a:t> </a:t>
            </a:r>
            <a:r>
              <a:rPr dirty="0" err="1"/>
              <a:t>gäller</a:t>
            </a:r>
            <a:r>
              <a:rPr dirty="0"/>
              <a:t> </a:t>
            </a:r>
            <a:r>
              <a:rPr dirty="0" err="1"/>
              <a:t>inte</a:t>
            </a:r>
            <a:r>
              <a:rPr dirty="0"/>
              <a:t> den </a:t>
            </a:r>
            <a:r>
              <a:rPr dirty="0" err="1"/>
              <a:t>nuvarande</a:t>
            </a:r>
            <a:r>
              <a:rPr dirty="0"/>
              <a:t> </a:t>
            </a:r>
            <a:r>
              <a:rPr dirty="0" err="1"/>
              <a:t>bilden</a:t>
            </a:r>
            <a:r>
              <a:rPr dirty="0"/>
              <a:t>.</a:t>
            </a:r>
          </a:p>
          <a:p>
            <a:endParaRPr dirty="0"/>
          </a:p>
          <a:p>
            <a:r>
              <a:rPr dirty="0" err="1"/>
              <a:t>Utkastets</a:t>
            </a:r>
            <a:r>
              <a:rPr dirty="0"/>
              <a:t> </a:t>
            </a:r>
            <a:r>
              <a:rPr dirty="0" err="1"/>
              <a:t>registerupplägg</a:t>
            </a:r>
            <a:r>
              <a:rPr dirty="0"/>
              <a:t> </a:t>
            </a:r>
            <a:r>
              <a:rPr dirty="0" err="1"/>
              <a:t>omfattar</a:t>
            </a:r>
            <a:r>
              <a:rPr dirty="0"/>
              <a:t> </a:t>
            </a:r>
            <a:r>
              <a:rPr dirty="0" err="1"/>
              <a:t>elever</a:t>
            </a:r>
            <a:r>
              <a:rPr dirty="0"/>
              <a:t> </a:t>
            </a:r>
            <a:r>
              <a:rPr dirty="0" err="1"/>
              <a:t>i</a:t>
            </a:r>
            <a:r>
              <a:rPr dirty="0"/>
              <a:t> </a:t>
            </a:r>
            <a:r>
              <a:rPr dirty="0" err="1"/>
              <a:t>årskurs</a:t>
            </a:r>
            <a:r>
              <a:rPr dirty="0"/>
              <a:t> </a:t>
            </a:r>
            <a:r>
              <a:rPr dirty="0" err="1"/>
              <a:t>nio</a:t>
            </a:r>
            <a:r>
              <a:rPr dirty="0"/>
              <a:t> och </a:t>
            </a:r>
            <a:r>
              <a:rPr dirty="0" err="1"/>
              <a:t>utesluter</a:t>
            </a:r>
            <a:r>
              <a:rPr dirty="0"/>
              <a:t> </a:t>
            </a:r>
            <a:r>
              <a:rPr dirty="0" err="1"/>
              <a:t>personer</a:t>
            </a:r>
            <a:r>
              <a:rPr dirty="0"/>
              <a:t> </a:t>
            </a:r>
            <a:r>
              <a:rPr dirty="0" err="1"/>
              <a:t>som</a:t>
            </a:r>
            <a:r>
              <a:rPr dirty="0"/>
              <a:t> </a:t>
            </a:r>
            <a:r>
              <a:rPr dirty="0" err="1"/>
              <a:t>invandrat</a:t>
            </a:r>
            <a:r>
              <a:rPr dirty="0"/>
              <a:t> </a:t>
            </a:r>
            <a:r>
              <a:rPr dirty="0" err="1"/>
              <a:t>efter</a:t>
            </a:r>
            <a:r>
              <a:rPr dirty="0"/>
              <a:t> </a:t>
            </a:r>
            <a:r>
              <a:rPr dirty="0" err="1"/>
              <a:t>sju</a:t>
            </a:r>
            <a:r>
              <a:rPr dirty="0"/>
              <a:t> </a:t>
            </a:r>
            <a:r>
              <a:rPr dirty="0" err="1"/>
              <a:t>års</a:t>
            </a:r>
            <a:r>
              <a:rPr dirty="0"/>
              <a:t> </a:t>
            </a:r>
            <a:r>
              <a:rPr dirty="0" err="1"/>
              <a:t>ålder</a:t>
            </a:r>
            <a:r>
              <a:rPr dirty="0"/>
              <a:t>. </a:t>
            </a:r>
            <a:r>
              <a:rPr dirty="0" err="1"/>
              <a:t>Rangordning</a:t>
            </a:r>
            <a:r>
              <a:rPr dirty="0"/>
              <a:t> </a:t>
            </a:r>
            <a:r>
              <a:rPr dirty="0" err="1"/>
              <a:t>inom</a:t>
            </a:r>
            <a:r>
              <a:rPr dirty="0"/>
              <a:t> </a:t>
            </a:r>
            <a:r>
              <a:rPr dirty="0" err="1"/>
              <a:t>födelsekohort</a:t>
            </a:r>
            <a:r>
              <a:rPr dirty="0"/>
              <a:t> </a:t>
            </a:r>
            <a:r>
              <a:rPr dirty="0" err="1"/>
              <a:t>gör</a:t>
            </a:r>
            <a:r>
              <a:rPr dirty="0"/>
              <a:t> </a:t>
            </a:r>
            <a:r>
              <a:rPr dirty="0" err="1"/>
              <a:t>att</a:t>
            </a:r>
            <a:r>
              <a:rPr dirty="0"/>
              <a:t> </a:t>
            </a:r>
            <a:r>
              <a:rPr dirty="0" err="1"/>
              <a:t>elever</a:t>
            </a:r>
            <a:r>
              <a:rPr dirty="0"/>
              <a:t> </a:t>
            </a:r>
            <a:r>
              <a:rPr dirty="0" err="1"/>
              <a:t>jämförs</a:t>
            </a:r>
            <a:r>
              <a:rPr dirty="0"/>
              <a:t> med </a:t>
            </a:r>
            <a:r>
              <a:rPr dirty="0" err="1"/>
              <a:t>andra</a:t>
            </a:r>
            <a:r>
              <a:rPr dirty="0"/>
              <a:t> </a:t>
            </a:r>
            <a:r>
              <a:rPr dirty="0" err="1"/>
              <a:t>i</a:t>
            </a:r>
            <a:r>
              <a:rPr dirty="0"/>
              <a:t> </a:t>
            </a:r>
            <a:r>
              <a:rPr dirty="0" err="1"/>
              <a:t>samma</a:t>
            </a:r>
            <a:r>
              <a:rPr dirty="0"/>
              <a:t> </a:t>
            </a:r>
            <a:r>
              <a:rPr dirty="0" err="1"/>
              <a:t>årskull</a:t>
            </a:r>
            <a:r>
              <a:rPr dirty="0"/>
              <a:t>. Det tar </a:t>
            </a:r>
            <a:r>
              <a:rPr dirty="0" err="1"/>
              <a:t>inte</a:t>
            </a:r>
            <a:r>
              <a:rPr dirty="0"/>
              <a:t> bort alla problem </a:t>
            </a:r>
            <a:r>
              <a:rPr dirty="0" err="1"/>
              <a:t>när</a:t>
            </a:r>
            <a:r>
              <a:rPr dirty="0"/>
              <a:t> </a:t>
            </a:r>
            <a:r>
              <a:rPr dirty="0" err="1"/>
              <a:t>betygssystem</a:t>
            </a:r>
            <a:r>
              <a:rPr dirty="0"/>
              <a:t>, </a:t>
            </a:r>
            <a:r>
              <a:rPr dirty="0" err="1"/>
              <a:t>betygssättning</a:t>
            </a:r>
            <a:r>
              <a:rPr dirty="0"/>
              <a:t> </a:t>
            </a:r>
            <a:r>
              <a:rPr dirty="0" err="1"/>
              <a:t>eller</a:t>
            </a:r>
            <a:r>
              <a:rPr dirty="0"/>
              <a:t> </a:t>
            </a:r>
            <a:r>
              <a:rPr dirty="0" err="1"/>
              <a:t>sammansättningen</a:t>
            </a:r>
            <a:r>
              <a:rPr dirty="0"/>
              <a:t> av </a:t>
            </a:r>
            <a:r>
              <a:rPr dirty="0" err="1"/>
              <a:t>elever</a:t>
            </a:r>
            <a:r>
              <a:rPr dirty="0"/>
              <a:t> </a:t>
            </a:r>
            <a:r>
              <a:rPr dirty="0" err="1"/>
              <a:t>förändras</a:t>
            </a:r>
            <a:r>
              <a:rPr dirty="0"/>
              <a:t>. Ett </a:t>
            </a:r>
            <a:r>
              <a:rPr dirty="0" err="1"/>
              <a:t>nytt</a:t>
            </a:r>
            <a:r>
              <a:rPr dirty="0"/>
              <a:t> </a:t>
            </a:r>
            <a:r>
              <a:rPr dirty="0" err="1"/>
              <a:t>betygssystem</a:t>
            </a:r>
            <a:r>
              <a:rPr dirty="0"/>
              <a:t> </a:t>
            </a:r>
            <a:r>
              <a:rPr dirty="0" err="1"/>
              <a:t>berör</a:t>
            </a:r>
            <a:r>
              <a:rPr dirty="0"/>
              <a:t> </a:t>
            </a:r>
            <a:r>
              <a:rPr dirty="0" err="1"/>
              <a:t>kohorten</a:t>
            </a:r>
            <a:r>
              <a:rPr dirty="0"/>
              <a:t> </a:t>
            </a:r>
            <a:r>
              <a:rPr dirty="0" err="1"/>
              <a:t>född</a:t>
            </a:r>
            <a:r>
              <a:rPr dirty="0"/>
              <a:t> 1982, och </a:t>
            </a:r>
            <a:r>
              <a:rPr dirty="0" err="1"/>
              <a:t>ytterligare</a:t>
            </a:r>
            <a:r>
              <a:rPr dirty="0"/>
              <a:t> </a:t>
            </a:r>
            <a:r>
              <a:rPr dirty="0" err="1"/>
              <a:t>ett</a:t>
            </a:r>
            <a:r>
              <a:rPr dirty="0"/>
              <a:t> </a:t>
            </a:r>
            <a:r>
              <a:rPr dirty="0" err="1"/>
              <a:t>systembyte</a:t>
            </a:r>
            <a:r>
              <a:rPr dirty="0"/>
              <a:t> </a:t>
            </a:r>
            <a:r>
              <a:rPr dirty="0" err="1"/>
              <a:t>senare</a:t>
            </a:r>
            <a:r>
              <a:rPr dirty="0"/>
              <a:t> </a:t>
            </a:r>
            <a:r>
              <a:rPr dirty="0" err="1"/>
              <a:t>kohorter</a:t>
            </a:r>
            <a:r>
              <a:rPr dirty="0"/>
              <a:t>. </a:t>
            </a:r>
            <a:r>
              <a:rPr dirty="0" err="1"/>
              <a:t>Rangmåttet</a:t>
            </a:r>
            <a:r>
              <a:rPr dirty="0"/>
              <a:t> </a:t>
            </a:r>
            <a:r>
              <a:rPr dirty="0" err="1"/>
              <a:t>beskriver</a:t>
            </a:r>
            <a:r>
              <a:rPr dirty="0"/>
              <a:t> </a:t>
            </a:r>
            <a:r>
              <a:rPr dirty="0" err="1"/>
              <a:t>relativ</a:t>
            </a:r>
            <a:r>
              <a:rPr dirty="0"/>
              <a:t> position, </a:t>
            </a:r>
            <a:r>
              <a:rPr dirty="0" err="1"/>
              <a:t>inte</a:t>
            </a:r>
            <a:r>
              <a:rPr dirty="0"/>
              <a:t> </a:t>
            </a:r>
            <a:r>
              <a:rPr dirty="0" err="1"/>
              <a:t>absoluta</a:t>
            </a:r>
            <a:r>
              <a:rPr dirty="0"/>
              <a:t> </a:t>
            </a:r>
            <a:r>
              <a:rPr dirty="0" err="1"/>
              <a:t>kunskaper</a:t>
            </a:r>
            <a:r>
              <a:rPr dirty="0"/>
              <a:t>.</a:t>
            </a:r>
          </a:p>
          <a:p>
            <a:endParaRPr dirty="0"/>
          </a:p>
          <a:p>
            <a:r>
              <a:rPr dirty="0" err="1"/>
              <a:t>Skolverkets</a:t>
            </a:r>
            <a:r>
              <a:rPr dirty="0"/>
              <a:t> rapport </a:t>
            </a:r>
            <a:r>
              <a:rPr dirty="0" err="1"/>
              <a:t>Könsskillnader</a:t>
            </a:r>
            <a:r>
              <a:rPr dirty="0"/>
              <a:t> </a:t>
            </a:r>
            <a:r>
              <a:rPr dirty="0" err="1"/>
              <a:t>i</a:t>
            </a:r>
            <a:r>
              <a:rPr dirty="0"/>
              <a:t> </a:t>
            </a:r>
            <a:r>
              <a:rPr dirty="0" err="1"/>
              <a:t>skolresultat</a:t>
            </a:r>
            <a:r>
              <a:rPr dirty="0"/>
              <a:t> </a:t>
            </a:r>
            <a:r>
              <a:rPr dirty="0" err="1"/>
              <a:t>från</a:t>
            </a:r>
            <a:r>
              <a:rPr dirty="0"/>
              <a:t> 2025 </a:t>
            </a:r>
            <a:r>
              <a:rPr dirty="0" err="1"/>
              <a:t>behandlar</a:t>
            </a:r>
            <a:r>
              <a:rPr dirty="0"/>
              <a:t> </a:t>
            </a:r>
            <a:r>
              <a:rPr dirty="0" err="1"/>
              <a:t>senare</a:t>
            </a:r>
            <a:r>
              <a:rPr dirty="0"/>
              <a:t> </a:t>
            </a:r>
            <a:r>
              <a:rPr dirty="0" err="1"/>
              <a:t>skolår</a:t>
            </a:r>
            <a:r>
              <a:rPr dirty="0"/>
              <a:t> och </a:t>
            </a:r>
            <a:r>
              <a:rPr dirty="0" err="1"/>
              <a:t>visar</a:t>
            </a:r>
            <a:r>
              <a:rPr dirty="0"/>
              <a:t> </a:t>
            </a:r>
            <a:r>
              <a:rPr dirty="0" err="1"/>
              <a:t>att</a:t>
            </a:r>
            <a:r>
              <a:rPr dirty="0"/>
              <a:t> det </a:t>
            </a:r>
            <a:r>
              <a:rPr dirty="0" err="1"/>
              <a:t>genomsnittliga</a:t>
            </a:r>
            <a:r>
              <a:rPr dirty="0"/>
              <a:t> </a:t>
            </a:r>
            <a:r>
              <a:rPr dirty="0" err="1"/>
              <a:t>meritvärdesgapet</a:t>
            </a:r>
            <a:r>
              <a:rPr dirty="0"/>
              <a:t> </a:t>
            </a:r>
            <a:r>
              <a:rPr dirty="0" err="1"/>
              <a:t>har</a:t>
            </a:r>
            <a:r>
              <a:rPr dirty="0"/>
              <a:t> </a:t>
            </a:r>
            <a:r>
              <a:rPr dirty="0" err="1"/>
              <a:t>minskat</a:t>
            </a:r>
            <a:r>
              <a:rPr dirty="0"/>
              <a:t>. Den </a:t>
            </a:r>
            <a:r>
              <a:rPr dirty="0" err="1"/>
              <a:t>jämförelsen</a:t>
            </a:r>
            <a:r>
              <a:rPr dirty="0"/>
              <a:t> </a:t>
            </a:r>
            <a:r>
              <a:rPr dirty="0" err="1"/>
              <a:t>kan</a:t>
            </a:r>
            <a:r>
              <a:rPr dirty="0"/>
              <a:t> </a:t>
            </a:r>
            <a:r>
              <a:rPr dirty="0" err="1"/>
              <a:t>komplettera</a:t>
            </a:r>
            <a:r>
              <a:rPr dirty="0"/>
              <a:t> den </a:t>
            </a:r>
            <a:r>
              <a:rPr dirty="0" err="1"/>
              <a:t>långsiktiga</a:t>
            </a:r>
            <a:r>
              <a:rPr dirty="0"/>
              <a:t> </a:t>
            </a:r>
            <a:r>
              <a:rPr dirty="0" err="1"/>
              <a:t>figuren</a:t>
            </a:r>
            <a:r>
              <a:rPr dirty="0"/>
              <a:t>, men </a:t>
            </a:r>
            <a:r>
              <a:rPr dirty="0" err="1"/>
              <a:t>gäller</a:t>
            </a:r>
            <a:r>
              <a:rPr dirty="0"/>
              <a:t> </a:t>
            </a:r>
            <a:r>
              <a:rPr dirty="0" err="1"/>
              <a:t>en</a:t>
            </a:r>
            <a:r>
              <a:rPr dirty="0"/>
              <a:t> </a:t>
            </a:r>
            <a:r>
              <a:rPr dirty="0" err="1"/>
              <a:t>annan</a:t>
            </a:r>
            <a:r>
              <a:rPr dirty="0"/>
              <a:t> </a:t>
            </a:r>
            <a:r>
              <a:rPr dirty="0" err="1"/>
              <a:t>tidsperiod</a:t>
            </a:r>
            <a:r>
              <a:rPr dirty="0"/>
              <a:t> och </a:t>
            </a:r>
            <a:r>
              <a:rPr dirty="0" err="1"/>
              <a:t>delvis</a:t>
            </a:r>
            <a:r>
              <a:rPr dirty="0"/>
              <a:t> </a:t>
            </a:r>
            <a:r>
              <a:rPr dirty="0" err="1"/>
              <a:t>annat</a:t>
            </a:r>
            <a:r>
              <a:rPr dirty="0"/>
              <a:t> </a:t>
            </a:r>
            <a:r>
              <a:rPr dirty="0" err="1"/>
              <a:t>urval</a:t>
            </a:r>
            <a:r>
              <a:rPr dirty="0"/>
              <a:t>. </a:t>
            </a:r>
            <a:r>
              <a:rPr dirty="0" err="1"/>
              <a:t>Därför</a:t>
            </a:r>
            <a:r>
              <a:rPr dirty="0"/>
              <a:t> </a:t>
            </a:r>
            <a:r>
              <a:rPr dirty="0" err="1"/>
              <a:t>kan</a:t>
            </a:r>
            <a:r>
              <a:rPr dirty="0"/>
              <a:t> </a:t>
            </a:r>
            <a:r>
              <a:rPr dirty="0" err="1"/>
              <a:t>ett</a:t>
            </a:r>
            <a:r>
              <a:rPr dirty="0"/>
              <a:t> </a:t>
            </a:r>
            <a:r>
              <a:rPr dirty="0" err="1"/>
              <a:t>långsiktigt</a:t>
            </a:r>
            <a:r>
              <a:rPr dirty="0"/>
              <a:t> </a:t>
            </a:r>
            <a:r>
              <a:rPr dirty="0" err="1"/>
              <a:t>växande</a:t>
            </a:r>
            <a:r>
              <a:rPr dirty="0"/>
              <a:t> gap </a:t>
            </a:r>
            <a:r>
              <a:rPr dirty="0" err="1"/>
              <a:t>i</a:t>
            </a:r>
            <a:r>
              <a:rPr dirty="0"/>
              <a:t> </a:t>
            </a:r>
            <a:r>
              <a:rPr dirty="0" err="1"/>
              <a:t>toppen</a:t>
            </a:r>
            <a:r>
              <a:rPr dirty="0"/>
              <a:t> och </a:t>
            </a:r>
            <a:r>
              <a:rPr dirty="0" err="1"/>
              <a:t>ett</a:t>
            </a:r>
            <a:r>
              <a:rPr dirty="0"/>
              <a:t> </a:t>
            </a:r>
            <a:r>
              <a:rPr dirty="0" err="1"/>
              <a:t>nyligen</a:t>
            </a:r>
            <a:r>
              <a:rPr dirty="0"/>
              <a:t> </a:t>
            </a:r>
            <a:r>
              <a:rPr dirty="0" err="1"/>
              <a:t>minskat</a:t>
            </a:r>
            <a:r>
              <a:rPr dirty="0"/>
              <a:t> </a:t>
            </a:r>
            <a:r>
              <a:rPr dirty="0" err="1"/>
              <a:t>genomsnittsgap</a:t>
            </a:r>
            <a:r>
              <a:rPr dirty="0"/>
              <a:t> </a:t>
            </a:r>
            <a:r>
              <a:rPr dirty="0" err="1"/>
              <a:t>förekomma</a:t>
            </a:r>
            <a:r>
              <a:rPr dirty="0"/>
              <a:t> </a:t>
            </a:r>
            <a:r>
              <a:rPr dirty="0" err="1"/>
              <a:t>samtidigt</a:t>
            </a:r>
            <a:r>
              <a:rPr dirty="0"/>
              <a:t>.</a:t>
            </a:r>
          </a:p>
          <a:p>
            <a:endParaRPr dirty="0"/>
          </a:p>
          <a:p>
            <a:r>
              <a:rPr dirty="0"/>
              <a:t>PISA </a:t>
            </a:r>
            <a:r>
              <a:rPr dirty="0" err="1"/>
              <a:t>mäter</a:t>
            </a:r>
            <a:r>
              <a:rPr dirty="0"/>
              <a:t> </a:t>
            </a:r>
            <a:r>
              <a:rPr dirty="0" err="1"/>
              <a:t>kunskaper</a:t>
            </a:r>
            <a:r>
              <a:rPr dirty="0"/>
              <a:t> </a:t>
            </a:r>
            <a:r>
              <a:rPr dirty="0" err="1"/>
              <a:t>på</a:t>
            </a:r>
            <a:r>
              <a:rPr dirty="0"/>
              <a:t> prov bland 15-åringar. </a:t>
            </a:r>
            <a:r>
              <a:rPr dirty="0" err="1"/>
              <a:t>Skolverkets</a:t>
            </a:r>
            <a:r>
              <a:rPr dirty="0"/>
              <a:t> rapport om PISA 2025, </a:t>
            </a:r>
            <a:r>
              <a:rPr dirty="0" err="1"/>
              <a:t>publicerad</a:t>
            </a:r>
            <a:r>
              <a:rPr dirty="0"/>
              <a:t> 8 </a:t>
            </a:r>
            <a:r>
              <a:rPr dirty="0" err="1"/>
              <a:t>september</a:t>
            </a:r>
            <a:r>
              <a:rPr dirty="0"/>
              <a:t> 2026, </a:t>
            </a:r>
            <a:r>
              <a:rPr dirty="0" err="1"/>
              <a:t>visar</a:t>
            </a:r>
            <a:r>
              <a:rPr dirty="0"/>
              <a:t> </a:t>
            </a:r>
            <a:r>
              <a:rPr dirty="0" err="1"/>
              <a:t>ett</a:t>
            </a:r>
            <a:r>
              <a:rPr dirty="0"/>
              <a:t> </a:t>
            </a:r>
            <a:r>
              <a:rPr dirty="0" err="1"/>
              <a:t>flickförsprång</a:t>
            </a:r>
            <a:r>
              <a:rPr dirty="0"/>
              <a:t> </a:t>
            </a:r>
            <a:r>
              <a:rPr dirty="0" err="1"/>
              <a:t>på</a:t>
            </a:r>
            <a:r>
              <a:rPr dirty="0"/>
              <a:t> 41 </a:t>
            </a:r>
            <a:r>
              <a:rPr dirty="0" err="1"/>
              <a:t>poäng</a:t>
            </a:r>
            <a:r>
              <a:rPr dirty="0"/>
              <a:t> </a:t>
            </a:r>
            <a:r>
              <a:rPr dirty="0" err="1"/>
              <a:t>i</a:t>
            </a:r>
            <a:r>
              <a:rPr dirty="0"/>
              <a:t> </a:t>
            </a:r>
            <a:r>
              <a:rPr dirty="0" err="1"/>
              <a:t>läsförståelse</a:t>
            </a:r>
            <a:r>
              <a:rPr dirty="0"/>
              <a:t> och 12 </a:t>
            </a:r>
            <a:r>
              <a:rPr dirty="0" err="1"/>
              <a:t>i</a:t>
            </a:r>
            <a:r>
              <a:rPr dirty="0"/>
              <a:t> </a:t>
            </a:r>
            <a:r>
              <a:rPr dirty="0" err="1"/>
              <a:t>naturvetenskap</a:t>
            </a:r>
            <a:r>
              <a:rPr dirty="0"/>
              <a:t>, men </a:t>
            </a:r>
            <a:r>
              <a:rPr dirty="0" err="1"/>
              <a:t>ingen</a:t>
            </a:r>
            <a:r>
              <a:rPr dirty="0"/>
              <a:t> </a:t>
            </a:r>
            <a:r>
              <a:rPr dirty="0" err="1"/>
              <a:t>statistiskt</a:t>
            </a:r>
            <a:r>
              <a:rPr dirty="0"/>
              <a:t> </a:t>
            </a:r>
            <a:r>
              <a:rPr dirty="0" err="1"/>
              <a:t>säker</a:t>
            </a:r>
            <a:r>
              <a:rPr dirty="0"/>
              <a:t> </a:t>
            </a:r>
            <a:r>
              <a:rPr dirty="0" err="1"/>
              <a:t>genomsnittlig</a:t>
            </a:r>
            <a:r>
              <a:rPr dirty="0"/>
              <a:t> </a:t>
            </a:r>
            <a:r>
              <a:rPr dirty="0" err="1"/>
              <a:t>könsskillnad</a:t>
            </a:r>
            <a:r>
              <a:rPr dirty="0"/>
              <a:t> </a:t>
            </a:r>
            <a:r>
              <a:rPr dirty="0" err="1"/>
              <a:t>i</a:t>
            </a:r>
            <a:r>
              <a:rPr dirty="0"/>
              <a:t> </a:t>
            </a:r>
            <a:r>
              <a:rPr dirty="0" err="1"/>
              <a:t>matematik</a:t>
            </a:r>
            <a:r>
              <a:rPr dirty="0"/>
              <a:t>. </a:t>
            </a:r>
            <a:r>
              <a:rPr dirty="0" err="1"/>
              <a:t>Betyg</a:t>
            </a:r>
            <a:r>
              <a:rPr dirty="0"/>
              <a:t> och </a:t>
            </a:r>
            <a:r>
              <a:rPr dirty="0" err="1"/>
              <a:t>provresultat</a:t>
            </a:r>
            <a:r>
              <a:rPr dirty="0"/>
              <a:t> ska </a:t>
            </a:r>
            <a:r>
              <a:rPr dirty="0" err="1"/>
              <a:t>hållas</a:t>
            </a:r>
            <a:r>
              <a:rPr dirty="0"/>
              <a:t> </a:t>
            </a:r>
            <a:r>
              <a:rPr dirty="0" err="1"/>
              <a:t>isär</a:t>
            </a:r>
            <a:r>
              <a:rPr dirty="0"/>
              <a:t>. Ett </a:t>
            </a:r>
            <a:r>
              <a:rPr dirty="0" err="1"/>
              <a:t>ändrat</a:t>
            </a:r>
            <a:r>
              <a:rPr dirty="0"/>
              <a:t> </a:t>
            </a:r>
            <a:r>
              <a:rPr dirty="0" err="1"/>
              <a:t>betygsgap</a:t>
            </a:r>
            <a:r>
              <a:rPr dirty="0"/>
              <a:t> </a:t>
            </a:r>
            <a:r>
              <a:rPr dirty="0" err="1"/>
              <a:t>säger</a:t>
            </a:r>
            <a:r>
              <a:rPr dirty="0"/>
              <a:t> </a:t>
            </a:r>
            <a:r>
              <a:rPr dirty="0" err="1"/>
              <a:t>inte</a:t>
            </a:r>
            <a:r>
              <a:rPr dirty="0"/>
              <a:t> </a:t>
            </a:r>
            <a:r>
              <a:rPr dirty="0" err="1"/>
              <a:t>i</a:t>
            </a:r>
            <a:r>
              <a:rPr dirty="0"/>
              <a:t> sig </a:t>
            </a:r>
            <a:r>
              <a:rPr dirty="0" err="1"/>
              <a:t>att</a:t>
            </a:r>
            <a:r>
              <a:rPr dirty="0"/>
              <a:t> </a:t>
            </a:r>
            <a:r>
              <a:rPr dirty="0" err="1"/>
              <a:t>elevernas</a:t>
            </a:r>
            <a:r>
              <a:rPr dirty="0"/>
              <a:t> </a:t>
            </a:r>
            <a:r>
              <a:rPr dirty="0" err="1"/>
              <a:t>kunskaper</a:t>
            </a:r>
            <a:r>
              <a:rPr dirty="0"/>
              <a:t> </a:t>
            </a:r>
            <a:r>
              <a:rPr dirty="0" err="1"/>
              <a:t>har</a:t>
            </a:r>
            <a:r>
              <a:rPr dirty="0"/>
              <a:t> </a:t>
            </a:r>
            <a:r>
              <a:rPr dirty="0" err="1"/>
              <a:t>förbättrats</a:t>
            </a:r>
            <a:r>
              <a:rPr dirty="0"/>
              <a:t>.</a:t>
            </a:r>
          </a:p>
          <a:p>
            <a:endParaRPr dirty="0"/>
          </a:p>
          <a:p>
            <a:r>
              <a:rPr dirty="0"/>
              <a:t>OM NÅGON FRÅGAR</a:t>
            </a:r>
          </a:p>
          <a:p>
            <a:endParaRPr dirty="0"/>
          </a:p>
          <a:p>
            <a:r>
              <a:rPr dirty="0"/>
              <a:t>Har </a:t>
            </a:r>
            <a:r>
              <a:rPr dirty="0" err="1"/>
              <a:t>pojkarna</a:t>
            </a:r>
            <a:r>
              <a:rPr dirty="0"/>
              <a:t> blivit </a:t>
            </a:r>
            <a:r>
              <a:rPr dirty="0" err="1"/>
              <a:t>sämre</a:t>
            </a:r>
            <a:r>
              <a:rPr dirty="0"/>
              <a:t> </a:t>
            </a:r>
            <a:r>
              <a:rPr dirty="0" err="1"/>
              <a:t>i</a:t>
            </a:r>
            <a:r>
              <a:rPr dirty="0"/>
              <a:t> </a:t>
            </a:r>
            <a:r>
              <a:rPr dirty="0" err="1"/>
              <a:t>absoluta</a:t>
            </a:r>
            <a:r>
              <a:rPr dirty="0"/>
              <a:t> </a:t>
            </a:r>
            <a:r>
              <a:rPr dirty="0" err="1"/>
              <a:t>tal</a:t>
            </a:r>
            <a:r>
              <a:rPr dirty="0"/>
              <a:t>? Det </a:t>
            </a:r>
            <a:r>
              <a:rPr dirty="0" err="1"/>
              <a:t>kan</a:t>
            </a:r>
            <a:r>
              <a:rPr dirty="0"/>
              <a:t> vi </a:t>
            </a:r>
            <a:r>
              <a:rPr dirty="0" err="1"/>
              <a:t>inte</a:t>
            </a:r>
            <a:r>
              <a:rPr dirty="0"/>
              <a:t> </a:t>
            </a:r>
            <a:r>
              <a:rPr dirty="0" err="1"/>
              <a:t>avgöra</a:t>
            </a:r>
            <a:r>
              <a:rPr dirty="0"/>
              <a:t> med </a:t>
            </a:r>
            <a:r>
              <a:rPr dirty="0" err="1"/>
              <a:t>en</a:t>
            </a:r>
            <a:r>
              <a:rPr dirty="0"/>
              <a:t> </a:t>
            </a:r>
            <a:r>
              <a:rPr dirty="0" err="1"/>
              <a:t>rangfördelning</a:t>
            </a:r>
            <a:r>
              <a:rPr dirty="0"/>
              <a:t>. Den </a:t>
            </a:r>
            <a:r>
              <a:rPr dirty="0" err="1"/>
              <a:t>visar</a:t>
            </a:r>
            <a:r>
              <a:rPr dirty="0"/>
              <a:t> </a:t>
            </a:r>
            <a:r>
              <a:rPr dirty="0" err="1"/>
              <a:t>hur</a:t>
            </a:r>
            <a:r>
              <a:rPr dirty="0"/>
              <a:t> </a:t>
            </a:r>
            <a:r>
              <a:rPr dirty="0" err="1"/>
              <a:t>flickor</a:t>
            </a:r>
            <a:r>
              <a:rPr dirty="0"/>
              <a:t> och </a:t>
            </a:r>
            <a:r>
              <a:rPr dirty="0" err="1"/>
              <a:t>pojkar</a:t>
            </a:r>
            <a:r>
              <a:rPr dirty="0"/>
              <a:t> </a:t>
            </a:r>
            <a:r>
              <a:rPr dirty="0" err="1"/>
              <a:t>fördelas</a:t>
            </a:r>
            <a:r>
              <a:rPr dirty="0"/>
              <a:t> </a:t>
            </a:r>
            <a:r>
              <a:rPr dirty="0" err="1"/>
              <a:t>relativt</a:t>
            </a:r>
            <a:r>
              <a:rPr dirty="0"/>
              <a:t> </a:t>
            </a:r>
            <a:r>
              <a:rPr dirty="0" err="1"/>
              <a:t>varandra</a:t>
            </a:r>
            <a:r>
              <a:rPr dirty="0"/>
              <a:t>.</a:t>
            </a:r>
          </a:p>
          <a:p>
            <a:endParaRPr dirty="0"/>
          </a:p>
          <a:p>
            <a:r>
              <a:rPr dirty="0" err="1"/>
              <a:t>Är</a:t>
            </a:r>
            <a:r>
              <a:rPr dirty="0"/>
              <a:t> </a:t>
            </a:r>
            <a:r>
              <a:rPr dirty="0" err="1"/>
              <a:t>flickor</a:t>
            </a:r>
            <a:r>
              <a:rPr dirty="0"/>
              <a:t> med </a:t>
            </a:r>
            <a:r>
              <a:rPr dirty="0" err="1"/>
              <a:t>låga</a:t>
            </a:r>
            <a:r>
              <a:rPr dirty="0"/>
              <a:t> </a:t>
            </a:r>
            <a:r>
              <a:rPr dirty="0" err="1"/>
              <a:t>betyg</a:t>
            </a:r>
            <a:r>
              <a:rPr dirty="0"/>
              <a:t> </a:t>
            </a:r>
            <a:r>
              <a:rPr dirty="0" err="1"/>
              <a:t>samma</a:t>
            </a:r>
            <a:r>
              <a:rPr dirty="0"/>
              <a:t> </a:t>
            </a:r>
            <a:r>
              <a:rPr dirty="0" err="1"/>
              <a:t>sak</a:t>
            </a:r>
            <a:r>
              <a:rPr dirty="0"/>
              <a:t> </a:t>
            </a:r>
            <a:r>
              <a:rPr dirty="0" err="1"/>
              <a:t>som</a:t>
            </a:r>
            <a:r>
              <a:rPr dirty="0"/>
              <a:t> </a:t>
            </a:r>
            <a:r>
              <a:rPr dirty="0" err="1"/>
              <a:t>lågpresterande</a:t>
            </a:r>
            <a:r>
              <a:rPr dirty="0"/>
              <a:t> </a:t>
            </a:r>
            <a:r>
              <a:rPr dirty="0" err="1"/>
              <a:t>pojkar</a:t>
            </a:r>
            <a:r>
              <a:rPr dirty="0"/>
              <a:t>? </a:t>
            </a:r>
            <a:r>
              <a:rPr dirty="0" err="1"/>
              <a:t>Här</a:t>
            </a:r>
            <a:r>
              <a:rPr dirty="0"/>
              <a:t> </a:t>
            </a:r>
            <a:r>
              <a:rPr dirty="0" err="1"/>
              <a:t>används</a:t>
            </a:r>
            <a:r>
              <a:rPr dirty="0"/>
              <a:t> </a:t>
            </a:r>
            <a:r>
              <a:rPr dirty="0" err="1"/>
              <a:t>en</a:t>
            </a:r>
            <a:r>
              <a:rPr dirty="0"/>
              <a:t> </a:t>
            </a:r>
            <a:r>
              <a:rPr dirty="0" err="1"/>
              <a:t>gemensam</a:t>
            </a:r>
            <a:r>
              <a:rPr dirty="0"/>
              <a:t> </a:t>
            </a:r>
            <a:r>
              <a:rPr dirty="0" err="1"/>
              <a:t>betygsrang</a:t>
            </a:r>
            <a:r>
              <a:rPr dirty="0"/>
              <a:t>, </a:t>
            </a:r>
            <a:r>
              <a:rPr dirty="0" err="1"/>
              <a:t>så</a:t>
            </a:r>
            <a:r>
              <a:rPr dirty="0"/>
              <a:t> </a:t>
            </a:r>
            <a:r>
              <a:rPr dirty="0" err="1"/>
              <a:t>gränserna</a:t>
            </a:r>
            <a:r>
              <a:rPr dirty="0"/>
              <a:t> </a:t>
            </a:r>
            <a:r>
              <a:rPr dirty="0" err="1"/>
              <a:t>är</a:t>
            </a:r>
            <a:r>
              <a:rPr dirty="0"/>
              <a:t> </a:t>
            </a:r>
            <a:r>
              <a:rPr dirty="0" err="1"/>
              <a:t>gemensamma</a:t>
            </a:r>
            <a:r>
              <a:rPr dirty="0"/>
              <a:t>. </a:t>
            </a:r>
            <a:r>
              <a:rPr dirty="0" err="1"/>
              <a:t>På</a:t>
            </a:r>
            <a:r>
              <a:rPr dirty="0"/>
              <a:t> NEET-</a:t>
            </a:r>
            <a:r>
              <a:rPr dirty="0" err="1"/>
              <a:t>extrabilden</a:t>
            </a:r>
            <a:r>
              <a:rPr dirty="0"/>
              <a:t> </a:t>
            </a:r>
            <a:r>
              <a:rPr dirty="0" err="1"/>
              <a:t>används</a:t>
            </a:r>
            <a:r>
              <a:rPr dirty="0"/>
              <a:t> </a:t>
            </a:r>
            <a:r>
              <a:rPr dirty="0" err="1"/>
              <a:t>däremot</a:t>
            </a:r>
            <a:r>
              <a:rPr dirty="0"/>
              <a:t> rang </a:t>
            </a:r>
            <a:r>
              <a:rPr dirty="0" err="1"/>
              <a:t>inom</a:t>
            </a:r>
            <a:r>
              <a:rPr dirty="0"/>
              <a:t> </a:t>
            </a:r>
            <a:r>
              <a:rPr dirty="0" err="1"/>
              <a:t>respektive</a:t>
            </a:r>
            <a:r>
              <a:rPr dirty="0"/>
              <a:t> </a:t>
            </a:r>
            <a:r>
              <a:rPr dirty="0" err="1"/>
              <a:t>kön</a:t>
            </a:r>
            <a:r>
              <a:rPr dirty="0"/>
              <a:t>.</a:t>
            </a:r>
          </a:p>
          <a:p>
            <a:endParaRPr dirty="0"/>
          </a:p>
          <a:p>
            <a:r>
              <a:rPr dirty="0"/>
              <a:t>Har de </a:t>
            </a:r>
            <a:r>
              <a:rPr dirty="0" err="1"/>
              <a:t>allra</a:t>
            </a:r>
            <a:r>
              <a:rPr dirty="0"/>
              <a:t> </a:t>
            </a:r>
            <a:r>
              <a:rPr dirty="0" err="1"/>
              <a:t>senaste</a:t>
            </a:r>
            <a:r>
              <a:rPr dirty="0"/>
              <a:t> </a:t>
            </a:r>
            <a:r>
              <a:rPr dirty="0" err="1"/>
              <a:t>årens</a:t>
            </a:r>
            <a:r>
              <a:rPr dirty="0"/>
              <a:t> </a:t>
            </a:r>
            <a:r>
              <a:rPr dirty="0" err="1"/>
              <a:t>nedgång</a:t>
            </a:r>
            <a:r>
              <a:rPr dirty="0"/>
              <a:t> för </a:t>
            </a:r>
            <a:r>
              <a:rPr dirty="0" err="1"/>
              <a:t>flickor</a:t>
            </a:r>
            <a:r>
              <a:rPr dirty="0"/>
              <a:t> </a:t>
            </a:r>
            <a:r>
              <a:rPr dirty="0" err="1"/>
              <a:t>fångats</a:t>
            </a:r>
            <a:r>
              <a:rPr dirty="0"/>
              <a:t>? </a:t>
            </a:r>
            <a:r>
              <a:rPr dirty="0" err="1"/>
              <a:t>Säg</a:t>
            </a:r>
            <a:r>
              <a:rPr dirty="0"/>
              <a:t> </a:t>
            </a:r>
            <a:r>
              <a:rPr dirty="0" err="1"/>
              <a:t>att</a:t>
            </a:r>
            <a:r>
              <a:rPr dirty="0"/>
              <a:t> </a:t>
            </a:r>
            <a:r>
              <a:rPr dirty="0" err="1"/>
              <a:t>figuren</a:t>
            </a:r>
            <a:r>
              <a:rPr dirty="0"/>
              <a:t> </a:t>
            </a:r>
            <a:r>
              <a:rPr dirty="0" err="1"/>
              <a:t>visar</a:t>
            </a:r>
            <a:r>
              <a:rPr dirty="0"/>
              <a:t> den </a:t>
            </a:r>
            <a:r>
              <a:rPr dirty="0" err="1"/>
              <a:t>långa</a:t>
            </a:r>
            <a:r>
              <a:rPr dirty="0"/>
              <a:t> </a:t>
            </a:r>
            <a:r>
              <a:rPr dirty="0" err="1"/>
              <a:t>kohortutvecklingen</a:t>
            </a:r>
            <a:r>
              <a:rPr dirty="0"/>
              <a:t>, och </a:t>
            </a:r>
            <a:r>
              <a:rPr dirty="0" err="1"/>
              <a:t>använd</a:t>
            </a:r>
            <a:r>
              <a:rPr dirty="0"/>
              <a:t> </a:t>
            </a:r>
            <a:r>
              <a:rPr dirty="0" err="1"/>
              <a:t>Skolverkets</a:t>
            </a:r>
            <a:r>
              <a:rPr dirty="0"/>
              <a:t> </a:t>
            </a:r>
            <a:r>
              <a:rPr dirty="0" err="1"/>
              <a:t>senare</a:t>
            </a:r>
            <a:r>
              <a:rPr dirty="0"/>
              <a:t> rapport för den </a:t>
            </a:r>
            <a:r>
              <a:rPr dirty="0" err="1"/>
              <a:t>senaste</a:t>
            </a:r>
            <a:r>
              <a:rPr dirty="0"/>
              <a:t> </a:t>
            </a:r>
            <a:r>
              <a:rPr dirty="0" err="1"/>
              <a:t>skolutvecklingen</a:t>
            </a:r>
            <a:r>
              <a:rPr dirty="0"/>
              <a:t>. Ange </a:t>
            </a:r>
            <a:r>
              <a:rPr dirty="0" err="1"/>
              <a:t>inte</a:t>
            </a:r>
            <a:r>
              <a:rPr dirty="0"/>
              <a:t> </a:t>
            </a:r>
            <a:r>
              <a:rPr dirty="0" err="1"/>
              <a:t>slutkohort</a:t>
            </a:r>
            <a:r>
              <a:rPr dirty="0"/>
              <a:t> </a:t>
            </a:r>
            <a:r>
              <a:rPr dirty="0" err="1"/>
              <a:t>utifrån</a:t>
            </a:r>
            <a:r>
              <a:rPr dirty="0"/>
              <a:t> </a:t>
            </a:r>
            <a:r>
              <a:rPr dirty="0" err="1"/>
              <a:t>äldre</a:t>
            </a:r>
            <a:r>
              <a:rPr dirty="0"/>
              <a:t> </a:t>
            </a:r>
            <a:r>
              <a:rPr dirty="0" err="1"/>
              <a:t>manusuppgifter</a:t>
            </a:r>
            <a:r>
              <a:rPr dirty="0"/>
              <a:t> </a:t>
            </a:r>
            <a:r>
              <a:rPr dirty="0" err="1"/>
              <a:t>som</a:t>
            </a:r>
            <a:r>
              <a:rPr dirty="0"/>
              <a:t> </a:t>
            </a:r>
            <a:r>
              <a:rPr dirty="0" err="1"/>
              <a:t>inte</a:t>
            </a:r>
            <a:r>
              <a:rPr dirty="0"/>
              <a:t> </a:t>
            </a:r>
            <a:r>
              <a:rPr dirty="0" err="1"/>
              <a:t>motsvarar</a:t>
            </a:r>
            <a:r>
              <a:rPr dirty="0"/>
              <a:t> </a:t>
            </a:r>
            <a:r>
              <a:rPr dirty="0" err="1"/>
              <a:t>figurens</a:t>
            </a:r>
            <a:r>
              <a:rPr dirty="0"/>
              <a:t> x-axel.</a:t>
            </a:r>
          </a:p>
          <a:p>
            <a:endParaRPr dirty="0"/>
          </a:p>
          <a:p>
            <a:r>
              <a:rPr dirty="0"/>
              <a:t>KÄLLOR</a:t>
            </a:r>
          </a:p>
          <a:p>
            <a:endParaRPr dirty="0"/>
          </a:p>
          <a:p>
            <a:r>
              <a:rPr dirty="0" err="1"/>
              <a:t>Aldén</a:t>
            </a:r>
            <a:r>
              <a:rPr dirty="0"/>
              <a:t>, Boschini, Lindahl &amp; Sjögren, Lost boys and soft girls?, </a:t>
            </a:r>
            <a:r>
              <a:rPr dirty="0" err="1"/>
              <a:t>bifogat</a:t>
            </a:r>
            <a:r>
              <a:rPr dirty="0"/>
              <a:t> </a:t>
            </a:r>
            <a:r>
              <a:rPr dirty="0" err="1"/>
              <a:t>arbetsutkast</a:t>
            </a:r>
            <a:r>
              <a:rPr dirty="0"/>
              <a:t> 2025. Den </a:t>
            </a:r>
            <a:r>
              <a:rPr dirty="0" err="1"/>
              <a:t>visade</a:t>
            </a:r>
            <a:r>
              <a:rPr dirty="0"/>
              <a:t> </a:t>
            </a:r>
            <a:r>
              <a:rPr dirty="0" err="1"/>
              <a:t>betygsfiguren</a:t>
            </a:r>
            <a:r>
              <a:rPr dirty="0"/>
              <a:t> </a:t>
            </a:r>
            <a:r>
              <a:rPr dirty="0" err="1"/>
              <a:t>i</a:t>
            </a:r>
            <a:r>
              <a:rPr dirty="0"/>
              <a:t> </a:t>
            </a:r>
            <a:r>
              <a:rPr dirty="0" err="1"/>
              <a:t>presentationen</a:t>
            </a:r>
            <a:r>
              <a:rPr dirty="0"/>
              <a:t>.</a:t>
            </a:r>
          </a:p>
          <a:p>
            <a:endParaRPr dirty="0"/>
          </a:p>
          <a:p>
            <a:r>
              <a:rPr dirty="0" err="1"/>
              <a:t>Skolverket</a:t>
            </a:r>
            <a:r>
              <a:rPr dirty="0"/>
              <a:t> (2025), </a:t>
            </a:r>
            <a:r>
              <a:rPr dirty="0" err="1"/>
              <a:t>Könsskillnader</a:t>
            </a:r>
            <a:r>
              <a:rPr dirty="0"/>
              <a:t> </a:t>
            </a:r>
            <a:r>
              <a:rPr dirty="0" err="1"/>
              <a:t>i</a:t>
            </a:r>
            <a:r>
              <a:rPr dirty="0"/>
              <a:t> </a:t>
            </a:r>
            <a:r>
              <a:rPr dirty="0" err="1"/>
              <a:t>skolresultat</a:t>
            </a:r>
            <a:r>
              <a:rPr dirty="0"/>
              <a:t>. https://</a:t>
            </a:r>
            <a:r>
              <a:rPr dirty="0" err="1"/>
              <a:t>www.skolverket.se</a:t>
            </a:r>
            <a:r>
              <a:rPr dirty="0"/>
              <a:t>/</a:t>
            </a:r>
            <a:r>
              <a:rPr dirty="0" err="1"/>
              <a:t>sok-publikationer</a:t>
            </a:r>
            <a:r>
              <a:rPr dirty="0"/>
              <a:t>/</a:t>
            </a:r>
            <a:r>
              <a:rPr dirty="0" err="1"/>
              <a:t>publikationsserier</a:t>
            </a:r>
            <a:r>
              <a:rPr dirty="0"/>
              <a:t>/</a:t>
            </a:r>
            <a:r>
              <a:rPr dirty="0" err="1"/>
              <a:t>rapporter</a:t>
            </a:r>
            <a:r>
              <a:rPr dirty="0"/>
              <a:t>/2025/</a:t>
            </a:r>
            <a:r>
              <a:rPr dirty="0" err="1"/>
              <a:t>konsskillnader-i-skolresultat</a:t>
            </a:r>
            <a:endParaRPr dirty="0"/>
          </a:p>
          <a:p>
            <a:endParaRPr dirty="0"/>
          </a:p>
          <a:p>
            <a:r>
              <a:rPr dirty="0" err="1"/>
              <a:t>Skolverket</a:t>
            </a:r>
            <a:r>
              <a:rPr dirty="0"/>
              <a:t> (2026), PISA 2025, </a:t>
            </a:r>
            <a:r>
              <a:rPr dirty="0" err="1"/>
              <a:t>svensk</a:t>
            </a:r>
            <a:r>
              <a:rPr dirty="0"/>
              <a:t> </a:t>
            </a:r>
            <a:r>
              <a:rPr dirty="0" err="1"/>
              <a:t>huvudrapport</a:t>
            </a:r>
            <a:r>
              <a:rPr dirty="0"/>
              <a:t>. https://</a:t>
            </a:r>
            <a:r>
              <a:rPr dirty="0" err="1"/>
              <a:t>www.skolverket.se</a:t>
            </a:r>
            <a:r>
              <a:rPr dirty="0"/>
              <a:t>/download/18.6a4f8afe1a0424937053586f/1788844839095/pdf13433.pdf</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Valfri</a:t>
            </a:r>
            <a:r>
              <a:rPr dirty="0"/>
              <a:t> </a:t>
            </a:r>
            <a:r>
              <a:rPr dirty="0" err="1"/>
              <a:t>extrabild</a:t>
            </a:r>
            <a:r>
              <a:rPr dirty="0"/>
              <a:t> </a:t>
            </a:r>
            <a:r>
              <a:rPr dirty="0" err="1"/>
              <a:t>cirka</a:t>
            </a:r>
            <a:r>
              <a:rPr dirty="0"/>
              <a:t> 45 </a:t>
            </a:r>
            <a:r>
              <a:rPr dirty="0" err="1"/>
              <a:t>sekunder</a:t>
            </a:r>
            <a:endParaRPr dirty="0"/>
          </a:p>
          <a:p>
            <a:endParaRPr dirty="0"/>
          </a:p>
          <a:p>
            <a:r>
              <a:rPr dirty="0"/>
              <a:t>Dold </a:t>
            </a:r>
            <a:r>
              <a:rPr dirty="0" err="1"/>
              <a:t>bild</a:t>
            </a:r>
            <a:r>
              <a:rPr dirty="0"/>
              <a:t> </a:t>
            </a:r>
            <a:r>
              <a:rPr dirty="0" err="1"/>
              <a:t>före</a:t>
            </a:r>
            <a:r>
              <a:rPr dirty="0"/>
              <a:t> </a:t>
            </a:r>
            <a:r>
              <a:rPr dirty="0" err="1"/>
              <a:t>bild</a:t>
            </a:r>
            <a:r>
              <a:rPr dirty="0"/>
              <a:t> 7. </a:t>
            </a:r>
            <a:r>
              <a:rPr dirty="0" err="1"/>
              <a:t>Ingår</a:t>
            </a:r>
            <a:r>
              <a:rPr dirty="0"/>
              <a:t> </a:t>
            </a:r>
            <a:r>
              <a:rPr dirty="0" err="1"/>
              <a:t>inte</a:t>
            </a:r>
            <a:r>
              <a:rPr dirty="0"/>
              <a:t> </a:t>
            </a:r>
            <a:r>
              <a:rPr dirty="0" err="1"/>
              <a:t>i</a:t>
            </a:r>
            <a:r>
              <a:rPr dirty="0"/>
              <a:t> </a:t>
            </a:r>
            <a:r>
              <a:rPr dirty="0" err="1"/>
              <a:t>huvudanförandets</a:t>
            </a:r>
            <a:r>
              <a:rPr dirty="0"/>
              <a:t> </a:t>
            </a:r>
            <a:r>
              <a:rPr dirty="0" err="1"/>
              <a:t>tidsbudget</a:t>
            </a:r>
            <a:r>
              <a:rPr dirty="0"/>
              <a:t>. Visas </a:t>
            </a:r>
            <a:r>
              <a:rPr dirty="0" err="1"/>
              <a:t>i</a:t>
            </a:r>
            <a:r>
              <a:rPr dirty="0"/>
              <a:t> sin </a:t>
            </a:r>
            <a:r>
              <a:rPr dirty="0" err="1"/>
              <a:t>helhet</a:t>
            </a:r>
            <a:r>
              <a:rPr dirty="0"/>
              <a:t>.</a:t>
            </a:r>
          </a:p>
          <a:p>
            <a:endParaRPr dirty="0"/>
          </a:p>
          <a:p>
            <a:r>
              <a:rPr dirty="0"/>
              <a:t>SÄG</a:t>
            </a:r>
          </a:p>
          <a:p>
            <a:endParaRPr dirty="0"/>
          </a:p>
          <a:p>
            <a:r>
              <a:rPr dirty="0"/>
              <a:t>Hur ser det </a:t>
            </a:r>
            <a:r>
              <a:rPr dirty="0" err="1"/>
              <a:t>ut</a:t>
            </a:r>
            <a:r>
              <a:rPr dirty="0"/>
              <a:t> för </a:t>
            </a:r>
            <a:r>
              <a:rPr dirty="0" err="1"/>
              <a:t>unga</a:t>
            </a:r>
            <a:r>
              <a:rPr dirty="0"/>
              <a:t> </a:t>
            </a:r>
            <a:r>
              <a:rPr dirty="0" err="1"/>
              <a:t>som</a:t>
            </a:r>
            <a:r>
              <a:rPr dirty="0"/>
              <a:t> </a:t>
            </a:r>
            <a:r>
              <a:rPr dirty="0" err="1"/>
              <a:t>varken</a:t>
            </a:r>
            <a:r>
              <a:rPr dirty="0"/>
              <a:t> </a:t>
            </a:r>
            <a:r>
              <a:rPr dirty="0" err="1"/>
              <a:t>arbetar</a:t>
            </a:r>
            <a:r>
              <a:rPr dirty="0"/>
              <a:t> </a:t>
            </a:r>
            <a:r>
              <a:rPr dirty="0" err="1"/>
              <a:t>eller</a:t>
            </a:r>
            <a:r>
              <a:rPr dirty="0"/>
              <a:t> </a:t>
            </a:r>
            <a:r>
              <a:rPr dirty="0" err="1"/>
              <a:t>studerar</a:t>
            </a:r>
            <a:r>
              <a:rPr dirty="0"/>
              <a:t>? MUCF:s </a:t>
            </a:r>
            <a:r>
              <a:rPr dirty="0" err="1"/>
              <a:t>senaste</a:t>
            </a:r>
            <a:r>
              <a:rPr dirty="0"/>
              <a:t> </a:t>
            </a:r>
            <a:r>
              <a:rPr dirty="0" err="1"/>
              <a:t>registertal</a:t>
            </a:r>
            <a:r>
              <a:rPr dirty="0"/>
              <a:t> </a:t>
            </a:r>
            <a:r>
              <a:rPr dirty="0" err="1"/>
              <a:t>visar</a:t>
            </a:r>
            <a:r>
              <a:rPr dirty="0"/>
              <a:t> 6,9 </a:t>
            </a:r>
            <a:r>
              <a:rPr dirty="0" err="1"/>
              <a:t>procent</a:t>
            </a:r>
            <a:r>
              <a:rPr dirty="0"/>
              <a:t> för </a:t>
            </a:r>
            <a:r>
              <a:rPr dirty="0" err="1"/>
              <a:t>män</a:t>
            </a:r>
            <a:r>
              <a:rPr dirty="0"/>
              <a:t> och 5,4 </a:t>
            </a:r>
            <a:r>
              <a:rPr dirty="0" err="1"/>
              <a:t>procent</a:t>
            </a:r>
            <a:r>
              <a:rPr dirty="0"/>
              <a:t> för </a:t>
            </a:r>
            <a:r>
              <a:rPr dirty="0" err="1"/>
              <a:t>kvinnor</a:t>
            </a:r>
            <a:r>
              <a:rPr dirty="0"/>
              <a:t> 2024. SCB:s AKU </a:t>
            </a:r>
            <a:r>
              <a:rPr dirty="0" err="1"/>
              <a:t>visar</a:t>
            </a:r>
            <a:r>
              <a:rPr dirty="0"/>
              <a:t> 4,8 </a:t>
            </a:r>
            <a:r>
              <a:rPr dirty="0" err="1"/>
              <a:t>respektive</a:t>
            </a:r>
            <a:r>
              <a:rPr dirty="0"/>
              <a:t> 5,2 </a:t>
            </a:r>
            <a:r>
              <a:rPr dirty="0" err="1"/>
              <a:t>procent</a:t>
            </a:r>
            <a:r>
              <a:rPr dirty="0"/>
              <a:t> 2025, med </a:t>
            </a:r>
            <a:r>
              <a:rPr dirty="0" err="1"/>
              <a:t>statistisk</a:t>
            </a:r>
            <a:r>
              <a:rPr dirty="0"/>
              <a:t> </a:t>
            </a:r>
            <a:r>
              <a:rPr dirty="0" err="1"/>
              <a:t>osäkerhet</a:t>
            </a:r>
            <a:r>
              <a:rPr dirty="0"/>
              <a:t>. De </a:t>
            </a:r>
            <a:r>
              <a:rPr dirty="0" err="1"/>
              <a:t>nationella</a:t>
            </a:r>
            <a:r>
              <a:rPr dirty="0"/>
              <a:t> </a:t>
            </a:r>
            <a:r>
              <a:rPr dirty="0" err="1"/>
              <a:t>könsskillnaderna</a:t>
            </a:r>
            <a:r>
              <a:rPr dirty="0"/>
              <a:t> </a:t>
            </a:r>
            <a:r>
              <a:rPr dirty="0" err="1"/>
              <a:t>är</a:t>
            </a:r>
            <a:r>
              <a:rPr dirty="0"/>
              <a:t> </a:t>
            </a:r>
            <a:r>
              <a:rPr dirty="0" err="1"/>
              <a:t>alltså</a:t>
            </a:r>
            <a:r>
              <a:rPr dirty="0"/>
              <a:t> </a:t>
            </a:r>
            <a:r>
              <a:rPr dirty="0" err="1"/>
              <a:t>relativt</a:t>
            </a:r>
            <a:r>
              <a:rPr dirty="0"/>
              <a:t> </a:t>
            </a:r>
            <a:r>
              <a:rPr dirty="0" err="1"/>
              <a:t>små</a:t>
            </a:r>
            <a:r>
              <a:rPr dirty="0"/>
              <a:t>, och </a:t>
            </a:r>
            <a:r>
              <a:rPr dirty="0" err="1"/>
              <a:t>måtten</a:t>
            </a:r>
            <a:r>
              <a:rPr dirty="0"/>
              <a:t> </a:t>
            </a:r>
            <a:r>
              <a:rPr dirty="0" err="1"/>
              <a:t>fångar</a:t>
            </a:r>
            <a:r>
              <a:rPr dirty="0"/>
              <a:t> </a:t>
            </a:r>
            <a:r>
              <a:rPr dirty="0" err="1"/>
              <a:t>olika</a:t>
            </a:r>
            <a:r>
              <a:rPr dirty="0"/>
              <a:t> </a:t>
            </a:r>
            <a:r>
              <a:rPr dirty="0" err="1"/>
              <a:t>situationer</a:t>
            </a:r>
            <a:r>
              <a:rPr dirty="0"/>
              <a:t>.</a:t>
            </a:r>
          </a:p>
          <a:p>
            <a:endParaRPr dirty="0"/>
          </a:p>
          <a:p>
            <a:r>
              <a:rPr dirty="0"/>
              <a:t>I </a:t>
            </a:r>
            <a:r>
              <a:rPr dirty="0" err="1"/>
              <a:t>vår</a:t>
            </a:r>
            <a:r>
              <a:rPr dirty="0"/>
              <a:t> </a:t>
            </a:r>
            <a:r>
              <a:rPr dirty="0" err="1"/>
              <a:t>figur</a:t>
            </a:r>
            <a:r>
              <a:rPr dirty="0"/>
              <a:t> </a:t>
            </a:r>
            <a:r>
              <a:rPr dirty="0" err="1"/>
              <a:t>följer</a:t>
            </a:r>
            <a:r>
              <a:rPr dirty="0"/>
              <a:t> vi </a:t>
            </a:r>
            <a:r>
              <a:rPr dirty="0" err="1"/>
              <a:t>äldre</a:t>
            </a:r>
            <a:r>
              <a:rPr dirty="0"/>
              <a:t> </a:t>
            </a:r>
            <a:r>
              <a:rPr dirty="0" err="1"/>
              <a:t>årskullar</a:t>
            </a:r>
            <a:r>
              <a:rPr dirty="0"/>
              <a:t> vid 20–24 </a:t>
            </a:r>
            <a:r>
              <a:rPr dirty="0" err="1"/>
              <a:t>års</a:t>
            </a:r>
            <a:r>
              <a:rPr dirty="0"/>
              <a:t> </a:t>
            </a:r>
            <a:r>
              <a:rPr dirty="0" err="1"/>
              <a:t>ålder</a:t>
            </a:r>
            <a:r>
              <a:rPr dirty="0"/>
              <a:t>. </a:t>
            </a:r>
            <a:r>
              <a:rPr dirty="0" err="1"/>
              <a:t>Över</a:t>
            </a:r>
            <a:r>
              <a:rPr dirty="0"/>
              <a:t> noll </a:t>
            </a:r>
            <a:r>
              <a:rPr dirty="0" err="1"/>
              <a:t>betyder</a:t>
            </a:r>
            <a:r>
              <a:rPr dirty="0"/>
              <a:t> </a:t>
            </a:r>
            <a:r>
              <a:rPr dirty="0" err="1"/>
              <a:t>mer</a:t>
            </a:r>
            <a:r>
              <a:rPr dirty="0"/>
              <a:t> </a:t>
            </a:r>
            <a:r>
              <a:rPr dirty="0" err="1"/>
              <a:t>tid</a:t>
            </a:r>
            <a:r>
              <a:rPr dirty="0"/>
              <a:t> bland </a:t>
            </a:r>
            <a:r>
              <a:rPr dirty="0" err="1"/>
              <a:t>kvinnor</a:t>
            </a:r>
            <a:r>
              <a:rPr dirty="0"/>
              <a:t>. Vid </a:t>
            </a:r>
            <a:r>
              <a:rPr dirty="0" err="1"/>
              <a:t>låga</a:t>
            </a:r>
            <a:r>
              <a:rPr dirty="0"/>
              <a:t> </a:t>
            </a:r>
            <a:r>
              <a:rPr dirty="0" err="1"/>
              <a:t>betyg</a:t>
            </a:r>
            <a:r>
              <a:rPr dirty="0"/>
              <a:t> </a:t>
            </a:r>
            <a:r>
              <a:rPr dirty="0" err="1"/>
              <a:t>är</a:t>
            </a:r>
            <a:r>
              <a:rPr dirty="0"/>
              <a:t> </a:t>
            </a:r>
            <a:r>
              <a:rPr dirty="0" err="1"/>
              <a:t>kvinnors</a:t>
            </a:r>
            <a:r>
              <a:rPr dirty="0"/>
              <a:t> </a:t>
            </a:r>
            <a:r>
              <a:rPr dirty="0" err="1"/>
              <a:t>andel</a:t>
            </a:r>
            <a:r>
              <a:rPr dirty="0"/>
              <a:t> </a:t>
            </a:r>
            <a:r>
              <a:rPr dirty="0" err="1"/>
              <a:t>oftast</a:t>
            </a:r>
            <a:r>
              <a:rPr dirty="0"/>
              <a:t> </a:t>
            </a:r>
            <a:r>
              <a:rPr dirty="0" err="1"/>
              <a:t>högre</a:t>
            </a:r>
            <a:r>
              <a:rPr dirty="0"/>
              <a:t>, men </a:t>
            </a:r>
            <a:r>
              <a:rPr dirty="0" err="1"/>
              <a:t>skillnaden</a:t>
            </a:r>
            <a:r>
              <a:rPr dirty="0"/>
              <a:t> </a:t>
            </a:r>
            <a:r>
              <a:rPr dirty="0" err="1"/>
              <a:t>minskar</a:t>
            </a:r>
            <a:r>
              <a:rPr dirty="0"/>
              <a:t>. Vid </a:t>
            </a:r>
            <a:r>
              <a:rPr dirty="0" err="1"/>
              <a:t>höga</a:t>
            </a:r>
            <a:r>
              <a:rPr dirty="0"/>
              <a:t> </a:t>
            </a:r>
            <a:r>
              <a:rPr dirty="0" err="1"/>
              <a:t>betyg</a:t>
            </a:r>
            <a:r>
              <a:rPr dirty="0"/>
              <a:t> </a:t>
            </a:r>
            <a:r>
              <a:rPr dirty="0" err="1"/>
              <a:t>närmar</a:t>
            </a:r>
            <a:r>
              <a:rPr dirty="0"/>
              <a:t> sig </a:t>
            </a:r>
            <a:r>
              <a:rPr dirty="0" err="1"/>
              <a:t>skillnaden</a:t>
            </a:r>
            <a:r>
              <a:rPr dirty="0"/>
              <a:t> noll. Vi </a:t>
            </a:r>
            <a:r>
              <a:rPr dirty="0" err="1"/>
              <a:t>behöver</a:t>
            </a:r>
            <a:r>
              <a:rPr dirty="0"/>
              <a:t> </a:t>
            </a:r>
            <a:r>
              <a:rPr dirty="0" err="1"/>
              <a:t>därför</a:t>
            </a:r>
            <a:r>
              <a:rPr dirty="0"/>
              <a:t> se </a:t>
            </a:r>
            <a:r>
              <a:rPr dirty="0" err="1"/>
              <a:t>både</a:t>
            </a:r>
            <a:r>
              <a:rPr dirty="0"/>
              <a:t> </a:t>
            </a:r>
            <a:r>
              <a:rPr dirty="0" err="1"/>
              <a:t>grupp</a:t>
            </a:r>
            <a:r>
              <a:rPr dirty="0"/>
              <a:t> och definition </a:t>
            </a:r>
            <a:r>
              <a:rPr dirty="0" err="1"/>
              <a:t>innan</a:t>
            </a:r>
            <a:r>
              <a:rPr dirty="0"/>
              <a:t> vi talar om </a:t>
            </a:r>
            <a:r>
              <a:rPr dirty="0" err="1"/>
              <a:t>utvecklingen</a:t>
            </a:r>
            <a:r>
              <a:rPr dirty="0"/>
              <a:t>.</a:t>
            </a:r>
          </a:p>
          <a:p>
            <a:endParaRPr dirty="0"/>
          </a:p>
          <a:p>
            <a:r>
              <a:rPr dirty="0"/>
              <a:t>BAKOM STUDIEN</a:t>
            </a:r>
          </a:p>
          <a:p>
            <a:endParaRPr dirty="0"/>
          </a:p>
          <a:p>
            <a:r>
              <a:rPr dirty="0" err="1"/>
              <a:t>Figur</a:t>
            </a:r>
            <a:r>
              <a:rPr dirty="0"/>
              <a:t> 7 </a:t>
            </a:r>
            <a:r>
              <a:rPr dirty="0" err="1"/>
              <a:t>i</a:t>
            </a:r>
            <a:r>
              <a:rPr dirty="0"/>
              <a:t> </a:t>
            </a:r>
            <a:r>
              <a:rPr dirty="0" err="1"/>
              <a:t>forskningsutkastet</a:t>
            </a:r>
            <a:r>
              <a:rPr dirty="0"/>
              <a:t> </a:t>
            </a:r>
            <a:r>
              <a:rPr dirty="0" err="1"/>
              <a:t>visar</a:t>
            </a:r>
            <a:r>
              <a:rPr dirty="0"/>
              <a:t> </a:t>
            </a:r>
            <a:r>
              <a:rPr dirty="0" err="1"/>
              <a:t>kvinnor</a:t>
            </a:r>
            <a:r>
              <a:rPr dirty="0"/>
              <a:t> minus </a:t>
            </a:r>
            <a:r>
              <a:rPr dirty="0" err="1"/>
              <a:t>män</a:t>
            </a:r>
            <a:r>
              <a:rPr dirty="0"/>
              <a:t> </a:t>
            </a:r>
            <a:r>
              <a:rPr dirty="0" err="1"/>
              <a:t>i</a:t>
            </a:r>
            <a:r>
              <a:rPr dirty="0"/>
              <a:t> </a:t>
            </a:r>
            <a:r>
              <a:rPr dirty="0" err="1"/>
              <a:t>genomsnittlig</a:t>
            </a:r>
            <a:r>
              <a:rPr dirty="0"/>
              <a:t> </a:t>
            </a:r>
            <a:r>
              <a:rPr dirty="0" err="1"/>
              <a:t>andel</a:t>
            </a:r>
            <a:r>
              <a:rPr dirty="0"/>
              <a:t> </a:t>
            </a:r>
            <a:r>
              <a:rPr dirty="0" err="1"/>
              <a:t>år</a:t>
            </a:r>
            <a:r>
              <a:rPr dirty="0"/>
              <a:t> </a:t>
            </a:r>
            <a:r>
              <a:rPr dirty="0" err="1"/>
              <a:t>utan</a:t>
            </a:r>
            <a:r>
              <a:rPr dirty="0"/>
              <a:t> </a:t>
            </a:r>
            <a:r>
              <a:rPr dirty="0" err="1"/>
              <a:t>stabilt</a:t>
            </a:r>
            <a:r>
              <a:rPr dirty="0"/>
              <a:t> </a:t>
            </a:r>
            <a:r>
              <a:rPr dirty="0" err="1"/>
              <a:t>arbete</a:t>
            </a:r>
            <a:r>
              <a:rPr dirty="0"/>
              <a:t> </a:t>
            </a:r>
            <a:r>
              <a:rPr dirty="0" err="1"/>
              <a:t>eller</a:t>
            </a:r>
            <a:r>
              <a:rPr dirty="0"/>
              <a:t> studier </a:t>
            </a:r>
            <a:r>
              <a:rPr dirty="0" err="1"/>
              <a:t>mellan</a:t>
            </a:r>
            <a:r>
              <a:rPr dirty="0"/>
              <a:t> 20 och 24 </a:t>
            </a:r>
            <a:r>
              <a:rPr dirty="0" err="1"/>
              <a:t>års</a:t>
            </a:r>
            <a:r>
              <a:rPr dirty="0"/>
              <a:t> </a:t>
            </a:r>
            <a:r>
              <a:rPr dirty="0" err="1"/>
              <a:t>ålder</a:t>
            </a:r>
            <a:r>
              <a:rPr dirty="0"/>
              <a:t>. Den </a:t>
            </a:r>
            <a:r>
              <a:rPr dirty="0" err="1"/>
              <a:t>svenska</a:t>
            </a:r>
            <a:r>
              <a:rPr dirty="0"/>
              <a:t> y-</a:t>
            </a:r>
            <a:r>
              <a:rPr dirty="0" err="1"/>
              <a:t>axeln</a:t>
            </a:r>
            <a:r>
              <a:rPr dirty="0"/>
              <a:t> </a:t>
            </a:r>
            <a:r>
              <a:rPr dirty="0" err="1"/>
              <a:t>uttrycker</a:t>
            </a:r>
            <a:r>
              <a:rPr dirty="0"/>
              <a:t> </a:t>
            </a:r>
            <a:r>
              <a:rPr dirty="0" err="1"/>
              <a:t>samma</a:t>
            </a:r>
            <a:r>
              <a:rPr dirty="0"/>
              <a:t> </a:t>
            </a:r>
            <a:r>
              <a:rPr dirty="0" err="1"/>
              <a:t>värden</a:t>
            </a:r>
            <a:r>
              <a:rPr dirty="0"/>
              <a:t> </a:t>
            </a:r>
            <a:r>
              <a:rPr dirty="0" err="1"/>
              <a:t>i</a:t>
            </a:r>
            <a:r>
              <a:rPr dirty="0"/>
              <a:t> </a:t>
            </a:r>
            <a:r>
              <a:rPr dirty="0" err="1"/>
              <a:t>procentenheter</a:t>
            </a:r>
            <a:r>
              <a:rPr dirty="0"/>
              <a:t>. </a:t>
            </a:r>
            <a:r>
              <a:rPr dirty="0" err="1"/>
              <a:t>Ursprungliga</a:t>
            </a:r>
            <a:r>
              <a:rPr dirty="0"/>
              <a:t> 0,05 </a:t>
            </a:r>
            <a:r>
              <a:rPr dirty="0" err="1"/>
              <a:t>motsvarar</a:t>
            </a:r>
            <a:r>
              <a:rPr dirty="0"/>
              <a:t> 5 </a:t>
            </a:r>
            <a:r>
              <a:rPr dirty="0" err="1"/>
              <a:t>procentenheter</a:t>
            </a:r>
            <a:r>
              <a:rPr dirty="0"/>
              <a:t>. </a:t>
            </a:r>
            <a:r>
              <a:rPr dirty="0" err="1"/>
              <a:t>Genomsnittet</a:t>
            </a:r>
            <a:r>
              <a:rPr dirty="0"/>
              <a:t> </a:t>
            </a:r>
            <a:r>
              <a:rPr dirty="0" err="1"/>
              <a:t>avser</a:t>
            </a:r>
            <a:r>
              <a:rPr dirty="0"/>
              <a:t> fem </a:t>
            </a:r>
            <a:r>
              <a:rPr dirty="0" err="1"/>
              <a:t>åldersår</a:t>
            </a:r>
            <a:r>
              <a:rPr dirty="0"/>
              <a:t>. Fem </a:t>
            </a:r>
            <a:r>
              <a:rPr dirty="0" err="1"/>
              <a:t>procentenheters</a:t>
            </a:r>
            <a:r>
              <a:rPr dirty="0"/>
              <a:t> </a:t>
            </a:r>
            <a:r>
              <a:rPr dirty="0" err="1"/>
              <a:t>skillnad</a:t>
            </a:r>
            <a:r>
              <a:rPr dirty="0"/>
              <a:t> </a:t>
            </a:r>
            <a:r>
              <a:rPr dirty="0" err="1"/>
              <a:t>motsvarar</a:t>
            </a:r>
            <a:r>
              <a:rPr dirty="0"/>
              <a:t> 0,25 </a:t>
            </a:r>
            <a:r>
              <a:rPr dirty="0" err="1"/>
              <a:t>år</a:t>
            </a:r>
            <a:r>
              <a:rPr dirty="0"/>
              <a:t>, </a:t>
            </a:r>
            <a:r>
              <a:rPr dirty="0" err="1"/>
              <a:t>ungefär</a:t>
            </a:r>
            <a:r>
              <a:rPr dirty="0"/>
              <a:t> </a:t>
            </a:r>
            <a:r>
              <a:rPr dirty="0" err="1"/>
              <a:t>tre</a:t>
            </a:r>
            <a:r>
              <a:rPr dirty="0"/>
              <a:t> </a:t>
            </a:r>
            <a:r>
              <a:rPr dirty="0" err="1"/>
              <a:t>månader</a:t>
            </a:r>
            <a:r>
              <a:rPr dirty="0"/>
              <a:t> </a:t>
            </a:r>
            <a:r>
              <a:rPr dirty="0" err="1"/>
              <a:t>sammanlagt</a:t>
            </a:r>
            <a:r>
              <a:rPr dirty="0"/>
              <a:t>, </a:t>
            </a:r>
            <a:r>
              <a:rPr dirty="0" err="1"/>
              <a:t>inte</a:t>
            </a:r>
            <a:r>
              <a:rPr dirty="0"/>
              <a:t> </a:t>
            </a:r>
            <a:r>
              <a:rPr dirty="0" err="1"/>
              <a:t>nödvändigtvis</a:t>
            </a:r>
            <a:r>
              <a:rPr dirty="0"/>
              <a:t> </a:t>
            </a:r>
            <a:r>
              <a:rPr dirty="0" err="1"/>
              <a:t>en</a:t>
            </a:r>
            <a:r>
              <a:rPr dirty="0"/>
              <a:t> </a:t>
            </a:r>
            <a:r>
              <a:rPr dirty="0" err="1"/>
              <a:t>sammanhängande</a:t>
            </a:r>
            <a:r>
              <a:rPr dirty="0"/>
              <a:t> period.</a:t>
            </a:r>
          </a:p>
          <a:p>
            <a:endParaRPr dirty="0"/>
          </a:p>
          <a:p>
            <a:r>
              <a:rPr dirty="0" err="1"/>
              <a:t>Panelerna</a:t>
            </a:r>
            <a:r>
              <a:rPr dirty="0"/>
              <a:t> </a:t>
            </a:r>
            <a:r>
              <a:rPr dirty="0" err="1"/>
              <a:t>bygger</a:t>
            </a:r>
            <a:r>
              <a:rPr dirty="0"/>
              <a:t> </a:t>
            </a:r>
            <a:r>
              <a:rPr dirty="0" err="1"/>
              <a:t>på</a:t>
            </a:r>
            <a:r>
              <a:rPr dirty="0"/>
              <a:t> </a:t>
            </a:r>
            <a:r>
              <a:rPr dirty="0" err="1"/>
              <a:t>könsspecifik</a:t>
            </a:r>
            <a:r>
              <a:rPr dirty="0"/>
              <a:t> </a:t>
            </a:r>
            <a:r>
              <a:rPr dirty="0" err="1"/>
              <a:t>betygsrang</a:t>
            </a:r>
            <a:r>
              <a:rPr dirty="0"/>
              <a:t>. </a:t>
            </a:r>
            <a:r>
              <a:rPr dirty="0" err="1"/>
              <a:t>Låg</a:t>
            </a:r>
            <a:r>
              <a:rPr dirty="0"/>
              <a:t> </a:t>
            </a:r>
            <a:r>
              <a:rPr dirty="0" err="1"/>
              <a:t>grupp</a:t>
            </a:r>
            <a:r>
              <a:rPr dirty="0"/>
              <a:t> </a:t>
            </a:r>
            <a:r>
              <a:rPr dirty="0" err="1"/>
              <a:t>är</a:t>
            </a:r>
            <a:r>
              <a:rPr dirty="0"/>
              <a:t> de </a:t>
            </a:r>
            <a:r>
              <a:rPr dirty="0" err="1"/>
              <a:t>nedersta</a:t>
            </a:r>
            <a:r>
              <a:rPr dirty="0"/>
              <a:t> 20 </a:t>
            </a:r>
            <a:r>
              <a:rPr dirty="0" err="1"/>
              <a:t>procenten</a:t>
            </a:r>
            <a:r>
              <a:rPr dirty="0"/>
              <a:t> </a:t>
            </a:r>
            <a:r>
              <a:rPr dirty="0" err="1"/>
              <a:t>inom</a:t>
            </a:r>
            <a:r>
              <a:rPr dirty="0"/>
              <a:t> </a:t>
            </a:r>
            <a:r>
              <a:rPr dirty="0" err="1"/>
              <a:t>respektive</a:t>
            </a:r>
            <a:r>
              <a:rPr dirty="0"/>
              <a:t> </a:t>
            </a:r>
            <a:r>
              <a:rPr dirty="0" err="1"/>
              <a:t>kön</a:t>
            </a:r>
            <a:r>
              <a:rPr dirty="0"/>
              <a:t>, </a:t>
            </a:r>
            <a:r>
              <a:rPr dirty="0" err="1"/>
              <a:t>medelgruppen</a:t>
            </a:r>
            <a:r>
              <a:rPr dirty="0"/>
              <a:t> de </a:t>
            </a:r>
            <a:r>
              <a:rPr dirty="0" err="1"/>
              <a:t>mittersta</a:t>
            </a:r>
            <a:r>
              <a:rPr dirty="0"/>
              <a:t> 60 </a:t>
            </a:r>
            <a:r>
              <a:rPr dirty="0" err="1"/>
              <a:t>procenten</a:t>
            </a:r>
            <a:r>
              <a:rPr dirty="0"/>
              <a:t> och </a:t>
            </a:r>
            <a:r>
              <a:rPr dirty="0" err="1"/>
              <a:t>hög</a:t>
            </a:r>
            <a:r>
              <a:rPr dirty="0"/>
              <a:t> </a:t>
            </a:r>
            <a:r>
              <a:rPr dirty="0" err="1"/>
              <a:t>grupp</a:t>
            </a:r>
            <a:r>
              <a:rPr dirty="0"/>
              <a:t> de </a:t>
            </a:r>
            <a:r>
              <a:rPr dirty="0" err="1"/>
              <a:t>översta</a:t>
            </a:r>
            <a:r>
              <a:rPr dirty="0"/>
              <a:t> 20 </a:t>
            </a:r>
            <a:r>
              <a:rPr dirty="0" err="1"/>
              <a:t>procenten</a:t>
            </a:r>
            <a:r>
              <a:rPr dirty="0"/>
              <a:t>. </a:t>
            </a:r>
            <a:r>
              <a:rPr dirty="0" err="1"/>
              <a:t>Kvinnorna</a:t>
            </a:r>
            <a:r>
              <a:rPr dirty="0"/>
              <a:t> och </a:t>
            </a:r>
            <a:r>
              <a:rPr dirty="0" err="1"/>
              <a:t>männen</a:t>
            </a:r>
            <a:r>
              <a:rPr dirty="0"/>
              <a:t> </a:t>
            </a:r>
            <a:r>
              <a:rPr dirty="0" err="1"/>
              <a:t>i</a:t>
            </a:r>
            <a:r>
              <a:rPr dirty="0"/>
              <a:t> </a:t>
            </a:r>
            <a:r>
              <a:rPr dirty="0" err="1"/>
              <a:t>en</a:t>
            </a:r>
            <a:r>
              <a:rPr dirty="0"/>
              <a:t> panel </a:t>
            </a:r>
            <a:r>
              <a:rPr dirty="0" err="1"/>
              <a:t>behöver</a:t>
            </a:r>
            <a:r>
              <a:rPr dirty="0"/>
              <a:t> </a:t>
            </a:r>
            <a:r>
              <a:rPr dirty="0" err="1"/>
              <a:t>därför</a:t>
            </a:r>
            <a:r>
              <a:rPr dirty="0"/>
              <a:t> </a:t>
            </a:r>
            <a:r>
              <a:rPr dirty="0" err="1"/>
              <a:t>inte</a:t>
            </a:r>
            <a:r>
              <a:rPr dirty="0"/>
              <a:t> ha </a:t>
            </a:r>
            <a:r>
              <a:rPr dirty="0" err="1"/>
              <a:t>samma</a:t>
            </a:r>
            <a:r>
              <a:rPr dirty="0"/>
              <a:t> </a:t>
            </a:r>
            <a:r>
              <a:rPr dirty="0" err="1"/>
              <a:t>betygsnivå</a:t>
            </a:r>
            <a:r>
              <a:rPr dirty="0"/>
              <a:t>. </a:t>
            </a:r>
            <a:r>
              <a:rPr dirty="0" err="1"/>
              <a:t>Linjerna</a:t>
            </a:r>
            <a:r>
              <a:rPr dirty="0"/>
              <a:t> </a:t>
            </a:r>
            <a:r>
              <a:rPr dirty="0" err="1"/>
              <a:t>är</a:t>
            </a:r>
            <a:r>
              <a:rPr dirty="0"/>
              <a:t> </a:t>
            </a:r>
            <a:r>
              <a:rPr dirty="0" err="1"/>
              <a:t>föräldrarnas</a:t>
            </a:r>
            <a:r>
              <a:rPr dirty="0"/>
              <a:t> </a:t>
            </a:r>
            <a:r>
              <a:rPr dirty="0" err="1"/>
              <a:t>inkomstgrupper</a:t>
            </a:r>
            <a:r>
              <a:rPr dirty="0"/>
              <a:t>. Svart </a:t>
            </a:r>
            <a:r>
              <a:rPr dirty="0" err="1"/>
              <a:t>betyder</a:t>
            </a:r>
            <a:r>
              <a:rPr dirty="0"/>
              <a:t> </a:t>
            </a:r>
            <a:r>
              <a:rPr dirty="0" err="1"/>
              <a:t>medelinkomst</a:t>
            </a:r>
            <a:r>
              <a:rPr dirty="0"/>
              <a:t>, </a:t>
            </a:r>
            <a:r>
              <a:rPr dirty="0" err="1"/>
              <a:t>inte</a:t>
            </a:r>
            <a:r>
              <a:rPr dirty="0"/>
              <a:t> </a:t>
            </a:r>
            <a:r>
              <a:rPr dirty="0" err="1"/>
              <a:t>ett</a:t>
            </a:r>
            <a:r>
              <a:rPr dirty="0"/>
              <a:t> </a:t>
            </a:r>
            <a:r>
              <a:rPr dirty="0" err="1"/>
              <a:t>genomsnitt</a:t>
            </a:r>
            <a:r>
              <a:rPr dirty="0"/>
              <a:t> av </a:t>
            </a:r>
            <a:r>
              <a:rPr dirty="0" err="1"/>
              <a:t>hela</a:t>
            </a:r>
            <a:r>
              <a:rPr dirty="0"/>
              <a:t> </a:t>
            </a:r>
            <a:r>
              <a:rPr dirty="0" err="1"/>
              <a:t>urvalet</a:t>
            </a:r>
            <a:r>
              <a:rPr dirty="0"/>
              <a:t>.</a:t>
            </a:r>
          </a:p>
          <a:p>
            <a:endParaRPr dirty="0"/>
          </a:p>
          <a:p>
            <a:r>
              <a:rPr dirty="0" err="1"/>
              <a:t>Föräldrarnas</a:t>
            </a:r>
            <a:r>
              <a:rPr dirty="0"/>
              <a:t> </a:t>
            </a:r>
            <a:r>
              <a:rPr dirty="0" err="1"/>
              <a:t>inkomst</a:t>
            </a:r>
            <a:r>
              <a:rPr dirty="0"/>
              <a:t> </a:t>
            </a:r>
            <a:r>
              <a:rPr dirty="0" err="1"/>
              <a:t>i</a:t>
            </a:r>
            <a:r>
              <a:rPr dirty="0"/>
              <a:t> </a:t>
            </a:r>
            <a:r>
              <a:rPr dirty="0" err="1"/>
              <a:t>metodavsnittet</a:t>
            </a:r>
            <a:r>
              <a:rPr dirty="0"/>
              <a:t> </a:t>
            </a:r>
            <a:r>
              <a:rPr dirty="0" err="1"/>
              <a:t>grupperas</a:t>
            </a:r>
            <a:r>
              <a:rPr dirty="0"/>
              <a:t> </a:t>
            </a:r>
            <a:r>
              <a:rPr dirty="0" err="1"/>
              <a:t>som</a:t>
            </a:r>
            <a:r>
              <a:rPr dirty="0"/>
              <a:t> </a:t>
            </a:r>
            <a:r>
              <a:rPr dirty="0" err="1"/>
              <a:t>decil</a:t>
            </a:r>
            <a:r>
              <a:rPr dirty="0"/>
              <a:t> 1–2, 3–8 och 9–10. </a:t>
            </a:r>
            <a:r>
              <a:rPr dirty="0" err="1"/>
              <a:t>Utkastets</a:t>
            </a:r>
            <a:r>
              <a:rPr dirty="0"/>
              <a:t> </a:t>
            </a:r>
            <a:r>
              <a:rPr dirty="0" err="1"/>
              <a:t>löptext</a:t>
            </a:r>
            <a:r>
              <a:rPr dirty="0"/>
              <a:t> </a:t>
            </a:r>
            <a:r>
              <a:rPr dirty="0" err="1"/>
              <a:t>använder</a:t>
            </a:r>
            <a:r>
              <a:rPr dirty="0"/>
              <a:t> </a:t>
            </a:r>
            <a:r>
              <a:rPr dirty="0" err="1"/>
              <a:t>på</a:t>
            </a:r>
            <a:r>
              <a:rPr dirty="0"/>
              <a:t> </a:t>
            </a:r>
            <a:r>
              <a:rPr dirty="0" err="1"/>
              <a:t>vissa</a:t>
            </a:r>
            <a:r>
              <a:rPr dirty="0"/>
              <a:t> </a:t>
            </a:r>
            <a:r>
              <a:rPr dirty="0" err="1"/>
              <a:t>ställen</a:t>
            </a:r>
            <a:r>
              <a:rPr dirty="0"/>
              <a:t> </a:t>
            </a:r>
            <a:r>
              <a:rPr dirty="0" err="1"/>
              <a:t>en</a:t>
            </a:r>
            <a:r>
              <a:rPr dirty="0"/>
              <a:t> </a:t>
            </a:r>
            <a:r>
              <a:rPr dirty="0" err="1"/>
              <a:t>annan</a:t>
            </a:r>
            <a:r>
              <a:rPr dirty="0"/>
              <a:t> </a:t>
            </a:r>
            <a:r>
              <a:rPr dirty="0" err="1"/>
              <a:t>gruppbenämning</a:t>
            </a:r>
            <a:r>
              <a:rPr dirty="0"/>
              <a:t>. </a:t>
            </a:r>
            <a:r>
              <a:rPr dirty="0" err="1"/>
              <a:t>Följ</a:t>
            </a:r>
            <a:r>
              <a:rPr dirty="0"/>
              <a:t> den </a:t>
            </a:r>
            <a:r>
              <a:rPr dirty="0" err="1"/>
              <a:t>uttryckliga</a:t>
            </a:r>
            <a:r>
              <a:rPr dirty="0"/>
              <a:t> </a:t>
            </a:r>
            <a:r>
              <a:rPr dirty="0" err="1"/>
              <a:t>metoddefinitionen</a:t>
            </a:r>
            <a:r>
              <a:rPr dirty="0"/>
              <a:t> </a:t>
            </a:r>
            <a:r>
              <a:rPr dirty="0" err="1"/>
              <a:t>när</a:t>
            </a:r>
            <a:r>
              <a:rPr dirty="0"/>
              <a:t> du </a:t>
            </a:r>
            <a:r>
              <a:rPr dirty="0" err="1"/>
              <a:t>beskriver</a:t>
            </a:r>
            <a:r>
              <a:rPr dirty="0"/>
              <a:t> </a:t>
            </a:r>
            <a:r>
              <a:rPr dirty="0" err="1"/>
              <a:t>figuren</a:t>
            </a:r>
            <a:r>
              <a:rPr dirty="0"/>
              <a:t>. Ange </a:t>
            </a:r>
            <a:r>
              <a:rPr dirty="0" err="1"/>
              <a:t>inte</a:t>
            </a:r>
            <a:r>
              <a:rPr dirty="0"/>
              <a:t> </a:t>
            </a:r>
            <a:r>
              <a:rPr dirty="0" err="1"/>
              <a:t>en</a:t>
            </a:r>
            <a:r>
              <a:rPr dirty="0"/>
              <a:t> </a:t>
            </a:r>
            <a:r>
              <a:rPr dirty="0" err="1"/>
              <a:t>mer</a:t>
            </a:r>
            <a:r>
              <a:rPr dirty="0"/>
              <a:t> precis </a:t>
            </a:r>
            <a:r>
              <a:rPr dirty="0" err="1"/>
              <a:t>kohortavgränsning</a:t>
            </a:r>
            <a:r>
              <a:rPr dirty="0"/>
              <a:t> </a:t>
            </a:r>
            <a:r>
              <a:rPr dirty="0" err="1"/>
              <a:t>än</a:t>
            </a:r>
            <a:r>
              <a:rPr dirty="0"/>
              <a:t> du </a:t>
            </a:r>
            <a:r>
              <a:rPr dirty="0" err="1"/>
              <a:t>kan</a:t>
            </a:r>
            <a:r>
              <a:rPr dirty="0"/>
              <a:t> </a:t>
            </a:r>
            <a:r>
              <a:rPr dirty="0" err="1"/>
              <a:t>belägga</a:t>
            </a:r>
            <a:r>
              <a:rPr dirty="0"/>
              <a:t> för just </a:t>
            </a:r>
            <a:r>
              <a:rPr dirty="0" err="1"/>
              <a:t>figur</a:t>
            </a:r>
            <a:r>
              <a:rPr dirty="0"/>
              <a:t> 7.</a:t>
            </a:r>
          </a:p>
          <a:p>
            <a:endParaRPr dirty="0"/>
          </a:p>
          <a:p>
            <a:r>
              <a:rPr dirty="0"/>
              <a:t>De </a:t>
            </a:r>
            <a:r>
              <a:rPr dirty="0" err="1"/>
              <a:t>aktuella</a:t>
            </a:r>
            <a:r>
              <a:rPr dirty="0"/>
              <a:t> </a:t>
            </a:r>
            <a:r>
              <a:rPr dirty="0" err="1"/>
              <a:t>nationella</a:t>
            </a:r>
            <a:r>
              <a:rPr dirty="0"/>
              <a:t> </a:t>
            </a:r>
            <a:r>
              <a:rPr dirty="0" err="1"/>
              <a:t>talen</a:t>
            </a:r>
            <a:r>
              <a:rPr dirty="0"/>
              <a:t> och den </a:t>
            </a:r>
            <a:r>
              <a:rPr dirty="0" err="1"/>
              <a:t>äldre</a:t>
            </a:r>
            <a:r>
              <a:rPr dirty="0"/>
              <a:t> </a:t>
            </a:r>
            <a:r>
              <a:rPr dirty="0" err="1"/>
              <a:t>forskningsfiguren</a:t>
            </a:r>
            <a:r>
              <a:rPr dirty="0"/>
              <a:t> </a:t>
            </a:r>
            <a:r>
              <a:rPr dirty="0" err="1"/>
              <a:t>gäller</a:t>
            </a:r>
            <a:r>
              <a:rPr dirty="0"/>
              <a:t> </a:t>
            </a:r>
            <a:r>
              <a:rPr dirty="0" err="1"/>
              <a:t>olika</a:t>
            </a:r>
            <a:r>
              <a:rPr dirty="0"/>
              <a:t> generationer, </a:t>
            </a:r>
            <a:r>
              <a:rPr dirty="0" err="1"/>
              <a:t>åldrar</a:t>
            </a:r>
            <a:r>
              <a:rPr dirty="0"/>
              <a:t> och </a:t>
            </a:r>
            <a:r>
              <a:rPr dirty="0" err="1"/>
              <a:t>mått</a:t>
            </a:r>
            <a:r>
              <a:rPr dirty="0"/>
              <a:t>. De ska </a:t>
            </a:r>
            <a:r>
              <a:rPr dirty="0" err="1"/>
              <a:t>inte</a:t>
            </a:r>
            <a:r>
              <a:rPr dirty="0"/>
              <a:t> </a:t>
            </a:r>
            <a:r>
              <a:rPr dirty="0" err="1"/>
              <a:t>framställas</a:t>
            </a:r>
            <a:r>
              <a:rPr dirty="0"/>
              <a:t> </a:t>
            </a:r>
            <a:r>
              <a:rPr dirty="0" err="1"/>
              <a:t>som</a:t>
            </a:r>
            <a:r>
              <a:rPr dirty="0"/>
              <a:t> </a:t>
            </a:r>
            <a:r>
              <a:rPr dirty="0" err="1"/>
              <a:t>en</a:t>
            </a:r>
            <a:r>
              <a:rPr dirty="0"/>
              <a:t> </a:t>
            </a:r>
            <a:r>
              <a:rPr dirty="0" err="1"/>
              <a:t>gemensam</a:t>
            </a:r>
            <a:r>
              <a:rPr dirty="0"/>
              <a:t> </a:t>
            </a:r>
            <a:r>
              <a:rPr dirty="0" err="1"/>
              <a:t>tidsserie</a:t>
            </a:r>
            <a:r>
              <a:rPr dirty="0"/>
              <a:t>. Den </a:t>
            </a:r>
            <a:r>
              <a:rPr dirty="0" err="1"/>
              <a:t>samlade</a:t>
            </a:r>
            <a:r>
              <a:rPr dirty="0"/>
              <a:t> </a:t>
            </a:r>
            <a:r>
              <a:rPr dirty="0" err="1"/>
              <a:t>genomgången</a:t>
            </a:r>
            <a:r>
              <a:rPr dirty="0"/>
              <a:t> av NEET, UVAS och </a:t>
            </a:r>
            <a:r>
              <a:rPr dirty="0" err="1"/>
              <a:t>trender</a:t>
            </a:r>
            <a:r>
              <a:rPr dirty="0"/>
              <a:t> </a:t>
            </a:r>
            <a:r>
              <a:rPr dirty="0" err="1"/>
              <a:t>finns</a:t>
            </a:r>
            <a:r>
              <a:rPr dirty="0"/>
              <a:t> </a:t>
            </a:r>
            <a:r>
              <a:rPr dirty="0" err="1"/>
              <a:t>längre</a:t>
            </a:r>
            <a:r>
              <a:rPr dirty="0"/>
              <a:t> </a:t>
            </a:r>
            <a:r>
              <a:rPr dirty="0" err="1"/>
              <a:t>fram</a:t>
            </a:r>
            <a:r>
              <a:rPr dirty="0"/>
              <a:t> </a:t>
            </a:r>
            <a:r>
              <a:rPr dirty="0" err="1"/>
              <a:t>i</a:t>
            </a:r>
            <a:r>
              <a:rPr dirty="0"/>
              <a:t> </a:t>
            </a:r>
            <a:r>
              <a:rPr dirty="0" err="1"/>
              <a:t>dokumentet</a:t>
            </a:r>
            <a:r>
              <a:rPr dirty="0"/>
              <a:t>.</a:t>
            </a:r>
          </a:p>
          <a:p>
            <a:endParaRPr dirty="0"/>
          </a:p>
          <a:p>
            <a:r>
              <a:rPr dirty="0"/>
              <a:t>OM NÅGON FRÅGAR</a:t>
            </a:r>
          </a:p>
          <a:p>
            <a:endParaRPr dirty="0"/>
          </a:p>
          <a:p>
            <a:r>
              <a:rPr dirty="0"/>
              <a:t>Visar </a:t>
            </a:r>
            <a:r>
              <a:rPr dirty="0" err="1"/>
              <a:t>figuren</a:t>
            </a:r>
            <a:r>
              <a:rPr dirty="0"/>
              <a:t> </a:t>
            </a:r>
            <a:r>
              <a:rPr dirty="0" err="1"/>
              <a:t>att</a:t>
            </a:r>
            <a:r>
              <a:rPr dirty="0"/>
              <a:t> </a:t>
            </a:r>
            <a:r>
              <a:rPr dirty="0" err="1"/>
              <a:t>unga</a:t>
            </a:r>
            <a:r>
              <a:rPr dirty="0"/>
              <a:t> </a:t>
            </a:r>
            <a:r>
              <a:rPr dirty="0" err="1"/>
              <a:t>kvinnor</a:t>
            </a:r>
            <a:r>
              <a:rPr dirty="0"/>
              <a:t> </a:t>
            </a:r>
            <a:r>
              <a:rPr dirty="0" err="1"/>
              <a:t>är</a:t>
            </a:r>
            <a:r>
              <a:rPr dirty="0"/>
              <a:t> </a:t>
            </a:r>
            <a:r>
              <a:rPr dirty="0" err="1"/>
              <a:t>mer</a:t>
            </a:r>
            <a:r>
              <a:rPr dirty="0"/>
              <a:t> </a:t>
            </a:r>
            <a:r>
              <a:rPr dirty="0" err="1"/>
              <a:t>utsatta</a:t>
            </a:r>
            <a:r>
              <a:rPr dirty="0"/>
              <a:t> </a:t>
            </a:r>
            <a:r>
              <a:rPr dirty="0" err="1"/>
              <a:t>i</a:t>
            </a:r>
            <a:r>
              <a:rPr dirty="0"/>
              <a:t> </a:t>
            </a:r>
            <a:r>
              <a:rPr dirty="0" err="1"/>
              <a:t>dag</a:t>
            </a:r>
            <a:r>
              <a:rPr dirty="0"/>
              <a:t>? Nej. Den </a:t>
            </a:r>
            <a:r>
              <a:rPr dirty="0" err="1"/>
              <a:t>gäller</a:t>
            </a:r>
            <a:r>
              <a:rPr dirty="0"/>
              <a:t> </a:t>
            </a:r>
            <a:r>
              <a:rPr dirty="0" err="1"/>
              <a:t>äldre</a:t>
            </a:r>
            <a:r>
              <a:rPr dirty="0"/>
              <a:t> </a:t>
            </a:r>
            <a:r>
              <a:rPr dirty="0" err="1"/>
              <a:t>kohorter</a:t>
            </a:r>
            <a:r>
              <a:rPr dirty="0"/>
              <a:t> och </a:t>
            </a:r>
            <a:r>
              <a:rPr dirty="0" err="1"/>
              <a:t>ett</a:t>
            </a:r>
            <a:r>
              <a:rPr dirty="0"/>
              <a:t> </a:t>
            </a:r>
            <a:r>
              <a:rPr dirty="0" err="1"/>
              <a:t>mått</a:t>
            </a:r>
            <a:r>
              <a:rPr dirty="0"/>
              <a:t> </a:t>
            </a:r>
            <a:r>
              <a:rPr dirty="0" err="1"/>
              <a:t>på</a:t>
            </a:r>
            <a:r>
              <a:rPr dirty="0"/>
              <a:t> </a:t>
            </a:r>
            <a:r>
              <a:rPr dirty="0" err="1"/>
              <a:t>stabil</a:t>
            </a:r>
            <a:r>
              <a:rPr dirty="0"/>
              <a:t> </a:t>
            </a:r>
            <a:r>
              <a:rPr dirty="0" err="1"/>
              <a:t>årsarbetsinkomst</a:t>
            </a:r>
            <a:r>
              <a:rPr dirty="0"/>
              <a:t> och </a:t>
            </a:r>
            <a:r>
              <a:rPr dirty="0" err="1"/>
              <a:t>studiestöd</a:t>
            </a:r>
            <a:r>
              <a:rPr dirty="0"/>
              <a:t>. </a:t>
            </a:r>
            <a:r>
              <a:rPr dirty="0" err="1"/>
              <a:t>Aktuell</a:t>
            </a:r>
            <a:r>
              <a:rPr dirty="0"/>
              <a:t> </a:t>
            </a:r>
            <a:r>
              <a:rPr dirty="0" err="1"/>
              <a:t>nationell</a:t>
            </a:r>
            <a:r>
              <a:rPr dirty="0"/>
              <a:t> </a:t>
            </a:r>
            <a:r>
              <a:rPr dirty="0" err="1"/>
              <a:t>statistik</a:t>
            </a:r>
            <a:r>
              <a:rPr dirty="0"/>
              <a:t> </a:t>
            </a:r>
            <a:r>
              <a:rPr dirty="0" err="1"/>
              <a:t>redovisas</a:t>
            </a:r>
            <a:r>
              <a:rPr dirty="0"/>
              <a:t> </a:t>
            </a:r>
            <a:r>
              <a:rPr dirty="0" err="1"/>
              <a:t>separat</a:t>
            </a:r>
            <a:r>
              <a:rPr dirty="0"/>
              <a:t>.</a:t>
            </a:r>
          </a:p>
          <a:p>
            <a:endParaRPr dirty="0"/>
          </a:p>
          <a:p>
            <a:r>
              <a:rPr dirty="0"/>
              <a:t>Kan man </a:t>
            </a:r>
            <a:r>
              <a:rPr dirty="0" err="1"/>
              <a:t>säga</a:t>
            </a:r>
            <a:r>
              <a:rPr dirty="0"/>
              <a:t> </a:t>
            </a:r>
            <a:r>
              <a:rPr dirty="0" err="1"/>
              <a:t>att</a:t>
            </a:r>
            <a:r>
              <a:rPr dirty="0"/>
              <a:t> </a:t>
            </a:r>
            <a:r>
              <a:rPr dirty="0" err="1"/>
              <a:t>könen</a:t>
            </a:r>
            <a:r>
              <a:rPr dirty="0"/>
              <a:t> </a:t>
            </a:r>
            <a:r>
              <a:rPr dirty="0" err="1"/>
              <a:t>är</a:t>
            </a:r>
            <a:r>
              <a:rPr dirty="0"/>
              <a:t> </a:t>
            </a:r>
            <a:r>
              <a:rPr dirty="0" err="1"/>
              <a:t>lika</a:t>
            </a:r>
            <a:r>
              <a:rPr dirty="0"/>
              <a:t>? </a:t>
            </a:r>
            <a:r>
              <a:rPr dirty="0" err="1"/>
              <a:t>Säg</a:t>
            </a:r>
            <a:r>
              <a:rPr dirty="0"/>
              <a:t> </a:t>
            </a:r>
            <a:r>
              <a:rPr dirty="0" err="1"/>
              <a:t>att</a:t>
            </a:r>
            <a:r>
              <a:rPr dirty="0"/>
              <a:t> den </a:t>
            </a:r>
            <a:r>
              <a:rPr dirty="0" err="1"/>
              <a:t>nationella</a:t>
            </a:r>
            <a:r>
              <a:rPr dirty="0"/>
              <a:t> </a:t>
            </a:r>
            <a:r>
              <a:rPr dirty="0" err="1"/>
              <a:t>skillnaden</a:t>
            </a:r>
            <a:r>
              <a:rPr dirty="0"/>
              <a:t> </a:t>
            </a:r>
            <a:r>
              <a:rPr dirty="0" err="1"/>
              <a:t>är</a:t>
            </a:r>
            <a:r>
              <a:rPr dirty="0"/>
              <a:t> </a:t>
            </a:r>
            <a:r>
              <a:rPr dirty="0" err="1"/>
              <a:t>relativt</a:t>
            </a:r>
            <a:r>
              <a:rPr dirty="0"/>
              <a:t> </a:t>
            </a:r>
            <a:r>
              <a:rPr dirty="0" err="1"/>
              <a:t>liten</a:t>
            </a:r>
            <a:r>
              <a:rPr dirty="0"/>
              <a:t>. MUCF:s </a:t>
            </a:r>
            <a:r>
              <a:rPr dirty="0" err="1"/>
              <a:t>registerskillnad</a:t>
            </a:r>
            <a:r>
              <a:rPr dirty="0"/>
              <a:t> </a:t>
            </a:r>
            <a:r>
              <a:rPr dirty="0" err="1"/>
              <a:t>är</a:t>
            </a:r>
            <a:r>
              <a:rPr dirty="0"/>
              <a:t> 1,5 </a:t>
            </a:r>
            <a:r>
              <a:rPr dirty="0" err="1"/>
              <a:t>procentenheter</a:t>
            </a:r>
            <a:r>
              <a:rPr dirty="0"/>
              <a:t> och </a:t>
            </a:r>
            <a:r>
              <a:rPr dirty="0" err="1"/>
              <a:t>kan</a:t>
            </a:r>
            <a:r>
              <a:rPr dirty="0"/>
              <a:t> </a:t>
            </a:r>
            <a:r>
              <a:rPr dirty="0" err="1"/>
              <a:t>vara</a:t>
            </a:r>
            <a:r>
              <a:rPr dirty="0"/>
              <a:t> relevant. AKU:s </a:t>
            </a:r>
            <a:r>
              <a:rPr dirty="0" err="1"/>
              <a:t>skillnad</a:t>
            </a:r>
            <a:r>
              <a:rPr dirty="0"/>
              <a:t> 2025 </a:t>
            </a:r>
            <a:r>
              <a:rPr dirty="0" err="1"/>
              <a:t>är</a:t>
            </a:r>
            <a:r>
              <a:rPr dirty="0"/>
              <a:t> </a:t>
            </a:r>
            <a:r>
              <a:rPr dirty="0" err="1"/>
              <a:t>däremot</a:t>
            </a:r>
            <a:r>
              <a:rPr dirty="0"/>
              <a:t> </a:t>
            </a:r>
            <a:r>
              <a:rPr dirty="0" err="1"/>
              <a:t>inte</a:t>
            </a:r>
            <a:r>
              <a:rPr dirty="0"/>
              <a:t> </a:t>
            </a:r>
            <a:r>
              <a:rPr dirty="0" err="1"/>
              <a:t>statistiskt</a:t>
            </a:r>
            <a:r>
              <a:rPr dirty="0"/>
              <a:t> </a:t>
            </a:r>
            <a:r>
              <a:rPr dirty="0" err="1"/>
              <a:t>säker</a:t>
            </a:r>
            <a:r>
              <a:rPr dirty="0"/>
              <a:t>.</a:t>
            </a:r>
          </a:p>
          <a:p>
            <a:endParaRPr dirty="0"/>
          </a:p>
          <a:p>
            <a:r>
              <a:rPr dirty="0"/>
              <a:t>KÄLLOR</a:t>
            </a:r>
          </a:p>
          <a:p>
            <a:endParaRPr dirty="0"/>
          </a:p>
          <a:p>
            <a:r>
              <a:rPr dirty="0" err="1"/>
              <a:t>Aldén</a:t>
            </a:r>
            <a:r>
              <a:rPr dirty="0"/>
              <a:t>, Boschini, Lindahl &amp; Sjögren, Lost boys and soft girls?, </a:t>
            </a:r>
            <a:r>
              <a:rPr dirty="0" err="1"/>
              <a:t>figur</a:t>
            </a:r>
            <a:r>
              <a:rPr dirty="0"/>
              <a:t> 7 </a:t>
            </a:r>
            <a:r>
              <a:rPr dirty="0" err="1"/>
              <a:t>i</a:t>
            </a:r>
            <a:r>
              <a:rPr dirty="0"/>
              <a:t> </a:t>
            </a:r>
            <a:r>
              <a:rPr dirty="0" err="1"/>
              <a:t>bifogat</a:t>
            </a:r>
            <a:r>
              <a:rPr dirty="0"/>
              <a:t> </a:t>
            </a:r>
            <a:r>
              <a:rPr dirty="0" err="1"/>
              <a:t>arbetsutkast</a:t>
            </a:r>
            <a:r>
              <a:rPr dirty="0"/>
              <a:t>.</a:t>
            </a:r>
          </a:p>
          <a:p>
            <a:endParaRPr dirty="0"/>
          </a:p>
          <a:p>
            <a:r>
              <a:rPr dirty="0"/>
              <a:t>MUCF, Ung </a:t>
            </a:r>
            <a:r>
              <a:rPr dirty="0" err="1"/>
              <a:t>idag</a:t>
            </a:r>
            <a:r>
              <a:rPr dirty="0"/>
              <a:t>, UVAS, </a:t>
            </a:r>
            <a:r>
              <a:rPr dirty="0" err="1"/>
              <a:t>kalenderåret</a:t>
            </a:r>
            <a:r>
              <a:rPr dirty="0"/>
              <a:t> 2024. https://</a:t>
            </a:r>
            <a:r>
              <a:rPr dirty="0" err="1"/>
              <a:t>ungidag.se</a:t>
            </a:r>
            <a:r>
              <a:rPr dirty="0"/>
              <a:t>/</a:t>
            </a:r>
            <a:r>
              <a:rPr dirty="0" err="1"/>
              <a:t>indikator</a:t>
            </a:r>
            <a:r>
              <a:rPr dirty="0"/>
              <a:t>/</a:t>
            </a:r>
            <a:r>
              <a:rPr dirty="0" err="1"/>
              <a:t>arbete_och_boende</a:t>
            </a:r>
            <a:r>
              <a:rPr dirty="0"/>
              <a:t>/</a:t>
            </a:r>
            <a:r>
              <a:rPr dirty="0" err="1"/>
              <a:t>varken-arbetar-eller-studerar-uvas</a:t>
            </a:r>
            <a:endParaRPr dirty="0"/>
          </a:p>
          <a:p>
            <a:endParaRPr dirty="0"/>
          </a:p>
          <a:p>
            <a:r>
              <a:rPr dirty="0"/>
              <a:t>SCB, AKU, </a:t>
            </a:r>
            <a:r>
              <a:rPr dirty="0" err="1"/>
              <a:t>tabell</a:t>
            </a:r>
            <a:r>
              <a:rPr dirty="0"/>
              <a:t> </a:t>
            </a:r>
            <a:r>
              <a:rPr dirty="0" err="1"/>
              <a:t>AKURLNEETBefAr</a:t>
            </a:r>
            <a:r>
              <a:rPr dirty="0"/>
              <a:t>, </a:t>
            </a:r>
            <a:r>
              <a:rPr dirty="0" err="1"/>
              <a:t>uppdaterad</a:t>
            </a:r>
            <a:r>
              <a:rPr dirty="0"/>
              <a:t> 15 </a:t>
            </a:r>
            <a:r>
              <a:rPr dirty="0" err="1"/>
              <a:t>juni</a:t>
            </a:r>
            <a:r>
              <a:rPr dirty="0"/>
              <a:t> 2026. https://</a:t>
            </a:r>
            <a:r>
              <a:rPr dirty="0" err="1"/>
              <a:t>www.statistikdatabasen.scb.se</a:t>
            </a:r>
            <a:r>
              <a:rPr dirty="0"/>
              <a:t>/</a:t>
            </a:r>
            <a:r>
              <a:rPr dirty="0" err="1"/>
              <a:t>pxweb</a:t>
            </a:r>
            <a:r>
              <a:rPr dirty="0"/>
              <a:t>/</a:t>
            </a:r>
            <a:r>
              <a:rPr dirty="0" err="1"/>
              <a:t>sv</a:t>
            </a:r>
            <a:r>
              <a:rPr dirty="0"/>
              <a:t>/</a:t>
            </a:r>
            <a:r>
              <a:rPr dirty="0" err="1"/>
              <a:t>ssd</a:t>
            </a:r>
            <a:r>
              <a:rPr dirty="0"/>
              <a:t>/START__AM__AM0401__AM0401U/</a:t>
            </a:r>
            <a:r>
              <a:rPr dirty="0" err="1"/>
              <a:t>AKURLNEETBefAr</a:t>
            </a:r>
            <a:r>
              <a:rPr dirty="0"/>
              <a:t>/</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65 </a:t>
            </a:r>
            <a:r>
              <a:rPr dirty="0" err="1"/>
              <a:t>sekunder</a:t>
            </a:r>
            <a:endParaRPr dirty="0"/>
          </a:p>
          <a:p>
            <a:endParaRPr dirty="0"/>
          </a:p>
          <a:p>
            <a:r>
              <a:rPr dirty="0" err="1"/>
              <a:t>Figuren</a:t>
            </a:r>
            <a:r>
              <a:rPr dirty="0"/>
              <a:t> </a:t>
            </a:r>
            <a:r>
              <a:rPr dirty="0" err="1"/>
              <a:t>är</a:t>
            </a:r>
            <a:r>
              <a:rPr dirty="0"/>
              <a:t> </a:t>
            </a:r>
            <a:r>
              <a:rPr dirty="0" err="1"/>
              <a:t>synlig</a:t>
            </a:r>
            <a:r>
              <a:rPr dirty="0"/>
              <a:t>. Klick 1 </a:t>
            </a:r>
            <a:r>
              <a:rPr dirty="0" err="1"/>
              <a:t>bygger</a:t>
            </a:r>
            <a:r>
              <a:rPr dirty="0"/>
              <a:t> </a:t>
            </a:r>
            <a:r>
              <a:rPr dirty="0" err="1"/>
              <a:t>upp</a:t>
            </a:r>
            <a:r>
              <a:rPr dirty="0"/>
              <a:t> </a:t>
            </a:r>
            <a:r>
              <a:rPr dirty="0" err="1"/>
              <a:t>figurpanelen</a:t>
            </a:r>
            <a:r>
              <a:rPr dirty="0"/>
              <a:t>. Klick 2 </a:t>
            </a:r>
            <a:r>
              <a:rPr dirty="0" err="1"/>
              <a:t>visar</a:t>
            </a:r>
            <a:r>
              <a:rPr dirty="0"/>
              <a:t> </a:t>
            </a:r>
            <a:r>
              <a:rPr dirty="0" err="1"/>
              <a:t>rutan</a:t>
            </a:r>
            <a:r>
              <a:rPr dirty="0"/>
              <a:t> om </a:t>
            </a:r>
            <a:r>
              <a:rPr dirty="0" err="1"/>
              <a:t>låga</a:t>
            </a:r>
            <a:r>
              <a:rPr dirty="0"/>
              <a:t> </a:t>
            </a:r>
            <a:r>
              <a:rPr dirty="0" err="1"/>
              <a:t>betyg</a:t>
            </a:r>
            <a:r>
              <a:rPr dirty="0"/>
              <a:t>. Klick 3 </a:t>
            </a:r>
            <a:r>
              <a:rPr dirty="0" err="1"/>
              <a:t>visar</a:t>
            </a:r>
            <a:r>
              <a:rPr dirty="0"/>
              <a:t> </a:t>
            </a:r>
            <a:r>
              <a:rPr dirty="0" err="1"/>
              <a:t>slutsatsen</a:t>
            </a:r>
            <a:r>
              <a:rPr dirty="0"/>
              <a:t>.</a:t>
            </a:r>
          </a:p>
          <a:p>
            <a:endParaRPr dirty="0"/>
          </a:p>
          <a:p>
            <a:r>
              <a:rPr dirty="0"/>
              <a:t>SÄG</a:t>
            </a:r>
          </a:p>
          <a:p>
            <a:endParaRPr dirty="0"/>
          </a:p>
          <a:p>
            <a:r>
              <a:rPr dirty="0"/>
              <a:t>Vad </a:t>
            </a:r>
            <a:r>
              <a:rPr dirty="0" err="1"/>
              <a:t>händer</a:t>
            </a:r>
            <a:r>
              <a:rPr dirty="0"/>
              <a:t> </a:t>
            </a:r>
            <a:r>
              <a:rPr dirty="0" err="1"/>
              <a:t>när</a:t>
            </a:r>
            <a:r>
              <a:rPr dirty="0"/>
              <a:t> </a:t>
            </a:r>
            <a:r>
              <a:rPr dirty="0" err="1"/>
              <a:t>samma</a:t>
            </a:r>
            <a:r>
              <a:rPr dirty="0"/>
              <a:t> </a:t>
            </a:r>
            <a:r>
              <a:rPr dirty="0" err="1"/>
              <a:t>årskullar</a:t>
            </a:r>
            <a:r>
              <a:rPr dirty="0"/>
              <a:t> </a:t>
            </a:r>
            <a:r>
              <a:rPr dirty="0" err="1"/>
              <a:t>kommer</a:t>
            </a:r>
            <a:r>
              <a:rPr dirty="0"/>
              <a:t> </a:t>
            </a:r>
            <a:r>
              <a:rPr dirty="0" err="1"/>
              <a:t>ut</a:t>
            </a:r>
            <a:r>
              <a:rPr dirty="0"/>
              <a:t> </a:t>
            </a:r>
            <a:r>
              <a:rPr dirty="0" err="1"/>
              <a:t>på</a:t>
            </a:r>
            <a:r>
              <a:rPr dirty="0"/>
              <a:t> </a:t>
            </a:r>
            <a:r>
              <a:rPr dirty="0" err="1"/>
              <a:t>arbetsmarknaden</a:t>
            </a:r>
            <a:r>
              <a:rPr dirty="0"/>
              <a:t>? </a:t>
            </a:r>
            <a:r>
              <a:rPr dirty="0" err="1"/>
              <a:t>Här</a:t>
            </a:r>
            <a:r>
              <a:rPr dirty="0"/>
              <a:t> </a:t>
            </a:r>
            <a:r>
              <a:rPr dirty="0" err="1"/>
              <a:t>är</a:t>
            </a:r>
            <a:r>
              <a:rPr dirty="0"/>
              <a:t> </a:t>
            </a:r>
            <a:r>
              <a:rPr dirty="0" err="1"/>
              <a:t>skillnaden</a:t>
            </a:r>
            <a:r>
              <a:rPr dirty="0"/>
              <a:t> </a:t>
            </a:r>
            <a:r>
              <a:rPr dirty="0" err="1"/>
              <a:t>i</a:t>
            </a:r>
            <a:r>
              <a:rPr dirty="0"/>
              <a:t> </a:t>
            </a:r>
            <a:r>
              <a:rPr dirty="0" err="1"/>
              <a:t>arbetsinkomstrang</a:t>
            </a:r>
            <a:r>
              <a:rPr dirty="0"/>
              <a:t> vid 30 </a:t>
            </a:r>
            <a:r>
              <a:rPr dirty="0" err="1"/>
              <a:t>års</a:t>
            </a:r>
            <a:r>
              <a:rPr dirty="0"/>
              <a:t> </a:t>
            </a:r>
            <a:r>
              <a:rPr dirty="0" err="1"/>
              <a:t>ålder</a:t>
            </a:r>
            <a:r>
              <a:rPr dirty="0"/>
              <a:t>, </a:t>
            </a:r>
            <a:r>
              <a:rPr dirty="0" err="1"/>
              <a:t>kvinnor</a:t>
            </a:r>
            <a:r>
              <a:rPr dirty="0"/>
              <a:t> minus </a:t>
            </a:r>
            <a:r>
              <a:rPr dirty="0" err="1"/>
              <a:t>män</a:t>
            </a:r>
            <a:r>
              <a:rPr dirty="0"/>
              <a:t>. Alla </a:t>
            </a:r>
            <a:r>
              <a:rPr dirty="0" err="1"/>
              <a:t>linjer</a:t>
            </a:r>
            <a:r>
              <a:rPr dirty="0"/>
              <a:t> ligger under noll: </a:t>
            </a:r>
            <a:r>
              <a:rPr dirty="0" err="1"/>
              <a:t>kvinnorna</a:t>
            </a:r>
            <a:r>
              <a:rPr dirty="0"/>
              <a:t> </a:t>
            </a:r>
            <a:r>
              <a:rPr dirty="0" err="1"/>
              <a:t>har</a:t>
            </a:r>
            <a:r>
              <a:rPr dirty="0"/>
              <a:t> </a:t>
            </a:r>
            <a:r>
              <a:rPr dirty="0" err="1"/>
              <a:t>lägre</a:t>
            </a:r>
            <a:r>
              <a:rPr dirty="0"/>
              <a:t> </a:t>
            </a:r>
            <a:r>
              <a:rPr dirty="0" err="1"/>
              <a:t>arbetsinkomstrang</a:t>
            </a:r>
            <a:r>
              <a:rPr dirty="0"/>
              <a:t> </a:t>
            </a:r>
            <a:r>
              <a:rPr dirty="0" err="1"/>
              <a:t>i</a:t>
            </a:r>
            <a:r>
              <a:rPr dirty="0"/>
              <a:t> alla de </a:t>
            </a:r>
            <a:r>
              <a:rPr dirty="0" err="1"/>
              <a:t>här</a:t>
            </a:r>
            <a:r>
              <a:rPr dirty="0"/>
              <a:t> </a:t>
            </a:r>
            <a:r>
              <a:rPr dirty="0" err="1"/>
              <a:t>grupperna</a:t>
            </a:r>
            <a:r>
              <a:rPr dirty="0"/>
              <a:t>.</a:t>
            </a:r>
          </a:p>
          <a:p>
            <a:endParaRPr dirty="0"/>
          </a:p>
          <a:p>
            <a:r>
              <a:rPr dirty="0" err="1"/>
              <a:t>Samtidigt</a:t>
            </a:r>
            <a:r>
              <a:rPr dirty="0"/>
              <a:t> </a:t>
            </a:r>
            <a:r>
              <a:rPr dirty="0" err="1"/>
              <a:t>närmar</a:t>
            </a:r>
            <a:r>
              <a:rPr dirty="0"/>
              <a:t> sig </a:t>
            </a:r>
            <a:r>
              <a:rPr dirty="0" err="1"/>
              <a:t>linjerna</a:t>
            </a:r>
            <a:r>
              <a:rPr dirty="0"/>
              <a:t> noll för </a:t>
            </a:r>
            <a:r>
              <a:rPr dirty="0" err="1"/>
              <a:t>senare</a:t>
            </a:r>
            <a:r>
              <a:rPr dirty="0"/>
              <a:t> </a:t>
            </a:r>
            <a:r>
              <a:rPr dirty="0" err="1"/>
              <a:t>årskullar</a:t>
            </a:r>
            <a:r>
              <a:rPr dirty="0"/>
              <a:t>. </a:t>
            </a:r>
            <a:r>
              <a:rPr dirty="0" err="1"/>
              <a:t>Kvinnornas</a:t>
            </a:r>
            <a:r>
              <a:rPr dirty="0"/>
              <a:t> </a:t>
            </a:r>
            <a:r>
              <a:rPr dirty="0" err="1"/>
              <a:t>inkomstunderläge</a:t>
            </a:r>
            <a:r>
              <a:rPr dirty="0"/>
              <a:t> </a:t>
            </a:r>
            <a:r>
              <a:rPr dirty="0" err="1"/>
              <a:t>minskar</a:t>
            </a:r>
            <a:r>
              <a:rPr dirty="0"/>
              <a:t> </a:t>
            </a:r>
            <a:r>
              <a:rPr dirty="0" err="1"/>
              <a:t>både</a:t>
            </a:r>
            <a:r>
              <a:rPr dirty="0"/>
              <a:t> bland dem med </a:t>
            </a:r>
            <a:r>
              <a:rPr dirty="0" err="1"/>
              <a:t>låga</a:t>
            </a:r>
            <a:r>
              <a:rPr dirty="0"/>
              <a:t> </a:t>
            </a:r>
            <a:r>
              <a:rPr dirty="0" err="1"/>
              <a:t>betyg</a:t>
            </a:r>
            <a:r>
              <a:rPr dirty="0"/>
              <a:t> och bland dem med </a:t>
            </a:r>
            <a:r>
              <a:rPr dirty="0" err="1"/>
              <a:t>höga</a:t>
            </a:r>
            <a:r>
              <a:rPr dirty="0"/>
              <a:t>. </a:t>
            </a:r>
            <a:r>
              <a:rPr dirty="0" err="1"/>
              <a:t>Utvecklingen</a:t>
            </a:r>
            <a:r>
              <a:rPr dirty="0"/>
              <a:t> </a:t>
            </a:r>
            <a:r>
              <a:rPr dirty="0" err="1"/>
              <a:t>är</a:t>
            </a:r>
            <a:r>
              <a:rPr dirty="0"/>
              <a:t> </a:t>
            </a:r>
            <a:r>
              <a:rPr dirty="0" err="1"/>
              <a:t>särskilt</a:t>
            </a:r>
            <a:r>
              <a:rPr dirty="0"/>
              <a:t> </a:t>
            </a:r>
            <a:r>
              <a:rPr dirty="0" err="1"/>
              <a:t>tydlig</a:t>
            </a:r>
            <a:r>
              <a:rPr dirty="0"/>
              <a:t> </a:t>
            </a:r>
            <a:r>
              <a:rPr dirty="0" err="1"/>
              <a:t>i</a:t>
            </a:r>
            <a:r>
              <a:rPr dirty="0"/>
              <a:t> </a:t>
            </a:r>
            <a:r>
              <a:rPr dirty="0" err="1"/>
              <a:t>gruppen</a:t>
            </a:r>
            <a:r>
              <a:rPr dirty="0"/>
              <a:t> med </a:t>
            </a:r>
            <a:r>
              <a:rPr dirty="0" err="1"/>
              <a:t>höga</a:t>
            </a:r>
            <a:r>
              <a:rPr dirty="0"/>
              <a:t> </a:t>
            </a:r>
            <a:r>
              <a:rPr dirty="0" err="1"/>
              <a:t>betyg</a:t>
            </a:r>
            <a:r>
              <a:rPr dirty="0"/>
              <a:t>.</a:t>
            </a:r>
          </a:p>
          <a:p>
            <a:endParaRPr dirty="0"/>
          </a:p>
          <a:p>
            <a:r>
              <a:rPr dirty="0"/>
              <a:t>Det </a:t>
            </a:r>
            <a:r>
              <a:rPr dirty="0" err="1"/>
              <a:t>är</a:t>
            </a:r>
            <a:r>
              <a:rPr dirty="0"/>
              <a:t> </a:t>
            </a:r>
            <a:r>
              <a:rPr dirty="0" err="1"/>
              <a:t>en</a:t>
            </a:r>
            <a:r>
              <a:rPr dirty="0"/>
              <a:t> </a:t>
            </a:r>
            <a:r>
              <a:rPr dirty="0" err="1"/>
              <a:t>viktig</a:t>
            </a:r>
            <a:r>
              <a:rPr dirty="0"/>
              <a:t> </a:t>
            </a:r>
            <a:r>
              <a:rPr dirty="0" err="1"/>
              <a:t>komplettering</a:t>
            </a:r>
            <a:r>
              <a:rPr dirty="0"/>
              <a:t> till </a:t>
            </a:r>
            <a:r>
              <a:rPr dirty="0" err="1"/>
              <a:t>skolbilden</a:t>
            </a:r>
            <a:r>
              <a:rPr dirty="0"/>
              <a:t>. </a:t>
            </a:r>
            <a:r>
              <a:rPr dirty="0" err="1"/>
              <a:t>Pojkarnas</a:t>
            </a:r>
            <a:r>
              <a:rPr dirty="0"/>
              <a:t> </a:t>
            </a:r>
            <a:r>
              <a:rPr dirty="0" err="1"/>
              <a:t>betygsunderläge</a:t>
            </a:r>
            <a:r>
              <a:rPr dirty="0"/>
              <a:t> </a:t>
            </a:r>
            <a:r>
              <a:rPr dirty="0" err="1"/>
              <a:t>blir</a:t>
            </a:r>
            <a:r>
              <a:rPr dirty="0"/>
              <a:t> </a:t>
            </a:r>
            <a:r>
              <a:rPr dirty="0" err="1"/>
              <a:t>inte</a:t>
            </a:r>
            <a:r>
              <a:rPr dirty="0"/>
              <a:t> </a:t>
            </a:r>
            <a:r>
              <a:rPr dirty="0" err="1"/>
              <a:t>ett</a:t>
            </a:r>
            <a:r>
              <a:rPr dirty="0"/>
              <a:t> </a:t>
            </a:r>
            <a:r>
              <a:rPr dirty="0" err="1"/>
              <a:t>ekonomiskt</a:t>
            </a:r>
            <a:r>
              <a:rPr dirty="0"/>
              <a:t> </a:t>
            </a:r>
            <a:r>
              <a:rPr dirty="0" err="1"/>
              <a:t>underläge</a:t>
            </a:r>
            <a:r>
              <a:rPr dirty="0"/>
              <a:t>. </a:t>
            </a:r>
            <a:r>
              <a:rPr dirty="0" err="1"/>
              <a:t>Kvinnor</a:t>
            </a:r>
            <a:r>
              <a:rPr dirty="0"/>
              <a:t> </a:t>
            </a:r>
            <a:r>
              <a:rPr dirty="0" err="1"/>
              <a:t>hämtar</a:t>
            </a:r>
            <a:r>
              <a:rPr dirty="0"/>
              <a:t> in </a:t>
            </a:r>
            <a:r>
              <a:rPr dirty="0" err="1"/>
              <a:t>arbetsinkomst</a:t>
            </a:r>
            <a:r>
              <a:rPr dirty="0"/>
              <a:t>, men ligger </a:t>
            </a:r>
            <a:r>
              <a:rPr dirty="0" err="1"/>
              <a:t>fortfarande</a:t>
            </a:r>
            <a:r>
              <a:rPr dirty="0"/>
              <a:t> </a:t>
            </a:r>
            <a:r>
              <a:rPr dirty="0" err="1"/>
              <a:t>efter</a:t>
            </a:r>
            <a:r>
              <a:rPr dirty="0"/>
              <a:t>. Vi </a:t>
            </a:r>
            <a:r>
              <a:rPr dirty="0" err="1"/>
              <a:t>behöver</a:t>
            </a:r>
            <a:r>
              <a:rPr dirty="0"/>
              <a:t> </a:t>
            </a:r>
            <a:r>
              <a:rPr dirty="0" err="1"/>
              <a:t>kunna</a:t>
            </a:r>
            <a:r>
              <a:rPr dirty="0"/>
              <a:t> </a:t>
            </a:r>
            <a:r>
              <a:rPr dirty="0" err="1"/>
              <a:t>diskutera</a:t>
            </a:r>
            <a:r>
              <a:rPr dirty="0"/>
              <a:t> </a:t>
            </a:r>
            <a:r>
              <a:rPr dirty="0" err="1"/>
              <a:t>pojkars</a:t>
            </a:r>
            <a:r>
              <a:rPr dirty="0"/>
              <a:t> </a:t>
            </a:r>
            <a:r>
              <a:rPr dirty="0" err="1"/>
              <a:t>utbildningsproblem</a:t>
            </a:r>
            <a:r>
              <a:rPr dirty="0"/>
              <a:t> och </a:t>
            </a:r>
            <a:r>
              <a:rPr dirty="0" err="1"/>
              <a:t>kvinnors</a:t>
            </a:r>
            <a:r>
              <a:rPr dirty="0"/>
              <a:t> </a:t>
            </a:r>
            <a:r>
              <a:rPr dirty="0" err="1"/>
              <a:t>ekonomiska</a:t>
            </a:r>
            <a:r>
              <a:rPr dirty="0"/>
              <a:t> </a:t>
            </a:r>
            <a:r>
              <a:rPr dirty="0" err="1"/>
              <a:t>underläge</a:t>
            </a:r>
            <a:r>
              <a:rPr dirty="0"/>
              <a:t> </a:t>
            </a:r>
            <a:r>
              <a:rPr dirty="0" err="1"/>
              <a:t>tillsammans</a:t>
            </a:r>
            <a:r>
              <a:rPr dirty="0"/>
              <a:t>.</a:t>
            </a:r>
          </a:p>
          <a:p>
            <a:endParaRPr dirty="0"/>
          </a:p>
          <a:p>
            <a:r>
              <a:rPr dirty="0"/>
              <a:t>BAKOM STUDIEN</a:t>
            </a:r>
          </a:p>
          <a:p>
            <a:endParaRPr dirty="0"/>
          </a:p>
          <a:p>
            <a:r>
              <a:rPr dirty="0" err="1"/>
              <a:t>Figuren</a:t>
            </a:r>
            <a:r>
              <a:rPr dirty="0"/>
              <a:t> </a:t>
            </a:r>
            <a:r>
              <a:rPr dirty="0" err="1"/>
              <a:t>har</a:t>
            </a:r>
            <a:r>
              <a:rPr dirty="0"/>
              <a:t> </a:t>
            </a:r>
            <a:r>
              <a:rPr dirty="0" err="1"/>
              <a:t>tre</a:t>
            </a:r>
            <a:r>
              <a:rPr dirty="0"/>
              <a:t> </a:t>
            </a:r>
            <a:r>
              <a:rPr dirty="0" err="1"/>
              <a:t>betygspaneler</a:t>
            </a:r>
            <a:r>
              <a:rPr dirty="0"/>
              <a:t> och </a:t>
            </a:r>
            <a:r>
              <a:rPr dirty="0" err="1"/>
              <a:t>tre</a:t>
            </a:r>
            <a:r>
              <a:rPr dirty="0"/>
              <a:t> </a:t>
            </a:r>
            <a:r>
              <a:rPr dirty="0" err="1"/>
              <a:t>linjer</a:t>
            </a:r>
            <a:r>
              <a:rPr dirty="0"/>
              <a:t> per panel för </a:t>
            </a:r>
            <a:r>
              <a:rPr dirty="0" err="1"/>
              <a:t>föräldrarnas</a:t>
            </a:r>
            <a:r>
              <a:rPr dirty="0"/>
              <a:t> </a:t>
            </a:r>
            <a:r>
              <a:rPr dirty="0" err="1"/>
              <a:t>inkomst</a:t>
            </a:r>
            <a:r>
              <a:rPr dirty="0"/>
              <a:t>. </a:t>
            </a:r>
            <a:r>
              <a:rPr dirty="0" err="1"/>
              <a:t>Inkomstrangen</a:t>
            </a:r>
            <a:r>
              <a:rPr dirty="0"/>
              <a:t> vid 30 </a:t>
            </a:r>
            <a:r>
              <a:rPr dirty="0" err="1"/>
              <a:t>mäter</a:t>
            </a:r>
            <a:r>
              <a:rPr dirty="0"/>
              <a:t> </a:t>
            </a:r>
            <a:r>
              <a:rPr dirty="0" err="1"/>
              <a:t>individens</a:t>
            </a:r>
            <a:r>
              <a:rPr dirty="0"/>
              <a:t> </a:t>
            </a:r>
            <a:r>
              <a:rPr dirty="0" err="1"/>
              <a:t>relativa</a:t>
            </a:r>
            <a:r>
              <a:rPr dirty="0"/>
              <a:t> position </a:t>
            </a:r>
            <a:r>
              <a:rPr dirty="0" err="1"/>
              <a:t>i</a:t>
            </a:r>
            <a:r>
              <a:rPr dirty="0"/>
              <a:t> </a:t>
            </a:r>
            <a:r>
              <a:rPr dirty="0" err="1"/>
              <a:t>arbetsinkomstfördelningen</a:t>
            </a:r>
            <a:r>
              <a:rPr dirty="0"/>
              <a:t>. Den </a:t>
            </a:r>
            <a:r>
              <a:rPr dirty="0" err="1"/>
              <a:t>svenska</a:t>
            </a:r>
            <a:r>
              <a:rPr dirty="0"/>
              <a:t> </a:t>
            </a:r>
            <a:r>
              <a:rPr dirty="0" err="1"/>
              <a:t>axeln</a:t>
            </a:r>
            <a:r>
              <a:rPr dirty="0"/>
              <a:t> </a:t>
            </a:r>
            <a:r>
              <a:rPr dirty="0" err="1"/>
              <a:t>visar</a:t>
            </a:r>
            <a:r>
              <a:rPr dirty="0"/>
              <a:t> </a:t>
            </a:r>
            <a:r>
              <a:rPr dirty="0" err="1"/>
              <a:t>skillnaden</a:t>
            </a:r>
            <a:r>
              <a:rPr dirty="0"/>
              <a:t> </a:t>
            </a:r>
            <a:r>
              <a:rPr dirty="0" err="1"/>
              <a:t>i</a:t>
            </a:r>
            <a:r>
              <a:rPr dirty="0"/>
              <a:t> </a:t>
            </a:r>
            <a:r>
              <a:rPr dirty="0" err="1"/>
              <a:t>percentiler</a:t>
            </a:r>
            <a:r>
              <a:rPr dirty="0"/>
              <a:t>. </a:t>
            </a:r>
            <a:r>
              <a:rPr dirty="0" err="1"/>
              <a:t>Ursprungliga</a:t>
            </a:r>
            <a:r>
              <a:rPr dirty="0"/>
              <a:t> −0,20 </a:t>
            </a:r>
            <a:r>
              <a:rPr dirty="0" err="1"/>
              <a:t>motsvarar</a:t>
            </a:r>
            <a:r>
              <a:rPr dirty="0"/>
              <a:t> −20 </a:t>
            </a:r>
            <a:r>
              <a:rPr dirty="0" err="1"/>
              <a:t>percentiler</a:t>
            </a:r>
            <a:r>
              <a:rPr dirty="0"/>
              <a:t>. Det </a:t>
            </a:r>
            <a:r>
              <a:rPr dirty="0" err="1"/>
              <a:t>betyder</a:t>
            </a:r>
            <a:r>
              <a:rPr dirty="0"/>
              <a:t> </a:t>
            </a:r>
            <a:r>
              <a:rPr dirty="0" err="1"/>
              <a:t>inte</a:t>
            </a:r>
            <a:r>
              <a:rPr dirty="0"/>
              <a:t> 20 </a:t>
            </a:r>
            <a:r>
              <a:rPr dirty="0" err="1"/>
              <a:t>procent</a:t>
            </a:r>
            <a:r>
              <a:rPr dirty="0"/>
              <a:t> </a:t>
            </a:r>
            <a:r>
              <a:rPr dirty="0" err="1"/>
              <a:t>lägre</a:t>
            </a:r>
            <a:r>
              <a:rPr dirty="0"/>
              <a:t> </a:t>
            </a:r>
            <a:r>
              <a:rPr dirty="0" err="1"/>
              <a:t>inkomst</a:t>
            </a:r>
            <a:r>
              <a:rPr dirty="0"/>
              <a:t> </a:t>
            </a:r>
            <a:r>
              <a:rPr dirty="0" err="1"/>
              <a:t>i</a:t>
            </a:r>
            <a:r>
              <a:rPr dirty="0"/>
              <a:t> kronor.</a:t>
            </a:r>
          </a:p>
          <a:p>
            <a:endParaRPr dirty="0"/>
          </a:p>
          <a:p>
            <a:r>
              <a:rPr dirty="0" err="1"/>
              <a:t>Panelerna</a:t>
            </a:r>
            <a:r>
              <a:rPr dirty="0"/>
              <a:t> </a:t>
            </a:r>
            <a:r>
              <a:rPr dirty="0" err="1"/>
              <a:t>bygger</a:t>
            </a:r>
            <a:r>
              <a:rPr dirty="0"/>
              <a:t> </a:t>
            </a:r>
            <a:r>
              <a:rPr dirty="0" err="1"/>
              <a:t>på</a:t>
            </a:r>
            <a:r>
              <a:rPr dirty="0"/>
              <a:t> </a:t>
            </a:r>
            <a:r>
              <a:rPr dirty="0" err="1"/>
              <a:t>könsspecifik</a:t>
            </a:r>
            <a:r>
              <a:rPr dirty="0"/>
              <a:t> </a:t>
            </a:r>
            <a:r>
              <a:rPr dirty="0" err="1"/>
              <a:t>betygsrang</a:t>
            </a:r>
            <a:r>
              <a:rPr dirty="0"/>
              <a:t>: </a:t>
            </a:r>
            <a:r>
              <a:rPr dirty="0" err="1"/>
              <a:t>flickor</a:t>
            </a:r>
            <a:r>
              <a:rPr dirty="0"/>
              <a:t> och </a:t>
            </a:r>
            <a:r>
              <a:rPr dirty="0" err="1"/>
              <a:t>pojkar</a:t>
            </a:r>
            <a:r>
              <a:rPr dirty="0"/>
              <a:t> </a:t>
            </a:r>
            <a:r>
              <a:rPr dirty="0" err="1"/>
              <a:t>rangordnas</a:t>
            </a:r>
            <a:r>
              <a:rPr dirty="0"/>
              <a:t> var för sig </a:t>
            </a:r>
            <a:r>
              <a:rPr dirty="0" err="1"/>
              <a:t>inom</a:t>
            </a:r>
            <a:r>
              <a:rPr dirty="0"/>
              <a:t> sin </a:t>
            </a:r>
            <a:r>
              <a:rPr dirty="0" err="1"/>
              <a:t>årskull</a:t>
            </a:r>
            <a:r>
              <a:rPr dirty="0"/>
              <a:t>, </a:t>
            </a:r>
            <a:r>
              <a:rPr dirty="0" err="1"/>
              <a:t>på</a:t>
            </a:r>
            <a:r>
              <a:rPr dirty="0"/>
              <a:t> </a:t>
            </a:r>
            <a:r>
              <a:rPr dirty="0" err="1"/>
              <a:t>samma</a:t>
            </a:r>
            <a:r>
              <a:rPr dirty="0"/>
              <a:t> </a:t>
            </a:r>
            <a:r>
              <a:rPr dirty="0" err="1"/>
              <a:t>sätt</a:t>
            </a:r>
            <a:r>
              <a:rPr dirty="0"/>
              <a:t> </a:t>
            </a:r>
            <a:r>
              <a:rPr dirty="0" err="1"/>
              <a:t>som</a:t>
            </a:r>
            <a:r>
              <a:rPr dirty="0"/>
              <a:t> </a:t>
            </a:r>
            <a:r>
              <a:rPr dirty="0" err="1"/>
              <a:t>i</a:t>
            </a:r>
            <a:r>
              <a:rPr dirty="0"/>
              <a:t> NEET-</a:t>
            </a:r>
            <a:r>
              <a:rPr dirty="0" err="1"/>
              <a:t>figuren</a:t>
            </a:r>
            <a:r>
              <a:rPr dirty="0"/>
              <a:t>. </a:t>
            </a:r>
            <a:r>
              <a:rPr dirty="0" err="1"/>
              <a:t>Låga</a:t>
            </a:r>
            <a:r>
              <a:rPr dirty="0"/>
              <a:t> </a:t>
            </a:r>
            <a:r>
              <a:rPr dirty="0" err="1"/>
              <a:t>betyg</a:t>
            </a:r>
            <a:r>
              <a:rPr dirty="0"/>
              <a:t> </a:t>
            </a:r>
            <a:r>
              <a:rPr dirty="0" err="1"/>
              <a:t>betyder</a:t>
            </a:r>
            <a:r>
              <a:rPr dirty="0"/>
              <a:t> </a:t>
            </a:r>
            <a:r>
              <a:rPr dirty="0" err="1"/>
              <a:t>alltså</a:t>
            </a:r>
            <a:r>
              <a:rPr dirty="0"/>
              <a:t> </a:t>
            </a:r>
            <a:r>
              <a:rPr dirty="0" err="1"/>
              <a:t>låga</a:t>
            </a:r>
            <a:r>
              <a:rPr dirty="0"/>
              <a:t> </a:t>
            </a:r>
            <a:r>
              <a:rPr dirty="0" err="1"/>
              <a:t>betyg</a:t>
            </a:r>
            <a:r>
              <a:rPr dirty="0"/>
              <a:t> </a:t>
            </a:r>
            <a:r>
              <a:rPr dirty="0" err="1"/>
              <a:t>jämfört</a:t>
            </a:r>
            <a:r>
              <a:rPr dirty="0"/>
              <a:t> med </a:t>
            </a:r>
            <a:r>
              <a:rPr dirty="0" err="1"/>
              <a:t>andra</a:t>
            </a:r>
            <a:r>
              <a:rPr dirty="0"/>
              <a:t> av </a:t>
            </a:r>
            <a:r>
              <a:rPr dirty="0" err="1"/>
              <a:t>samma</a:t>
            </a:r>
            <a:r>
              <a:rPr dirty="0"/>
              <a:t> </a:t>
            </a:r>
            <a:r>
              <a:rPr dirty="0" err="1"/>
              <a:t>kön</a:t>
            </a:r>
            <a:r>
              <a:rPr dirty="0"/>
              <a:t>. </a:t>
            </a:r>
            <a:r>
              <a:rPr dirty="0" err="1"/>
              <a:t>Figuren</a:t>
            </a:r>
            <a:r>
              <a:rPr dirty="0"/>
              <a:t> </a:t>
            </a:r>
            <a:r>
              <a:rPr dirty="0" err="1"/>
              <a:t>motsvarar</a:t>
            </a:r>
            <a:r>
              <a:rPr dirty="0"/>
              <a:t> den </a:t>
            </a:r>
            <a:r>
              <a:rPr dirty="0" err="1"/>
              <a:t>övre</a:t>
            </a:r>
            <a:r>
              <a:rPr dirty="0"/>
              <a:t> </a:t>
            </a:r>
            <a:r>
              <a:rPr dirty="0" err="1"/>
              <a:t>figuren</a:t>
            </a:r>
            <a:r>
              <a:rPr dirty="0"/>
              <a:t> </a:t>
            </a:r>
            <a:r>
              <a:rPr dirty="0" err="1"/>
              <a:t>på</a:t>
            </a:r>
            <a:r>
              <a:rPr dirty="0"/>
              <a:t> s. 20 </a:t>
            </a:r>
            <a:r>
              <a:rPr dirty="0" err="1"/>
              <a:t>i</a:t>
            </a:r>
            <a:r>
              <a:rPr dirty="0"/>
              <a:t> </a:t>
            </a:r>
            <a:r>
              <a:rPr dirty="0" err="1"/>
              <a:t>arbetsutkastet</a:t>
            </a:r>
            <a:r>
              <a:rPr dirty="0"/>
              <a:t>.</a:t>
            </a:r>
          </a:p>
          <a:p>
            <a:endParaRPr dirty="0"/>
          </a:p>
          <a:p>
            <a:r>
              <a:rPr dirty="0" err="1"/>
              <a:t>Arbetsinkomst</a:t>
            </a:r>
            <a:r>
              <a:rPr dirty="0"/>
              <a:t> </a:t>
            </a:r>
            <a:r>
              <a:rPr dirty="0" err="1"/>
              <a:t>omfattar</a:t>
            </a:r>
            <a:r>
              <a:rPr dirty="0"/>
              <a:t> </a:t>
            </a:r>
            <a:r>
              <a:rPr dirty="0" err="1"/>
              <a:t>skillnader</a:t>
            </a:r>
            <a:r>
              <a:rPr dirty="0"/>
              <a:t> </a:t>
            </a:r>
            <a:r>
              <a:rPr dirty="0" err="1"/>
              <a:t>i</a:t>
            </a:r>
            <a:r>
              <a:rPr dirty="0"/>
              <a:t> </a:t>
            </a:r>
            <a:r>
              <a:rPr dirty="0" err="1"/>
              <a:t>arbete</a:t>
            </a:r>
            <a:r>
              <a:rPr dirty="0"/>
              <a:t> och </a:t>
            </a:r>
            <a:r>
              <a:rPr dirty="0" err="1"/>
              <a:t>ersättning</a:t>
            </a:r>
            <a:r>
              <a:rPr dirty="0"/>
              <a:t>. Vid 30 </a:t>
            </a:r>
            <a:r>
              <a:rPr dirty="0" err="1"/>
              <a:t>års</a:t>
            </a:r>
            <a:r>
              <a:rPr dirty="0"/>
              <a:t> </a:t>
            </a:r>
            <a:r>
              <a:rPr dirty="0" err="1"/>
              <a:t>ålder</a:t>
            </a:r>
            <a:r>
              <a:rPr dirty="0"/>
              <a:t> </a:t>
            </a:r>
            <a:r>
              <a:rPr dirty="0" err="1"/>
              <a:t>har</a:t>
            </a:r>
            <a:r>
              <a:rPr dirty="0"/>
              <a:t> </a:t>
            </a:r>
            <a:r>
              <a:rPr dirty="0" err="1"/>
              <a:t>många</a:t>
            </a:r>
            <a:r>
              <a:rPr dirty="0"/>
              <a:t> </a:t>
            </a:r>
            <a:r>
              <a:rPr dirty="0" err="1"/>
              <a:t>bildat</a:t>
            </a:r>
            <a:r>
              <a:rPr dirty="0"/>
              <a:t> </a:t>
            </a:r>
            <a:r>
              <a:rPr dirty="0" err="1"/>
              <a:t>familj</a:t>
            </a:r>
            <a:r>
              <a:rPr dirty="0"/>
              <a:t>, och </a:t>
            </a:r>
            <a:r>
              <a:rPr dirty="0" err="1"/>
              <a:t>föräldraledighet</a:t>
            </a:r>
            <a:r>
              <a:rPr dirty="0"/>
              <a:t> och </a:t>
            </a:r>
            <a:r>
              <a:rPr dirty="0" err="1"/>
              <a:t>deltid</a:t>
            </a:r>
            <a:r>
              <a:rPr dirty="0"/>
              <a:t> </a:t>
            </a:r>
            <a:r>
              <a:rPr dirty="0" err="1"/>
              <a:t>kan</a:t>
            </a:r>
            <a:r>
              <a:rPr dirty="0"/>
              <a:t> </a:t>
            </a:r>
            <a:r>
              <a:rPr dirty="0" err="1"/>
              <a:t>påverka</a:t>
            </a:r>
            <a:r>
              <a:rPr dirty="0"/>
              <a:t> </a:t>
            </a:r>
            <a:r>
              <a:rPr dirty="0" err="1"/>
              <a:t>årsarbetsinkomsten</a:t>
            </a:r>
            <a:r>
              <a:rPr dirty="0"/>
              <a:t>. </a:t>
            </a:r>
            <a:r>
              <a:rPr dirty="0" err="1"/>
              <a:t>Figuren</a:t>
            </a:r>
            <a:r>
              <a:rPr dirty="0"/>
              <a:t> </a:t>
            </a:r>
            <a:r>
              <a:rPr dirty="0" err="1"/>
              <a:t>isolerar</a:t>
            </a:r>
            <a:r>
              <a:rPr dirty="0"/>
              <a:t> </a:t>
            </a:r>
            <a:r>
              <a:rPr dirty="0" err="1"/>
              <a:t>inte</a:t>
            </a:r>
            <a:r>
              <a:rPr dirty="0"/>
              <a:t> </a:t>
            </a:r>
            <a:r>
              <a:rPr dirty="0" err="1"/>
              <a:t>lika</a:t>
            </a:r>
            <a:r>
              <a:rPr dirty="0"/>
              <a:t> </a:t>
            </a:r>
            <a:r>
              <a:rPr dirty="0" err="1"/>
              <a:t>lön</a:t>
            </a:r>
            <a:r>
              <a:rPr dirty="0"/>
              <a:t> för </a:t>
            </a:r>
            <a:r>
              <a:rPr dirty="0" err="1"/>
              <a:t>lika</a:t>
            </a:r>
            <a:r>
              <a:rPr dirty="0"/>
              <a:t> </a:t>
            </a:r>
            <a:r>
              <a:rPr dirty="0" err="1"/>
              <a:t>arbete</a:t>
            </a:r>
            <a:r>
              <a:rPr dirty="0"/>
              <a:t>. Inte heller </a:t>
            </a:r>
            <a:r>
              <a:rPr dirty="0" err="1"/>
              <a:t>mäter</a:t>
            </a:r>
            <a:r>
              <a:rPr dirty="0"/>
              <a:t> den den </a:t>
            </a:r>
            <a:r>
              <a:rPr dirty="0" err="1"/>
              <a:t>kausala</a:t>
            </a:r>
            <a:r>
              <a:rPr dirty="0"/>
              <a:t> </a:t>
            </a:r>
            <a:r>
              <a:rPr dirty="0" err="1"/>
              <a:t>avkastningen</a:t>
            </a:r>
            <a:r>
              <a:rPr dirty="0"/>
              <a:t> </a:t>
            </a:r>
            <a:r>
              <a:rPr dirty="0" err="1"/>
              <a:t>på</a:t>
            </a:r>
            <a:r>
              <a:rPr dirty="0"/>
              <a:t> </a:t>
            </a:r>
            <a:r>
              <a:rPr dirty="0" err="1"/>
              <a:t>betyg</a:t>
            </a:r>
            <a:r>
              <a:rPr dirty="0"/>
              <a:t> </a:t>
            </a:r>
            <a:r>
              <a:rPr dirty="0" err="1"/>
              <a:t>eller</a:t>
            </a:r>
            <a:r>
              <a:rPr dirty="0"/>
              <a:t> </a:t>
            </a:r>
            <a:r>
              <a:rPr dirty="0" err="1"/>
              <a:t>utbildning</a:t>
            </a:r>
            <a:r>
              <a:rPr dirty="0"/>
              <a:t>.</a:t>
            </a:r>
          </a:p>
          <a:p>
            <a:endParaRPr dirty="0"/>
          </a:p>
          <a:p>
            <a:r>
              <a:rPr dirty="0" err="1"/>
              <a:t>Utvecklingen</a:t>
            </a:r>
            <a:r>
              <a:rPr dirty="0"/>
              <a:t> </a:t>
            </a:r>
            <a:r>
              <a:rPr dirty="0" err="1"/>
              <a:t>mellan</a:t>
            </a:r>
            <a:r>
              <a:rPr dirty="0"/>
              <a:t> </a:t>
            </a:r>
            <a:r>
              <a:rPr dirty="0" err="1"/>
              <a:t>kohorter</a:t>
            </a:r>
            <a:r>
              <a:rPr dirty="0"/>
              <a:t> </a:t>
            </a:r>
            <a:r>
              <a:rPr dirty="0" err="1"/>
              <a:t>är</a:t>
            </a:r>
            <a:r>
              <a:rPr dirty="0"/>
              <a:t> </a:t>
            </a:r>
            <a:r>
              <a:rPr dirty="0" err="1"/>
              <a:t>beskrivande</a:t>
            </a:r>
            <a:r>
              <a:rPr dirty="0"/>
              <a:t>. </a:t>
            </a:r>
            <a:r>
              <a:rPr dirty="0" err="1"/>
              <a:t>Betygens</a:t>
            </a:r>
            <a:r>
              <a:rPr dirty="0"/>
              <a:t> </a:t>
            </a:r>
            <a:r>
              <a:rPr dirty="0" err="1"/>
              <a:t>betydelse</a:t>
            </a:r>
            <a:r>
              <a:rPr dirty="0"/>
              <a:t>, </a:t>
            </a:r>
            <a:r>
              <a:rPr dirty="0" err="1"/>
              <a:t>utbildningsval</a:t>
            </a:r>
            <a:r>
              <a:rPr dirty="0"/>
              <a:t>, </a:t>
            </a:r>
            <a:r>
              <a:rPr dirty="0" err="1"/>
              <a:t>yrken</a:t>
            </a:r>
            <a:r>
              <a:rPr dirty="0"/>
              <a:t>, </a:t>
            </a:r>
            <a:r>
              <a:rPr dirty="0" err="1"/>
              <a:t>arbetstid</a:t>
            </a:r>
            <a:r>
              <a:rPr dirty="0"/>
              <a:t> och </a:t>
            </a:r>
            <a:r>
              <a:rPr dirty="0" err="1"/>
              <a:t>familjebildning</a:t>
            </a:r>
            <a:r>
              <a:rPr dirty="0"/>
              <a:t> </a:t>
            </a:r>
            <a:r>
              <a:rPr dirty="0" err="1"/>
              <a:t>kan</a:t>
            </a:r>
            <a:r>
              <a:rPr dirty="0"/>
              <a:t> alla </a:t>
            </a:r>
            <a:r>
              <a:rPr dirty="0" err="1"/>
              <a:t>förändras</a:t>
            </a:r>
            <a:r>
              <a:rPr dirty="0"/>
              <a:t>. </a:t>
            </a:r>
            <a:r>
              <a:rPr dirty="0" err="1"/>
              <a:t>Följ</a:t>
            </a:r>
            <a:r>
              <a:rPr dirty="0"/>
              <a:t> </a:t>
            </a:r>
            <a:r>
              <a:rPr dirty="0" err="1"/>
              <a:t>inte</a:t>
            </a:r>
            <a:r>
              <a:rPr dirty="0"/>
              <a:t> </a:t>
            </a:r>
            <a:r>
              <a:rPr dirty="0" err="1"/>
              <a:t>upp</a:t>
            </a:r>
            <a:r>
              <a:rPr dirty="0"/>
              <a:t> med </a:t>
            </a:r>
            <a:r>
              <a:rPr dirty="0" err="1"/>
              <a:t>påståendet</a:t>
            </a:r>
            <a:r>
              <a:rPr dirty="0"/>
              <a:t> </a:t>
            </a:r>
            <a:r>
              <a:rPr dirty="0" err="1"/>
              <a:t>att</a:t>
            </a:r>
            <a:r>
              <a:rPr dirty="0"/>
              <a:t> </a:t>
            </a:r>
            <a:r>
              <a:rPr dirty="0" err="1"/>
              <a:t>kvinnor</a:t>
            </a:r>
            <a:r>
              <a:rPr dirty="0"/>
              <a:t> med </a:t>
            </a:r>
            <a:r>
              <a:rPr dirty="0" err="1"/>
              <a:t>låga</a:t>
            </a:r>
            <a:r>
              <a:rPr dirty="0"/>
              <a:t> </a:t>
            </a:r>
            <a:r>
              <a:rPr dirty="0" err="1"/>
              <a:t>betyg</a:t>
            </a:r>
            <a:r>
              <a:rPr dirty="0"/>
              <a:t> redan </a:t>
            </a:r>
            <a:r>
              <a:rPr dirty="0" err="1"/>
              <a:t>har</a:t>
            </a:r>
            <a:r>
              <a:rPr dirty="0"/>
              <a:t> </a:t>
            </a:r>
            <a:r>
              <a:rPr dirty="0" err="1"/>
              <a:t>hunnit</a:t>
            </a:r>
            <a:r>
              <a:rPr dirty="0"/>
              <a:t> </a:t>
            </a:r>
            <a:r>
              <a:rPr dirty="0" err="1"/>
              <a:t>ikapp</a:t>
            </a:r>
            <a:r>
              <a:rPr dirty="0"/>
              <a:t>: </a:t>
            </a:r>
            <a:r>
              <a:rPr dirty="0" err="1"/>
              <a:t>linjerna</a:t>
            </a:r>
            <a:r>
              <a:rPr dirty="0"/>
              <a:t> </a:t>
            </a:r>
            <a:r>
              <a:rPr dirty="0" err="1"/>
              <a:t>på</a:t>
            </a:r>
            <a:r>
              <a:rPr dirty="0"/>
              <a:t> </a:t>
            </a:r>
            <a:r>
              <a:rPr dirty="0" err="1"/>
              <a:t>bilden</a:t>
            </a:r>
            <a:r>
              <a:rPr dirty="0"/>
              <a:t> ligger </a:t>
            </a:r>
            <a:r>
              <a:rPr dirty="0" err="1"/>
              <a:t>fortfarande</a:t>
            </a:r>
            <a:r>
              <a:rPr dirty="0"/>
              <a:t> </a:t>
            </a:r>
            <a:r>
              <a:rPr dirty="0" err="1"/>
              <a:t>tydligt</a:t>
            </a:r>
            <a:r>
              <a:rPr dirty="0"/>
              <a:t> under noll.</a:t>
            </a:r>
          </a:p>
          <a:p>
            <a:endParaRPr dirty="0"/>
          </a:p>
          <a:p>
            <a:r>
              <a:rPr dirty="0"/>
              <a:t>OM NÅGON FRÅGAR</a:t>
            </a:r>
          </a:p>
          <a:p>
            <a:endParaRPr dirty="0"/>
          </a:p>
          <a:p>
            <a:r>
              <a:rPr dirty="0" err="1"/>
              <a:t>Är</a:t>
            </a:r>
            <a:r>
              <a:rPr dirty="0"/>
              <a:t> det 15–25 </a:t>
            </a:r>
            <a:r>
              <a:rPr dirty="0" err="1"/>
              <a:t>procent</a:t>
            </a:r>
            <a:r>
              <a:rPr dirty="0"/>
              <a:t> </a:t>
            </a:r>
            <a:r>
              <a:rPr dirty="0" err="1"/>
              <a:t>lägre</a:t>
            </a:r>
            <a:r>
              <a:rPr dirty="0"/>
              <a:t> </a:t>
            </a:r>
            <a:r>
              <a:rPr dirty="0" err="1"/>
              <a:t>lön</a:t>
            </a:r>
            <a:r>
              <a:rPr dirty="0"/>
              <a:t>? Nej. </a:t>
            </a:r>
            <a:r>
              <a:rPr dirty="0" err="1"/>
              <a:t>Axeln</a:t>
            </a:r>
            <a:r>
              <a:rPr dirty="0"/>
              <a:t> </a:t>
            </a:r>
            <a:r>
              <a:rPr dirty="0" err="1"/>
              <a:t>är</a:t>
            </a:r>
            <a:r>
              <a:rPr dirty="0"/>
              <a:t> </a:t>
            </a:r>
            <a:r>
              <a:rPr dirty="0" err="1"/>
              <a:t>skillnad</a:t>
            </a:r>
            <a:r>
              <a:rPr dirty="0"/>
              <a:t> </a:t>
            </a:r>
            <a:r>
              <a:rPr dirty="0" err="1"/>
              <a:t>i</a:t>
            </a:r>
            <a:r>
              <a:rPr dirty="0"/>
              <a:t> </a:t>
            </a:r>
            <a:r>
              <a:rPr dirty="0" err="1"/>
              <a:t>inkomstrang</a:t>
            </a:r>
            <a:r>
              <a:rPr dirty="0"/>
              <a:t>, </a:t>
            </a:r>
            <a:r>
              <a:rPr dirty="0" err="1"/>
              <a:t>uttryckt</a:t>
            </a:r>
            <a:r>
              <a:rPr dirty="0"/>
              <a:t> </a:t>
            </a:r>
            <a:r>
              <a:rPr dirty="0" err="1"/>
              <a:t>i</a:t>
            </a:r>
            <a:r>
              <a:rPr dirty="0"/>
              <a:t> </a:t>
            </a:r>
            <a:r>
              <a:rPr dirty="0" err="1"/>
              <a:t>percentiler</a:t>
            </a:r>
            <a:r>
              <a:rPr dirty="0"/>
              <a:t>.</a:t>
            </a:r>
          </a:p>
          <a:p>
            <a:endParaRPr dirty="0"/>
          </a:p>
          <a:p>
            <a:r>
              <a:rPr dirty="0"/>
              <a:t>Kan </a:t>
            </a:r>
            <a:r>
              <a:rPr dirty="0" err="1"/>
              <a:t>betygen</a:t>
            </a:r>
            <a:r>
              <a:rPr dirty="0"/>
              <a:t> </a:t>
            </a:r>
            <a:r>
              <a:rPr dirty="0" err="1"/>
              <a:t>vara</a:t>
            </a:r>
            <a:r>
              <a:rPr dirty="0"/>
              <a:t> </a:t>
            </a:r>
            <a:r>
              <a:rPr dirty="0" err="1"/>
              <a:t>mindre</a:t>
            </a:r>
            <a:r>
              <a:rPr dirty="0"/>
              <a:t> </a:t>
            </a:r>
            <a:r>
              <a:rPr dirty="0" err="1"/>
              <a:t>värda</a:t>
            </a:r>
            <a:r>
              <a:rPr dirty="0"/>
              <a:t> för </a:t>
            </a:r>
            <a:r>
              <a:rPr dirty="0" err="1"/>
              <a:t>kvinnor</a:t>
            </a:r>
            <a:r>
              <a:rPr dirty="0"/>
              <a:t>? </a:t>
            </a:r>
            <a:r>
              <a:rPr dirty="0" err="1"/>
              <a:t>Figuren</a:t>
            </a:r>
            <a:r>
              <a:rPr dirty="0"/>
              <a:t> </a:t>
            </a:r>
            <a:r>
              <a:rPr dirty="0" err="1"/>
              <a:t>visar</a:t>
            </a:r>
            <a:r>
              <a:rPr dirty="0"/>
              <a:t> </a:t>
            </a:r>
            <a:r>
              <a:rPr dirty="0" err="1"/>
              <a:t>att</a:t>
            </a:r>
            <a:r>
              <a:rPr dirty="0"/>
              <a:t> </a:t>
            </a:r>
            <a:r>
              <a:rPr dirty="0" err="1"/>
              <a:t>ett</a:t>
            </a:r>
            <a:r>
              <a:rPr dirty="0"/>
              <a:t> </a:t>
            </a:r>
            <a:r>
              <a:rPr dirty="0" err="1"/>
              <a:t>betygsförsprång</a:t>
            </a:r>
            <a:r>
              <a:rPr dirty="0"/>
              <a:t> </a:t>
            </a:r>
            <a:r>
              <a:rPr dirty="0" err="1"/>
              <a:t>inte</a:t>
            </a:r>
            <a:r>
              <a:rPr dirty="0"/>
              <a:t> </a:t>
            </a:r>
            <a:r>
              <a:rPr dirty="0" err="1"/>
              <a:t>automatiskt</a:t>
            </a:r>
            <a:r>
              <a:rPr dirty="0"/>
              <a:t> ger </a:t>
            </a:r>
            <a:r>
              <a:rPr dirty="0" err="1"/>
              <a:t>ett</a:t>
            </a:r>
            <a:r>
              <a:rPr dirty="0"/>
              <a:t> </a:t>
            </a:r>
            <a:r>
              <a:rPr dirty="0" err="1"/>
              <a:t>inkomstförsprång</a:t>
            </a:r>
            <a:r>
              <a:rPr dirty="0"/>
              <a:t>. Den </a:t>
            </a:r>
            <a:r>
              <a:rPr dirty="0" err="1"/>
              <a:t>identifierar</a:t>
            </a:r>
            <a:r>
              <a:rPr dirty="0"/>
              <a:t> </a:t>
            </a:r>
            <a:r>
              <a:rPr dirty="0" err="1"/>
              <a:t>inte</a:t>
            </a:r>
            <a:r>
              <a:rPr dirty="0"/>
              <a:t> </a:t>
            </a:r>
            <a:r>
              <a:rPr dirty="0" err="1"/>
              <a:t>avkastningen</a:t>
            </a:r>
            <a:r>
              <a:rPr dirty="0"/>
              <a:t> </a:t>
            </a:r>
            <a:r>
              <a:rPr dirty="0" err="1"/>
              <a:t>på</a:t>
            </a:r>
            <a:r>
              <a:rPr dirty="0"/>
              <a:t> </a:t>
            </a:r>
            <a:r>
              <a:rPr dirty="0" err="1"/>
              <a:t>ett</a:t>
            </a:r>
            <a:r>
              <a:rPr dirty="0"/>
              <a:t> extra </a:t>
            </a:r>
            <a:r>
              <a:rPr dirty="0" err="1"/>
              <a:t>betygspoäng</a:t>
            </a:r>
            <a:r>
              <a:rPr dirty="0"/>
              <a:t>.</a:t>
            </a:r>
          </a:p>
          <a:p>
            <a:endParaRPr dirty="0"/>
          </a:p>
          <a:p>
            <a:r>
              <a:rPr dirty="0"/>
              <a:t>KÄLLOR</a:t>
            </a:r>
          </a:p>
          <a:p>
            <a:endParaRPr dirty="0"/>
          </a:p>
          <a:p>
            <a:r>
              <a:rPr dirty="0" err="1"/>
              <a:t>Aldén</a:t>
            </a:r>
            <a:r>
              <a:rPr dirty="0"/>
              <a:t>, Boschini, Lindahl &amp; Sjögren, Lost boys and soft girls?, </a:t>
            </a:r>
            <a:r>
              <a:rPr dirty="0" err="1"/>
              <a:t>bifogat</a:t>
            </a:r>
            <a:r>
              <a:rPr dirty="0"/>
              <a:t> </a:t>
            </a:r>
            <a:r>
              <a:rPr dirty="0" err="1"/>
              <a:t>arbetsutkast</a:t>
            </a:r>
            <a:r>
              <a:rPr dirty="0"/>
              <a:t>. </a:t>
            </a:r>
            <a:r>
              <a:rPr dirty="0" err="1"/>
              <a:t>Arbetsinkomstfigur</a:t>
            </a:r>
            <a:r>
              <a:rPr dirty="0"/>
              <a:t> för </a:t>
            </a:r>
            <a:r>
              <a:rPr dirty="0" err="1"/>
              <a:t>kohorter</a:t>
            </a:r>
            <a:r>
              <a:rPr dirty="0"/>
              <a:t> </a:t>
            </a:r>
            <a:r>
              <a:rPr dirty="0" err="1"/>
              <a:t>födda</a:t>
            </a:r>
            <a:r>
              <a:rPr dirty="0"/>
              <a:t> 1972–1990.</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75 </a:t>
            </a:r>
            <a:r>
              <a:rPr dirty="0" err="1"/>
              <a:t>sekunder</a:t>
            </a:r>
            <a:endParaRPr dirty="0"/>
          </a:p>
          <a:p>
            <a:endParaRPr dirty="0"/>
          </a:p>
          <a:p>
            <a:r>
              <a:rPr dirty="0"/>
              <a:t>Bilden visas </a:t>
            </a:r>
            <a:r>
              <a:rPr dirty="0" err="1"/>
              <a:t>i</a:t>
            </a:r>
            <a:r>
              <a:rPr dirty="0"/>
              <a:t> sin </a:t>
            </a:r>
            <a:r>
              <a:rPr dirty="0" err="1"/>
              <a:t>helhet</a:t>
            </a:r>
            <a:r>
              <a:rPr dirty="0"/>
              <a:t>. </a:t>
            </a:r>
            <a:r>
              <a:rPr dirty="0" err="1"/>
              <a:t>Gå</a:t>
            </a:r>
            <a:r>
              <a:rPr dirty="0"/>
              <a:t> </a:t>
            </a:r>
            <a:r>
              <a:rPr dirty="0" err="1"/>
              <a:t>från</a:t>
            </a:r>
            <a:r>
              <a:rPr dirty="0"/>
              <a:t> </a:t>
            </a:r>
            <a:r>
              <a:rPr dirty="0" err="1"/>
              <a:t>vänster</a:t>
            </a:r>
            <a:r>
              <a:rPr dirty="0"/>
              <a:t> till </a:t>
            </a:r>
            <a:r>
              <a:rPr dirty="0" err="1"/>
              <a:t>höger</a:t>
            </a:r>
            <a:r>
              <a:rPr dirty="0"/>
              <a:t>: </a:t>
            </a:r>
            <a:r>
              <a:rPr dirty="0" err="1"/>
              <a:t>faderskap</a:t>
            </a:r>
            <a:r>
              <a:rPr dirty="0"/>
              <a:t>, </a:t>
            </a:r>
            <a:r>
              <a:rPr dirty="0" err="1"/>
              <a:t>kvotuttag</a:t>
            </a:r>
            <a:r>
              <a:rPr dirty="0"/>
              <a:t>, </a:t>
            </a:r>
            <a:r>
              <a:rPr dirty="0" err="1"/>
              <a:t>faktarutan</a:t>
            </a:r>
            <a:r>
              <a:rPr dirty="0"/>
              <a:t> och sist </a:t>
            </a:r>
            <a:r>
              <a:rPr dirty="0" err="1"/>
              <a:t>slutsatsen</a:t>
            </a:r>
            <a:r>
              <a:rPr dirty="0"/>
              <a:t>.</a:t>
            </a:r>
          </a:p>
          <a:p>
            <a:endParaRPr dirty="0"/>
          </a:p>
          <a:p>
            <a:r>
              <a:rPr dirty="0"/>
              <a:t>SÄG</a:t>
            </a:r>
          </a:p>
          <a:p>
            <a:endParaRPr dirty="0"/>
          </a:p>
          <a:p>
            <a:r>
              <a:rPr dirty="0"/>
              <a:t>Nu till </a:t>
            </a:r>
            <a:r>
              <a:rPr dirty="0" err="1"/>
              <a:t>familjen</a:t>
            </a:r>
            <a:r>
              <a:rPr dirty="0"/>
              <a:t>. Till </a:t>
            </a:r>
            <a:r>
              <a:rPr dirty="0" err="1"/>
              <a:t>vänster</a:t>
            </a:r>
            <a:r>
              <a:rPr dirty="0"/>
              <a:t> ser </a:t>
            </a:r>
            <a:r>
              <a:rPr dirty="0" err="1"/>
              <a:t>ni</a:t>
            </a:r>
            <a:r>
              <a:rPr dirty="0"/>
              <a:t> </a:t>
            </a:r>
            <a:r>
              <a:rPr dirty="0" err="1"/>
              <a:t>andelen</a:t>
            </a:r>
            <a:r>
              <a:rPr dirty="0"/>
              <a:t> </a:t>
            </a:r>
            <a:r>
              <a:rPr dirty="0" err="1"/>
              <a:t>män</a:t>
            </a:r>
            <a:r>
              <a:rPr dirty="0"/>
              <a:t> </a:t>
            </a:r>
            <a:r>
              <a:rPr dirty="0" err="1"/>
              <a:t>som</a:t>
            </a:r>
            <a:r>
              <a:rPr dirty="0"/>
              <a:t> </a:t>
            </a:r>
            <a:r>
              <a:rPr dirty="0" err="1"/>
              <a:t>har</a:t>
            </a:r>
            <a:r>
              <a:rPr dirty="0"/>
              <a:t> blivit </a:t>
            </a:r>
            <a:r>
              <a:rPr dirty="0" err="1"/>
              <a:t>pappor</a:t>
            </a:r>
            <a:r>
              <a:rPr dirty="0"/>
              <a:t> vid 45 </a:t>
            </a:r>
            <a:r>
              <a:rPr dirty="0" err="1"/>
              <a:t>års</a:t>
            </a:r>
            <a:r>
              <a:rPr dirty="0"/>
              <a:t> </a:t>
            </a:r>
            <a:r>
              <a:rPr dirty="0" err="1"/>
              <a:t>ålder</a:t>
            </a:r>
            <a:r>
              <a:rPr dirty="0"/>
              <a:t>, </a:t>
            </a:r>
            <a:r>
              <a:rPr dirty="0" err="1"/>
              <a:t>efter</a:t>
            </a:r>
            <a:r>
              <a:rPr dirty="0"/>
              <a:t> </a:t>
            </a:r>
            <a:r>
              <a:rPr dirty="0" err="1"/>
              <a:t>inkomstrang</a:t>
            </a:r>
            <a:r>
              <a:rPr dirty="0"/>
              <a:t> vid 35–39 </a:t>
            </a:r>
            <a:r>
              <a:rPr dirty="0" err="1"/>
              <a:t>år</a:t>
            </a:r>
            <a:r>
              <a:rPr dirty="0"/>
              <a:t>. </a:t>
            </a:r>
            <a:r>
              <a:rPr dirty="0" err="1"/>
              <a:t>Andelen</a:t>
            </a:r>
            <a:r>
              <a:rPr dirty="0"/>
              <a:t> </a:t>
            </a:r>
            <a:r>
              <a:rPr dirty="0" err="1"/>
              <a:t>stiger</a:t>
            </a:r>
            <a:r>
              <a:rPr dirty="0"/>
              <a:t> </a:t>
            </a:r>
            <a:r>
              <a:rPr dirty="0" err="1"/>
              <a:t>genom</a:t>
            </a:r>
            <a:r>
              <a:rPr dirty="0"/>
              <a:t> </a:t>
            </a:r>
            <a:r>
              <a:rPr dirty="0" err="1"/>
              <a:t>inkomstfördelningen</a:t>
            </a:r>
            <a:r>
              <a:rPr dirty="0"/>
              <a:t>. I den </a:t>
            </a:r>
            <a:r>
              <a:rPr dirty="0" err="1"/>
              <a:t>lägsta</a:t>
            </a:r>
            <a:r>
              <a:rPr dirty="0"/>
              <a:t> </a:t>
            </a:r>
            <a:r>
              <a:rPr dirty="0" err="1"/>
              <a:t>tiondelen</a:t>
            </a:r>
            <a:r>
              <a:rPr dirty="0"/>
              <a:t> </a:t>
            </a:r>
            <a:r>
              <a:rPr dirty="0" err="1"/>
              <a:t>har</a:t>
            </a:r>
            <a:r>
              <a:rPr dirty="0"/>
              <a:t> </a:t>
            </a:r>
            <a:r>
              <a:rPr dirty="0" err="1"/>
              <a:t>ungefär</a:t>
            </a:r>
            <a:r>
              <a:rPr dirty="0"/>
              <a:t> </a:t>
            </a:r>
            <a:r>
              <a:rPr dirty="0" err="1"/>
              <a:t>hälften</a:t>
            </a:r>
            <a:r>
              <a:rPr dirty="0"/>
              <a:t> blivit </a:t>
            </a:r>
            <a:r>
              <a:rPr dirty="0" err="1"/>
              <a:t>pappor</a:t>
            </a:r>
            <a:r>
              <a:rPr dirty="0"/>
              <a:t>, </a:t>
            </a:r>
            <a:r>
              <a:rPr dirty="0" err="1"/>
              <a:t>jämfört</a:t>
            </a:r>
            <a:r>
              <a:rPr dirty="0"/>
              <a:t> med </a:t>
            </a:r>
            <a:r>
              <a:rPr dirty="0" err="1"/>
              <a:t>omkring</a:t>
            </a:r>
            <a:r>
              <a:rPr dirty="0"/>
              <a:t> </a:t>
            </a:r>
            <a:r>
              <a:rPr dirty="0" err="1"/>
              <a:t>nio</a:t>
            </a:r>
            <a:r>
              <a:rPr dirty="0"/>
              <a:t> av </a:t>
            </a:r>
            <a:r>
              <a:rPr dirty="0" err="1"/>
              <a:t>tio</a:t>
            </a:r>
            <a:r>
              <a:rPr dirty="0"/>
              <a:t> </a:t>
            </a:r>
            <a:r>
              <a:rPr dirty="0" err="1"/>
              <a:t>i</a:t>
            </a:r>
            <a:r>
              <a:rPr dirty="0"/>
              <a:t> den </a:t>
            </a:r>
            <a:r>
              <a:rPr dirty="0" err="1"/>
              <a:t>högsta</a:t>
            </a:r>
            <a:r>
              <a:rPr dirty="0"/>
              <a:t>.</a:t>
            </a:r>
          </a:p>
          <a:p>
            <a:endParaRPr dirty="0"/>
          </a:p>
          <a:p>
            <a:r>
              <a:rPr dirty="0" err="1"/>
              <a:t>Att</a:t>
            </a:r>
            <a:r>
              <a:rPr dirty="0"/>
              <a:t> </a:t>
            </a:r>
            <a:r>
              <a:rPr dirty="0" err="1"/>
              <a:t>bli</a:t>
            </a:r>
            <a:r>
              <a:rPr dirty="0"/>
              <a:t> pappa </a:t>
            </a:r>
            <a:r>
              <a:rPr dirty="0" err="1"/>
              <a:t>är</a:t>
            </a:r>
            <a:r>
              <a:rPr dirty="0"/>
              <a:t> </a:t>
            </a:r>
            <a:r>
              <a:rPr dirty="0" err="1"/>
              <a:t>en</a:t>
            </a:r>
            <a:r>
              <a:rPr dirty="0"/>
              <a:t> </a:t>
            </a:r>
            <a:r>
              <a:rPr dirty="0" err="1"/>
              <a:t>sak</a:t>
            </a:r>
            <a:r>
              <a:rPr dirty="0"/>
              <a:t>. </a:t>
            </a:r>
            <a:r>
              <a:rPr dirty="0" err="1"/>
              <a:t>Att</a:t>
            </a:r>
            <a:r>
              <a:rPr dirty="0"/>
              <a:t> ta </a:t>
            </a:r>
            <a:r>
              <a:rPr dirty="0" err="1"/>
              <a:t>ut</a:t>
            </a:r>
            <a:r>
              <a:rPr dirty="0"/>
              <a:t> </a:t>
            </a:r>
            <a:r>
              <a:rPr dirty="0" err="1"/>
              <a:t>föräldraledighet</a:t>
            </a:r>
            <a:r>
              <a:rPr dirty="0"/>
              <a:t> </a:t>
            </a:r>
            <a:r>
              <a:rPr dirty="0" err="1"/>
              <a:t>är</a:t>
            </a:r>
            <a:r>
              <a:rPr dirty="0"/>
              <a:t> </a:t>
            </a:r>
            <a:r>
              <a:rPr dirty="0" err="1"/>
              <a:t>en</a:t>
            </a:r>
            <a:r>
              <a:rPr dirty="0"/>
              <a:t> </a:t>
            </a:r>
            <a:r>
              <a:rPr dirty="0" err="1"/>
              <a:t>annan</a:t>
            </a:r>
            <a:r>
              <a:rPr dirty="0"/>
              <a:t>. Till </a:t>
            </a:r>
            <a:r>
              <a:rPr dirty="0" err="1"/>
              <a:t>höger</a:t>
            </a:r>
            <a:r>
              <a:rPr dirty="0"/>
              <a:t> ser </a:t>
            </a:r>
            <a:r>
              <a:rPr dirty="0" err="1"/>
              <a:t>ni</a:t>
            </a:r>
            <a:r>
              <a:rPr dirty="0"/>
              <a:t> </a:t>
            </a:r>
            <a:r>
              <a:rPr dirty="0" err="1"/>
              <a:t>fäder</a:t>
            </a:r>
            <a:r>
              <a:rPr dirty="0"/>
              <a:t> till barn </a:t>
            </a:r>
            <a:r>
              <a:rPr dirty="0" err="1"/>
              <a:t>födda</a:t>
            </a:r>
            <a:r>
              <a:rPr dirty="0"/>
              <a:t> 1995–2015. Den </a:t>
            </a:r>
            <a:r>
              <a:rPr dirty="0" err="1"/>
              <a:t>ljusa</a:t>
            </a:r>
            <a:r>
              <a:rPr dirty="0"/>
              <a:t> </a:t>
            </a:r>
            <a:r>
              <a:rPr dirty="0" err="1"/>
              <a:t>linjen</a:t>
            </a:r>
            <a:r>
              <a:rPr dirty="0"/>
              <a:t> </a:t>
            </a:r>
            <a:r>
              <a:rPr dirty="0" err="1"/>
              <a:t>visar</a:t>
            </a:r>
            <a:r>
              <a:rPr dirty="0"/>
              <a:t> dem </a:t>
            </a:r>
            <a:r>
              <a:rPr dirty="0" err="1"/>
              <a:t>som</a:t>
            </a:r>
            <a:r>
              <a:rPr dirty="0"/>
              <a:t> tar </a:t>
            </a:r>
            <a:r>
              <a:rPr dirty="0" err="1"/>
              <a:t>minst</a:t>
            </a:r>
            <a:r>
              <a:rPr dirty="0"/>
              <a:t> </a:t>
            </a:r>
            <a:r>
              <a:rPr dirty="0" err="1"/>
              <a:t>hela</a:t>
            </a:r>
            <a:r>
              <a:rPr dirty="0"/>
              <a:t> sin </a:t>
            </a:r>
            <a:r>
              <a:rPr dirty="0" err="1"/>
              <a:t>reserverade</a:t>
            </a:r>
            <a:r>
              <a:rPr dirty="0"/>
              <a:t> </a:t>
            </a:r>
            <a:r>
              <a:rPr dirty="0" err="1"/>
              <a:t>kvot</a:t>
            </a:r>
            <a:r>
              <a:rPr dirty="0"/>
              <a:t> under </a:t>
            </a:r>
            <a:r>
              <a:rPr dirty="0" err="1"/>
              <a:t>barnets</a:t>
            </a:r>
            <a:r>
              <a:rPr dirty="0"/>
              <a:t> </a:t>
            </a:r>
            <a:r>
              <a:rPr dirty="0" err="1"/>
              <a:t>två</a:t>
            </a:r>
            <a:r>
              <a:rPr dirty="0"/>
              <a:t> </a:t>
            </a:r>
            <a:r>
              <a:rPr dirty="0" err="1"/>
              <a:t>första</a:t>
            </a:r>
            <a:r>
              <a:rPr dirty="0"/>
              <a:t> </a:t>
            </a:r>
            <a:r>
              <a:rPr dirty="0" err="1"/>
              <a:t>år</a:t>
            </a:r>
            <a:r>
              <a:rPr dirty="0"/>
              <a:t>. Det </a:t>
            </a:r>
            <a:r>
              <a:rPr dirty="0" err="1"/>
              <a:t>är</a:t>
            </a:r>
            <a:r>
              <a:rPr dirty="0"/>
              <a:t> </a:t>
            </a:r>
            <a:r>
              <a:rPr dirty="0" err="1"/>
              <a:t>vanligare</a:t>
            </a:r>
            <a:r>
              <a:rPr dirty="0"/>
              <a:t> </a:t>
            </a:r>
            <a:r>
              <a:rPr dirty="0" err="1"/>
              <a:t>högre</a:t>
            </a:r>
            <a:r>
              <a:rPr dirty="0"/>
              <a:t> </a:t>
            </a:r>
            <a:r>
              <a:rPr dirty="0" err="1"/>
              <a:t>upp</a:t>
            </a:r>
            <a:r>
              <a:rPr dirty="0"/>
              <a:t> </a:t>
            </a:r>
            <a:r>
              <a:rPr dirty="0" err="1"/>
              <a:t>i</a:t>
            </a:r>
            <a:r>
              <a:rPr dirty="0"/>
              <a:t> </a:t>
            </a:r>
            <a:r>
              <a:rPr dirty="0" err="1"/>
              <a:t>inkomstfördelningen</a:t>
            </a:r>
            <a:r>
              <a:rPr dirty="0"/>
              <a:t>. </a:t>
            </a:r>
            <a:r>
              <a:rPr dirty="0" err="1"/>
              <a:t>Samtidigt</a:t>
            </a:r>
            <a:r>
              <a:rPr dirty="0"/>
              <a:t> </a:t>
            </a:r>
            <a:r>
              <a:rPr dirty="0" err="1"/>
              <a:t>finns</a:t>
            </a:r>
            <a:r>
              <a:rPr dirty="0"/>
              <a:t> </a:t>
            </a:r>
            <a:r>
              <a:rPr dirty="0" err="1"/>
              <a:t>lågt</a:t>
            </a:r>
            <a:r>
              <a:rPr dirty="0"/>
              <a:t> </a:t>
            </a:r>
            <a:r>
              <a:rPr dirty="0" err="1"/>
              <a:t>uttag</a:t>
            </a:r>
            <a:r>
              <a:rPr dirty="0"/>
              <a:t> </a:t>
            </a:r>
            <a:r>
              <a:rPr dirty="0" err="1"/>
              <a:t>i</a:t>
            </a:r>
            <a:r>
              <a:rPr dirty="0"/>
              <a:t> </a:t>
            </a:r>
            <a:r>
              <a:rPr dirty="0" err="1"/>
              <a:t>hela</a:t>
            </a:r>
            <a:r>
              <a:rPr dirty="0"/>
              <a:t> </a:t>
            </a:r>
            <a:r>
              <a:rPr dirty="0" err="1"/>
              <a:t>fördelningen</a:t>
            </a:r>
            <a:r>
              <a:rPr dirty="0"/>
              <a:t>.</a:t>
            </a:r>
          </a:p>
          <a:p>
            <a:endParaRPr dirty="0"/>
          </a:p>
          <a:p>
            <a:r>
              <a:rPr dirty="0" err="1"/>
              <a:t>Enligt</a:t>
            </a:r>
            <a:r>
              <a:rPr dirty="0"/>
              <a:t> </a:t>
            </a:r>
            <a:r>
              <a:rPr dirty="0" err="1"/>
              <a:t>Försäkringskassan</a:t>
            </a:r>
            <a:r>
              <a:rPr dirty="0"/>
              <a:t> </a:t>
            </a:r>
            <a:r>
              <a:rPr dirty="0" err="1"/>
              <a:t>delar</a:t>
            </a:r>
            <a:r>
              <a:rPr dirty="0"/>
              <a:t> 20 </a:t>
            </a:r>
            <a:r>
              <a:rPr dirty="0" err="1"/>
              <a:t>procent</a:t>
            </a:r>
            <a:r>
              <a:rPr dirty="0"/>
              <a:t> av </a:t>
            </a:r>
            <a:r>
              <a:rPr dirty="0" err="1"/>
              <a:t>paren</a:t>
            </a:r>
            <a:r>
              <a:rPr dirty="0"/>
              <a:t> med barn </a:t>
            </a:r>
            <a:r>
              <a:rPr dirty="0" err="1"/>
              <a:t>födda</a:t>
            </a:r>
            <a:r>
              <a:rPr dirty="0"/>
              <a:t> 2023 </a:t>
            </a:r>
            <a:r>
              <a:rPr dirty="0" err="1"/>
              <a:t>jämställt</a:t>
            </a:r>
            <a:r>
              <a:rPr dirty="0"/>
              <a:t>, </a:t>
            </a:r>
            <a:r>
              <a:rPr dirty="0" err="1"/>
              <a:t>alltså</a:t>
            </a:r>
            <a:r>
              <a:rPr dirty="0"/>
              <a:t> </a:t>
            </a:r>
            <a:r>
              <a:rPr dirty="0" err="1"/>
              <a:t>att</a:t>
            </a:r>
            <a:r>
              <a:rPr dirty="0"/>
              <a:t> </a:t>
            </a:r>
            <a:r>
              <a:rPr dirty="0" err="1"/>
              <a:t>båda</a:t>
            </a:r>
            <a:r>
              <a:rPr dirty="0"/>
              <a:t> tar 40–60 </a:t>
            </a:r>
            <a:r>
              <a:rPr dirty="0" err="1"/>
              <a:t>procent</a:t>
            </a:r>
            <a:r>
              <a:rPr dirty="0"/>
              <a:t> av de </a:t>
            </a:r>
            <a:r>
              <a:rPr dirty="0" err="1"/>
              <a:t>betalda</a:t>
            </a:r>
            <a:r>
              <a:rPr dirty="0"/>
              <a:t> </a:t>
            </a:r>
            <a:r>
              <a:rPr dirty="0" err="1"/>
              <a:t>dagarna</a:t>
            </a:r>
            <a:r>
              <a:rPr dirty="0"/>
              <a:t> </a:t>
            </a:r>
            <a:r>
              <a:rPr dirty="0" err="1"/>
              <a:t>fram</a:t>
            </a:r>
            <a:r>
              <a:rPr dirty="0"/>
              <a:t> till </a:t>
            </a:r>
            <a:r>
              <a:rPr dirty="0" err="1"/>
              <a:t>tvåårsdagen</a:t>
            </a:r>
            <a:r>
              <a:rPr dirty="0"/>
              <a:t>. </a:t>
            </a:r>
            <a:r>
              <a:rPr dirty="0" err="1"/>
              <a:t>Sammantaget</a:t>
            </a:r>
            <a:r>
              <a:rPr dirty="0"/>
              <a:t> </a:t>
            </a:r>
            <a:r>
              <a:rPr dirty="0" err="1"/>
              <a:t>finns</a:t>
            </a:r>
            <a:r>
              <a:rPr dirty="0"/>
              <a:t> </a:t>
            </a:r>
            <a:r>
              <a:rPr dirty="0" err="1"/>
              <a:t>en</a:t>
            </a:r>
            <a:r>
              <a:rPr dirty="0"/>
              <a:t> stark </a:t>
            </a:r>
            <a:r>
              <a:rPr dirty="0" err="1"/>
              <a:t>inkomstgradient</a:t>
            </a:r>
            <a:r>
              <a:rPr dirty="0"/>
              <a:t> </a:t>
            </a:r>
            <a:r>
              <a:rPr dirty="0" err="1"/>
              <a:t>i</a:t>
            </a:r>
            <a:r>
              <a:rPr dirty="0"/>
              <a:t> </a:t>
            </a:r>
            <a:r>
              <a:rPr dirty="0" err="1"/>
              <a:t>vem</a:t>
            </a:r>
            <a:r>
              <a:rPr dirty="0"/>
              <a:t> </a:t>
            </a:r>
            <a:r>
              <a:rPr dirty="0" err="1"/>
              <a:t>som</a:t>
            </a:r>
            <a:r>
              <a:rPr dirty="0"/>
              <a:t> </a:t>
            </a:r>
            <a:r>
              <a:rPr dirty="0" err="1"/>
              <a:t>blir</a:t>
            </a:r>
            <a:r>
              <a:rPr dirty="0"/>
              <a:t> pappa och </a:t>
            </a:r>
            <a:r>
              <a:rPr dirty="0" err="1"/>
              <a:t>vilka</a:t>
            </a:r>
            <a:r>
              <a:rPr dirty="0"/>
              <a:t> </a:t>
            </a:r>
            <a:r>
              <a:rPr dirty="0" err="1"/>
              <a:t>pappor</a:t>
            </a:r>
            <a:r>
              <a:rPr dirty="0"/>
              <a:t> </a:t>
            </a:r>
            <a:r>
              <a:rPr dirty="0" err="1"/>
              <a:t>som</a:t>
            </a:r>
            <a:r>
              <a:rPr dirty="0"/>
              <a:t> tar </a:t>
            </a:r>
            <a:r>
              <a:rPr dirty="0" err="1"/>
              <a:t>ut</a:t>
            </a:r>
            <a:r>
              <a:rPr dirty="0"/>
              <a:t> </a:t>
            </a:r>
            <a:r>
              <a:rPr dirty="0" err="1"/>
              <a:t>mycket</a:t>
            </a:r>
            <a:r>
              <a:rPr dirty="0"/>
              <a:t> </a:t>
            </a:r>
            <a:r>
              <a:rPr dirty="0" err="1"/>
              <a:t>ledighet</a:t>
            </a:r>
            <a:r>
              <a:rPr dirty="0"/>
              <a:t> med </a:t>
            </a:r>
            <a:r>
              <a:rPr dirty="0" err="1"/>
              <a:t>sina</a:t>
            </a:r>
            <a:r>
              <a:rPr dirty="0"/>
              <a:t> </a:t>
            </a:r>
            <a:r>
              <a:rPr dirty="0" err="1"/>
              <a:t>små</a:t>
            </a:r>
            <a:r>
              <a:rPr dirty="0"/>
              <a:t> barn. Det </a:t>
            </a:r>
            <a:r>
              <a:rPr dirty="0" err="1"/>
              <a:t>är</a:t>
            </a:r>
            <a:r>
              <a:rPr dirty="0"/>
              <a:t> </a:t>
            </a:r>
            <a:r>
              <a:rPr dirty="0" err="1"/>
              <a:t>samband</a:t>
            </a:r>
            <a:r>
              <a:rPr dirty="0"/>
              <a:t>, </a:t>
            </a:r>
            <a:r>
              <a:rPr dirty="0" err="1"/>
              <a:t>inte</a:t>
            </a:r>
            <a:r>
              <a:rPr dirty="0"/>
              <a:t> </a:t>
            </a:r>
            <a:r>
              <a:rPr dirty="0" err="1"/>
              <a:t>orsaker</a:t>
            </a:r>
            <a:r>
              <a:rPr dirty="0"/>
              <a:t>.</a:t>
            </a:r>
          </a:p>
          <a:p>
            <a:endParaRPr dirty="0"/>
          </a:p>
          <a:p>
            <a:r>
              <a:rPr dirty="0"/>
              <a:t>BAKOM STUDIEN</a:t>
            </a:r>
          </a:p>
          <a:p>
            <a:endParaRPr dirty="0"/>
          </a:p>
          <a:p>
            <a:r>
              <a:rPr dirty="0" err="1"/>
              <a:t>Vänsterfiguren</a:t>
            </a:r>
            <a:r>
              <a:rPr dirty="0"/>
              <a:t> </a:t>
            </a:r>
            <a:r>
              <a:rPr dirty="0" err="1"/>
              <a:t>är</a:t>
            </a:r>
            <a:r>
              <a:rPr dirty="0"/>
              <a:t> </a:t>
            </a:r>
            <a:r>
              <a:rPr dirty="0" err="1"/>
              <a:t>från</a:t>
            </a:r>
            <a:r>
              <a:rPr dirty="0"/>
              <a:t> </a:t>
            </a:r>
            <a:r>
              <a:rPr dirty="0" err="1"/>
              <a:t>arbetsutkastet</a:t>
            </a:r>
            <a:r>
              <a:rPr dirty="0"/>
              <a:t> om </a:t>
            </a:r>
            <a:r>
              <a:rPr dirty="0" err="1"/>
              <a:t>inkomst</a:t>
            </a:r>
            <a:r>
              <a:rPr dirty="0"/>
              <a:t> och </a:t>
            </a:r>
            <a:r>
              <a:rPr dirty="0" err="1"/>
              <a:t>faderskap</a:t>
            </a:r>
            <a:r>
              <a:rPr dirty="0"/>
              <a:t> 2026. </a:t>
            </a:r>
            <a:r>
              <a:rPr dirty="0" err="1"/>
              <a:t>Utfallet</a:t>
            </a:r>
            <a:r>
              <a:rPr dirty="0"/>
              <a:t> </a:t>
            </a:r>
            <a:r>
              <a:rPr dirty="0" err="1"/>
              <a:t>är</a:t>
            </a:r>
            <a:r>
              <a:rPr dirty="0"/>
              <a:t> </a:t>
            </a:r>
            <a:r>
              <a:rPr dirty="0" err="1"/>
              <a:t>att</a:t>
            </a:r>
            <a:r>
              <a:rPr dirty="0"/>
              <a:t> ha </a:t>
            </a:r>
            <a:r>
              <a:rPr dirty="0" err="1"/>
              <a:t>minst</a:t>
            </a:r>
            <a:r>
              <a:rPr dirty="0"/>
              <a:t> </a:t>
            </a:r>
            <a:r>
              <a:rPr dirty="0" err="1"/>
              <a:t>ett</a:t>
            </a:r>
            <a:r>
              <a:rPr dirty="0"/>
              <a:t> barn vid 45. X-</a:t>
            </a:r>
            <a:r>
              <a:rPr dirty="0" err="1"/>
              <a:t>axeln</a:t>
            </a:r>
            <a:r>
              <a:rPr dirty="0"/>
              <a:t> </a:t>
            </a:r>
            <a:r>
              <a:rPr dirty="0" err="1"/>
              <a:t>är</a:t>
            </a:r>
            <a:r>
              <a:rPr dirty="0"/>
              <a:t> </a:t>
            </a:r>
            <a:r>
              <a:rPr dirty="0" err="1"/>
              <a:t>inkomstdecil</a:t>
            </a:r>
            <a:r>
              <a:rPr dirty="0"/>
              <a:t> vid 35–39 </a:t>
            </a:r>
            <a:r>
              <a:rPr dirty="0" err="1"/>
              <a:t>år</a:t>
            </a:r>
            <a:r>
              <a:rPr dirty="0"/>
              <a:t>. </a:t>
            </a:r>
            <a:r>
              <a:rPr dirty="0" err="1"/>
              <a:t>Linjerna</a:t>
            </a:r>
            <a:r>
              <a:rPr dirty="0"/>
              <a:t> </a:t>
            </a:r>
            <a:r>
              <a:rPr dirty="0" err="1"/>
              <a:t>visar</a:t>
            </a:r>
            <a:r>
              <a:rPr dirty="0"/>
              <a:t> </a:t>
            </a:r>
            <a:r>
              <a:rPr dirty="0" err="1"/>
              <a:t>födelsegrupper</a:t>
            </a:r>
            <a:r>
              <a:rPr dirty="0"/>
              <a:t> 1955–59, 1960–64, 1965–69 och 1970–75. Y-</a:t>
            </a:r>
            <a:r>
              <a:rPr dirty="0" err="1"/>
              <a:t>axeln</a:t>
            </a:r>
            <a:r>
              <a:rPr dirty="0"/>
              <a:t> </a:t>
            </a:r>
            <a:r>
              <a:rPr dirty="0" err="1"/>
              <a:t>börjar</a:t>
            </a:r>
            <a:r>
              <a:rPr dirty="0"/>
              <a:t> vid 50 </a:t>
            </a:r>
            <a:r>
              <a:rPr dirty="0" err="1"/>
              <a:t>procent</a:t>
            </a:r>
            <a:r>
              <a:rPr dirty="0"/>
              <a:t>.</a:t>
            </a:r>
          </a:p>
          <a:p>
            <a:endParaRPr dirty="0"/>
          </a:p>
          <a:p>
            <a:r>
              <a:rPr dirty="0" err="1"/>
              <a:t>Inkomst</a:t>
            </a:r>
            <a:r>
              <a:rPr dirty="0"/>
              <a:t> vid 35–39 ligger </a:t>
            </a:r>
            <a:r>
              <a:rPr dirty="0" err="1"/>
              <a:t>ofta</a:t>
            </a:r>
            <a:r>
              <a:rPr dirty="0"/>
              <a:t> </a:t>
            </a:r>
            <a:r>
              <a:rPr dirty="0" err="1"/>
              <a:t>efter</a:t>
            </a:r>
            <a:r>
              <a:rPr dirty="0"/>
              <a:t> </a:t>
            </a:r>
            <a:r>
              <a:rPr dirty="0" err="1"/>
              <a:t>att</a:t>
            </a:r>
            <a:r>
              <a:rPr dirty="0"/>
              <a:t> </a:t>
            </a:r>
            <a:r>
              <a:rPr dirty="0" err="1"/>
              <a:t>barnen</a:t>
            </a:r>
            <a:r>
              <a:rPr dirty="0"/>
              <a:t> </a:t>
            </a:r>
            <a:r>
              <a:rPr dirty="0" err="1"/>
              <a:t>fötts</a:t>
            </a:r>
            <a:r>
              <a:rPr dirty="0"/>
              <a:t>. </a:t>
            </a:r>
            <a:r>
              <a:rPr dirty="0" err="1"/>
              <a:t>Familjebildning</a:t>
            </a:r>
            <a:r>
              <a:rPr dirty="0"/>
              <a:t> </a:t>
            </a:r>
            <a:r>
              <a:rPr dirty="0" err="1"/>
              <a:t>kan</a:t>
            </a:r>
            <a:r>
              <a:rPr dirty="0"/>
              <a:t> </a:t>
            </a:r>
            <a:r>
              <a:rPr dirty="0" err="1"/>
              <a:t>därför</a:t>
            </a:r>
            <a:r>
              <a:rPr dirty="0"/>
              <a:t> </a:t>
            </a:r>
            <a:r>
              <a:rPr dirty="0" err="1"/>
              <a:t>påverka</a:t>
            </a:r>
            <a:r>
              <a:rPr dirty="0"/>
              <a:t> </a:t>
            </a:r>
            <a:r>
              <a:rPr dirty="0" err="1"/>
              <a:t>inkomsten</a:t>
            </a:r>
            <a:r>
              <a:rPr dirty="0"/>
              <a:t>, och </a:t>
            </a:r>
            <a:r>
              <a:rPr dirty="0" err="1"/>
              <a:t>partnerval</a:t>
            </a:r>
            <a:r>
              <a:rPr dirty="0"/>
              <a:t>, </a:t>
            </a:r>
            <a:r>
              <a:rPr dirty="0" err="1"/>
              <a:t>hälsa</a:t>
            </a:r>
            <a:r>
              <a:rPr dirty="0"/>
              <a:t> och </a:t>
            </a:r>
            <a:r>
              <a:rPr dirty="0" err="1"/>
              <a:t>andra</a:t>
            </a:r>
            <a:r>
              <a:rPr dirty="0"/>
              <a:t> </a:t>
            </a:r>
            <a:r>
              <a:rPr dirty="0" err="1"/>
              <a:t>egenskaper</a:t>
            </a:r>
            <a:r>
              <a:rPr dirty="0"/>
              <a:t> </a:t>
            </a:r>
            <a:r>
              <a:rPr dirty="0" err="1"/>
              <a:t>kan</a:t>
            </a:r>
            <a:r>
              <a:rPr dirty="0"/>
              <a:t> </a:t>
            </a:r>
            <a:r>
              <a:rPr dirty="0" err="1"/>
              <a:t>påverka</a:t>
            </a:r>
            <a:r>
              <a:rPr dirty="0"/>
              <a:t> </a:t>
            </a:r>
            <a:r>
              <a:rPr dirty="0" err="1"/>
              <a:t>båda</a:t>
            </a:r>
            <a:r>
              <a:rPr dirty="0"/>
              <a:t>. </a:t>
            </a:r>
            <a:r>
              <a:rPr dirty="0" err="1"/>
              <a:t>Säg</a:t>
            </a:r>
            <a:r>
              <a:rPr dirty="0"/>
              <a:t> </a:t>
            </a:r>
            <a:r>
              <a:rPr dirty="0" err="1"/>
              <a:t>inte</a:t>
            </a:r>
            <a:r>
              <a:rPr dirty="0"/>
              <a:t> </a:t>
            </a:r>
            <a:r>
              <a:rPr dirty="0" err="1"/>
              <a:t>att</a:t>
            </a:r>
            <a:r>
              <a:rPr dirty="0"/>
              <a:t> </a:t>
            </a:r>
            <a:r>
              <a:rPr dirty="0" err="1"/>
              <a:t>högre</a:t>
            </a:r>
            <a:r>
              <a:rPr dirty="0"/>
              <a:t> </a:t>
            </a:r>
            <a:r>
              <a:rPr dirty="0" err="1"/>
              <a:t>inkomst</a:t>
            </a:r>
            <a:r>
              <a:rPr dirty="0"/>
              <a:t> </a:t>
            </a:r>
            <a:r>
              <a:rPr dirty="0" err="1"/>
              <a:t>i</a:t>
            </a:r>
            <a:r>
              <a:rPr dirty="0"/>
              <a:t> sig </a:t>
            </a:r>
            <a:r>
              <a:rPr dirty="0" err="1"/>
              <a:t>orsakar</a:t>
            </a:r>
            <a:r>
              <a:rPr dirty="0"/>
              <a:t> </a:t>
            </a:r>
            <a:r>
              <a:rPr dirty="0" err="1"/>
              <a:t>faderskap</a:t>
            </a:r>
            <a:r>
              <a:rPr dirty="0"/>
              <a:t>.</a:t>
            </a:r>
          </a:p>
          <a:p>
            <a:endParaRPr dirty="0"/>
          </a:p>
          <a:p>
            <a:r>
              <a:rPr dirty="0" err="1"/>
              <a:t>Högerfiguren</a:t>
            </a:r>
            <a:r>
              <a:rPr dirty="0"/>
              <a:t> </a:t>
            </a:r>
            <a:r>
              <a:rPr dirty="0" err="1"/>
              <a:t>är</a:t>
            </a:r>
            <a:r>
              <a:rPr dirty="0"/>
              <a:t> </a:t>
            </a:r>
            <a:r>
              <a:rPr dirty="0" err="1"/>
              <a:t>figur</a:t>
            </a:r>
            <a:r>
              <a:rPr dirty="0"/>
              <a:t> 1 </a:t>
            </a:r>
            <a:r>
              <a:rPr dirty="0" err="1"/>
              <a:t>i</a:t>
            </a:r>
            <a:r>
              <a:rPr dirty="0"/>
              <a:t> Fathers but not caregivers och </a:t>
            </a:r>
            <a:r>
              <a:rPr dirty="0" err="1"/>
              <a:t>avser</a:t>
            </a:r>
            <a:r>
              <a:rPr dirty="0"/>
              <a:t> </a:t>
            </a:r>
            <a:r>
              <a:rPr dirty="0" err="1"/>
              <a:t>samtliga</a:t>
            </a:r>
            <a:r>
              <a:rPr dirty="0"/>
              <a:t> </a:t>
            </a:r>
            <a:r>
              <a:rPr dirty="0" err="1"/>
              <a:t>fäder</a:t>
            </a:r>
            <a:r>
              <a:rPr dirty="0"/>
              <a:t> till barn </a:t>
            </a:r>
            <a:r>
              <a:rPr dirty="0" err="1"/>
              <a:t>födda</a:t>
            </a:r>
            <a:r>
              <a:rPr dirty="0"/>
              <a:t> 1995–2015. Den </a:t>
            </a:r>
            <a:r>
              <a:rPr dirty="0" err="1"/>
              <a:t>ljusa</a:t>
            </a:r>
            <a:r>
              <a:rPr dirty="0"/>
              <a:t> </a:t>
            </a:r>
            <a:r>
              <a:rPr dirty="0" err="1"/>
              <a:t>linjen</a:t>
            </a:r>
            <a:r>
              <a:rPr dirty="0"/>
              <a:t> </a:t>
            </a:r>
            <a:r>
              <a:rPr dirty="0" err="1"/>
              <a:t>betyder</a:t>
            </a:r>
            <a:r>
              <a:rPr dirty="0"/>
              <a:t> </a:t>
            </a:r>
            <a:r>
              <a:rPr dirty="0" err="1"/>
              <a:t>minst</a:t>
            </a:r>
            <a:r>
              <a:rPr dirty="0"/>
              <a:t> </a:t>
            </a:r>
            <a:r>
              <a:rPr dirty="0" err="1"/>
              <a:t>hela</a:t>
            </a:r>
            <a:r>
              <a:rPr dirty="0"/>
              <a:t> den </a:t>
            </a:r>
            <a:r>
              <a:rPr dirty="0" err="1"/>
              <a:t>reserverade</a:t>
            </a:r>
            <a:r>
              <a:rPr dirty="0"/>
              <a:t> </a:t>
            </a:r>
            <a:r>
              <a:rPr dirty="0" err="1"/>
              <a:t>kvoten</a:t>
            </a:r>
            <a:r>
              <a:rPr dirty="0"/>
              <a:t>: 30 </a:t>
            </a:r>
            <a:r>
              <a:rPr dirty="0" err="1"/>
              <a:t>dagar</a:t>
            </a:r>
            <a:r>
              <a:rPr dirty="0"/>
              <a:t> för barn </a:t>
            </a:r>
            <a:r>
              <a:rPr dirty="0" err="1"/>
              <a:t>födda</a:t>
            </a:r>
            <a:r>
              <a:rPr dirty="0"/>
              <a:t> 1995–2001 och 60 </a:t>
            </a:r>
            <a:r>
              <a:rPr dirty="0" err="1"/>
              <a:t>dagar</a:t>
            </a:r>
            <a:r>
              <a:rPr dirty="0"/>
              <a:t> </a:t>
            </a:r>
            <a:r>
              <a:rPr dirty="0" err="1"/>
              <a:t>från</a:t>
            </a:r>
            <a:r>
              <a:rPr dirty="0"/>
              <a:t> 2002. Den </a:t>
            </a:r>
            <a:r>
              <a:rPr dirty="0" err="1"/>
              <a:t>mörka</a:t>
            </a:r>
            <a:r>
              <a:rPr dirty="0"/>
              <a:t> </a:t>
            </a:r>
            <a:r>
              <a:rPr dirty="0" err="1"/>
              <a:t>linjen</a:t>
            </a:r>
            <a:r>
              <a:rPr dirty="0"/>
              <a:t> </a:t>
            </a:r>
            <a:r>
              <a:rPr dirty="0" err="1"/>
              <a:t>betyder</a:t>
            </a:r>
            <a:r>
              <a:rPr dirty="0"/>
              <a:t> </a:t>
            </a:r>
            <a:r>
              <a:rPr dirty="0" err="1"/>
              <a:t>högst</a:t>
            </a:r>
            <a:r>
              <a:rPr dirty="0"/>
              <a:t> halva </a:t>
            </a:r>
            <a:r>
              <a:rPr dirty="0" err="1"/>
              <a:t>kvoten</a:t>
            </a:r>
            <a:r>
              <a:rPr dirty="0"/>
              <a:t>. </a:t>
            </a:r>
            <a:r>
              <a:rPr dirty="0" err="1"/>
              <a:t>Uttaget</a:t>
            </a:r>
            <a:r>
              <a:rPr dirty="0"/>
              <a:t> </a:t>
            </a:r>
            <a:r>
              <a:rPr dirty="0" err="1"/>
              <a:t>avser</a:t>
            </a:r>
            <a:r>
              <a:rPr dirty="0"/>
              <a:t> </a:t>
            </a:r>
            <a:r>
              <a:rPr dirty="0" err="1"/>
              <a:t>betalda</a:t>
            </a:r>
            <a:r>
              <a:rPr dirty="0"/>
              <a:t> </a:t>
            </a:r>
            <a:r>
              <a:rPr dirty="0" err="1"/>
              <a:t>dagar</a:t>
            </a:r>
            <a:r>
              <a:rPr dirty="0"/>
              <a:t> under </a:t>
            </a:r>
            <a:r>
              <a:rPr dirty="0" err="1"/>
              <a:t>barnets</a:t>
            </a:r>
            <a:r>
              <a:rPr dirty="0"/>
              <a:t> </a:t>
            </a:r>
            <a:r>
              <a:rPr dirty="0" err="1"/>
              <a:t>två</a:t>
            </a:r>
            <a:r>
              <a:rPr dirty="0"/>
              <a:t> </a:t>
            </a:r>
            <a:r>
              <a:rPr dirty="0" err="1"/>
              <a:t>första</a:t>
            </a:r>
            <a:r>
              <a:rPr dirty="0"/>
              <a:t> </a:t>
            </a:r>
            <a:r>
              <a:rPr dirty="0" err="1"/>
              <a:t>år</a:t>
            </a:r>
            <a:r>
              <a:rPr dirty="0"/>
              <a:t>. </a:t>
            </a:r>
            <a:r>
              <a:rPr dirty="0" err="1"/>
              <a:t>Inkomstdecilen</a:t>
            </a:r>
            <a:r>
              <a:rPr dirty="0"/>
              <a:t> </a:t>
            </a:r>
            <a:r>
              <a:rPr dirty="0" err="1"/>
              <a:t>bygger</a:t>
            </a:r>
            <a:r>
              <a:rPr dirty="0"/>
              <a:t> </a:t>
            </a:r>
            <a:r>
              <a:rPr dirty="0" err="1"/>
              <a:t>på</a:t>
            </a:r>
            <a:r>
              <a:rPr dirty="0"/>
              <a:t> </a:t>
            </a:r>
            <a:r>
              <a:rPr dirty="0" err="1"/>
              <a:t>pappans</a:t>
            </a:r>
            <a:r>
              <a:rPr dirty="0"/>
              <a:t> </a:t>
            </a:r>
            <a:r>
              <a:rPr dirty="0" err="1"/>
              <a:t>inkomst</a:t>
            </a:r>
            <a:r>
              <a:rPr dirty="0"/>
              <a:t> </a:t>
            </a:r>
            <a:r>
              <a:rPr dirty="0" err="1"/>
              <a:t>året</a:t>
            </a:r>
            <a:r>
              <a:rPr dirty="0"/>
              <a:t> </a:t>
            </a:r>
            <a:r>
              <a:rPr dirty="0" err="1"/>
              <a:t>före</a:t>
            </a:r>
            <a:r>
              <a:rPr dirty="0"/>
              <a:t> </a:t>
            </a:r>
            <a:r>
              <a:rPr dirty="0" err="1"/>
              <a:t>födseln</a:t>
            </a:r>
            <a:r>
              <a:rPr dirty="0"/>
              <a:t>.</a:t>
            </a:r>
          </a:p>
          <a:p>
            <a:endParaRPr dirty="0"/>
          </a:p>
          <a:p>
            <a:r>
              <a:rPr dirty="0" err="1"/>
              <a:t>Betalda</a:t>
            </a:r>
            <a:r>
              <a:rPr dirty="0"/>
              <a:t> </a:t>
            </a:r>
            <a:r>
              <a:rPr dirty="0" err="1"/>
              <a:t>dagar</a:t>
            </a:r>
            <a:r>
              <a:rPr dirty="0"/>
              <a:t> </a:t>
            </a:r>
            <a:r>
              <a:rPr dirty="0" err="1"/>
              <a:t>är</a:t>
            </a:r>
            <a:r>
              <a:rPr dirty="0"/>
              <a:t> </a:t>
            </a:r>
            <a:r>
              <a:rPr dirty="0" err="1"/>
              <a:t>inte</a:t>
            </a:r>
            <a:r>
              <a:rPr dirty="0"/>
              <a:t> all </a:t>
            </a:r>
            <a:r>
              <a:rPr dirty="0" err="1"/>
              <a:t>föräldraledighet</a:t>
            </a:r>
            <a:r>
              <a:rPr dirty="0"/>
              <a:t> och </a:t>
            </a:r>
            <a:r>
              <a:rPr dirty="0" err="1"/>
              <a:t>inte</a:t>
            </a:r>
            <a:r>
              <a:rPr dirty="0"/>
              <a:t> </a:t>
            </a:r>
            <a:r>
              <a:rPr dirty="0" err="1"/>
              <a:t>allt</a:t>
            </a:r>
            <a:r>
              <a:rPr dirty="0"/>
              <a:t> </a:t>
            </a:r>
            <a:r>
              <a:rPr dirty="0" err="1"/>
              <a:t>omsorgsarbete</a:t>
            </a:r>
            <a:r>
              <a:rPr dirty="0"/>
              <a:t>. En full </a:t>
            </a:r>
            <a:r>
              <a:rPr dirty="0" err="1"/>
              <a:t>kvot</a:t>
            </a:r>
            <a:r>
              <a:rPr dirty="0"/>
              <a:t> </a:t>
            </a:r>
            <a:r>
              <a:rPr dirty="0" err="1"/>
              <a:t>innebär</a:t>
            </a:r>
            <a:r>
              <a:rPr dirty="0"/>
              <a:t> </a:t>
            </a:r>
            <a:r>
              <a:rPr dirty="0" err="1"/>
              <a:t>inte</a:t>
            </a:r>
            <a:r>
              <a:rPr dirty="0"/>
              <a:t> heller </a:t>
            </a:r>
            <a:r>
              <a:rPr dirty="0" err="1"/>
              <a:t>jämn</a:t>
            </a:r>
            <a:r>
              <a:rPr dirty="0"/>
              <a:t> </a:t>
            </a:r>
            <a:r>
              <a:rPr dirty="0" err="1"/>
              <a:t>delning</a:t>
            </a:r>
            <a:r>
              <a:rPr dirty="0"/>
              <a:t> </a:t>
            </a:r>
            <a:r>
              <a:rPr dirty="0" err="1"/>
              <a:t>mellan</a:t>
            </a:r>
            <a:r>
              <a:rPr dirty="0"/>
              <a:t> </a:t>
            </a:r>
            <a:r>
              <a:rPr dirty="0" err="1"/>
              <a:t>föräldrarna</a:t>
            </a:r>
            <a:r>
              <a:rPr dirty="0"/>
              <a:t>.</a:t>
            </a:r>
          </a:p>
          <a:p>
            <a:endParaRPr dirty="0"/>
          </a:p>
          <a:p>
            <a:r>
              <a:rPr dirty="0"/>
              <a:t>OM NÅGON FRÅGAR</a:t>
            </a:r>
          </a:p>
          <a:p>
            <a:endParaRPr dirty="0"/>
          </a:p>
          <a:p>
            <a:r>
              <a:rPr dirty="0"/>
              <a:t>Kan </a:t>
            </a:r>
            <a:r>
              <a:rPr dirty="0" err="1"/>
              <a:t>detta</a:t>
            </a:r>
            <a:r>
              <a:rPr dirty="0"/>
              <a:t> </a:t>
            </a:r>
            <a:r>
              <a:rPr dirty="0" err="1"/>
              <a:t>bero</a:t>
            </a:r>
            <a:r>
              <a:rPr dirty="0"/>
              <a:t> </a:t>
            </a:r>
            <a:r>
              <a:rPr dirty="0" err="1"/>
              <a:t>på</a:t>
            </a:r>
            <a:r>
              <a:rPr dirty="0"/>
              <a:t> </a:t>
            </a:r>
            <a:r>
              <a:rPr dirty="0" err="1"/>
              <a:t>att</a:t>
            </a:r>
            <a:r>
              <a:rPr dirty="0"/>
              <a:t> </a:t>
            </a:r>
            <a:r>
              <a:rPr dirty="0" err="1"/>
              <a:t>män</a:t>
            </a:r>
            <a:r>
              <a:rPr dirty="0"/>
              <a:t> med </a:t>
            </a:r>
            <a:r>
              <a:rPr dirty="0" err="1"/>
              <a:t>hög</a:t>
            </a:r>
            <a:r>
              <a:rPr dirty="0"/>
              <a:t> </a:t>
            </a:r>
            <a:r>
              <a:rPr dirty="0" err="1"/>
              <a:t>inkomst</a:t>
            </a:r>
            <a:r>
              <a:rPr dirty="0"/>
              <a:t> </a:t>
            </a:r>
            <a:r>
              <a:rPr dirty="0" err="1"/>
              <a:t>lättare</a:t>
            </a:r>
            <a:r>
              <a:rPr dirty="0"/>
              <a:t> </a:t>
            </a:r>
            <a:r>
              <a:rPr dirty="0" err="1"/>
              <a:t>hittar</a:t>
            </a:r>
            <a:r>
              <a:rPr dirty="0"/>
              <a:t> </a:t>
            </a:r>
            <a:r>
              <a:rPr dirty="0" err="1"/>
              <a:t>en</a:t>
            </a:r>
            <a:r>
              <a:rPr dirty="0"/>
              <a:t> partner? Ja, </a:t>
            </a:r>
            <a:r>
              <a:rPr dirty="0" err="1"/>
              <a:t>partnerval</a:t>
            </a:r>
            <a:r>
              <a:rPr dirty="0"/>
              <a:t> </a:t>
            </a:r>
            <a:r>
              <a:rPr dirty="0" err="1"/>
              <a:t>kan</a:t>
            </a:r>
            <a:r>
              <a:rPr dirty="0"/>
              <a:t> </a:t>
            </a:r>
            <a:r>
              <a:rPr dirty="0" err="1"/>
              <a:t>bidra</a:t>
            </a:r>
            <a:r>
              <a:rPr dirty="0"/>
              <a:t>. </a:t>
            </a:r>
            <a:r>
              <a:rPr dirty="0" err="1"/>
              <a:t>Figuren</a:t>
            </a:r>
            <a:r>
              <a:rPr dirty="0"/>
              <a:t> </a:t>
            </a:r>
            <a:r>
              <a:rPr dirty="0" err="1"/>
              <a:t>skiljer</a:t>
            </a:r>
            <a:r>
              <a:rPr dirty="0"/>
              <a:t> </a:t>
            </a:r>
            <a:r>
              <a:rPr dirty="0" err="1"/>
              <a:t>inte</a:t>
            </a:r>
            <a:r>
              <a:rPr dirty="0"/>
              <a:t> </a:t>
            </a:r>
            <a:r>
              <a:rPr dirty="0" err="1"/>
              <a:t>ut</a:t>
            </a:r>
            <a:r>
              <a:rPr dirty="0"/>
              <a:t> </a:t>
            </a:r>
            <a:r>
              <a:rPr dirty="0" err="1"/>
              <a:t>mekanismerna</a:t>
            </a:r>
            <a:r>
              <a:rPr dirty="0"/>
              <a:t>.</a:t>
            </a:r>
          </a:p>
          <a:p>
            <a:endParaRPr dirty="0"/>
          </a:p>
          <a:p>
            <a:r>
              <a:rPr dirty="0" err="1"/>
              <a:t>Är</a:t>
            </a:r>
            <a:r>
              <a:rPr dirty="0"/>
              <a:t> det </a:t>
            </a:r>
            <a:r>
              <a:rPr dirty="0" err="1"/>
              <a:t>inkomsten</a:t>
            </a:r>
            <a:r>
              <a:rPr dirty="0"/>
              <a:t> </a:t>
            </a:r>
            <a:r>
              <a:rPr dirty="0" err="1"/>
              <a:t>som</a:t>
            </a:r>
            <a:r>
              <a:rPr dirty="0"/>
              <a:t> </a:t>
            </a:r>
            <a:r>
              <a:rPr dirty="0" err="1"/>
              <a:t>orsakar</a:t>
            </a:r>
            <a:r>
              <a:rPr dirty="0"/>
              <a:t> </a:t>
            </a:r>
            <a:r>
              <a:rPr dirty="0" err="1"/>
              <a:t>uttaget</a:t>
            </a:r>
            <a:r>
              <a:rPr dirty="0"/>
              <a:t>? Det </a:t>
            </a:r>
            <a:r>
              <a:rPr dirty="0" err="1"/>
              <a:t>kan</a:t>
            </a:r>
            <a:r>
              <a:rPr dirty="0"/>
              <a:t> </a:t>
            </a:r>
            <a:r>
              <a:rPr dirty="0" err="1"/>
              <a:t>figuren</a:t>
            </a:r>
            <a:r>
              <a:rPr dirty="0"/>
              <a:t> </a:t>
            </a:r>
            <a:r>
              <a:rPr dirty="0" err="1"/>
              <a:t>inte</a:t>
            </a:r>
            <a:r>
              <a:rPr dirty="0"/>
              <a:t> </a:t>
            </a:r>
            <a:r>
              <a:rPr dirty="0" err="1"/>
              <a:t>avgöra</a:t>
            </a:r>
            <a:r>
              <a:rPr dirty="0"/>
              <a:t>. Den </a:t>
            </a:r>
            <a:r>
              <a:rPr dirty="0" err="1"/>
              <a:t>visar</a:t>
            </a:r>
            <a:r>
              <a:rPr dirty="0"/>
              <a:t> </a:t>
            </a:r>
            <a:r>
              <a:rPr dirty="0" err="1"/>
              <a:t>samvariation</a:t>
            </a:r>
            <a:r>
              <a:rPr dirty="0"/>
              <a:t>.</a:t>
            </a:r>
          </a:p>
          <a:p>
            <a:endParaRPr dirty="0"/>
          </a:p>
          <a:p>
            <a:r>
              <a:rPr dirty="0" err="1"/>
              <a:t>Skiljer</a:t>
            </a:r>
            <a:r>
              <a:rPr dirty="0"/>
              <a:t> sig </a:t>
            </a:r>
            <a:r>
              <a:rPr dirty="0" err="1"/>
              <a:t>delningen</a:t>
            </a:r>
            <a:r>
              <a:rPr dirty="0"/>
              <a:t> med </a:t>
            </a:r>
            <a:r>
              <a:rPr dirty="0" err="1"/>
              <a:t>inkomst</a:t>
            </a:r>
            <a:r>
              <a:rPr dirty="0"/>
              <a:t>? Ja. </a:t>
            </a:r>
            <a:r>
              <a:rPr dirty="0" err="1"/>
              <a:t>Enligt</a:t>
            </a:r>
            <a:r>
              <a:rPr dirty="0"/>
              <a:t> </a:t>
            </a:r>
            <a:r>
              <a:rPr dirty="0" err="1"/>
              <a:t>Försäkringskassan</a:t>
            </a:r>
            <a:r>
              <a:rPr dirty="0"/>
              <a:t> </a:t>
            </a:r>
            <a:r>
              <a:rPr dirty="0" err="1"/>
              <a:t>delar</a:t>
            </a:r>
            <a:r>
              <a:rPr dirty="0"/>
              <a:t> 35 </a:t>
            </a:r>
            <a:r>
              <a:rPr dirty="0" err="1"/>
              <a:t>procent</a:t>
            </a:r>
            <a:r>
              <a:rPr dirty="0"/>
              <a:t> </a:t>
            </a:r>
            <a:r>
              <a:rPr dirty="0" err="1"/>
              <a:t>jämställt</a:t>
            </a:r>
            <a:r>
              <a:rPr dirty="0"/>
              <a:t> </a:t>
            </a:r>
            <a:r>
              <a:rPr dirty="0" err="1"/>
              <a:t>när</a:t>
            </a:r>
            <a:r>
              <a:rPr dirty="0"/>
              <a:t> </a:t>
            </a:r>
            <a:r>
              <a:rPr dirty="0" err="1"/>
              <a:t>mamman</a:t>
            </a:r>
            <a:r>
              <a:rPr dirty="0"/>
              <a:t> </a:t>
            </a:r>
            <a:r>
              <a:rPr dirty="0" err="1"/>
              <a:t>har</a:t>
            </a:r>
            <a:r>
              <a:rPr dirty="0"/>
              <a:t> </a:t>
            </a:r>
            <a:r>
              <a:rPr dirty="0" err="1"/>
              <a:t>hög</a:t>
            </a:r>
            <a:r>
              <a:rPr dirty="0"/>
              <a:t> </a:t>
            </a:r>
            <a:r>
              <a:rPr dirty="0" err="1"/>
              <a:t>inkomst</a:t>
            </a:r>
            <a:r>
              <a:rPr dirty="0"/>
              <a:t> och 15 </a:t>
            </a:r>
            <a:r>
              <a:rPr dirty="0" err="1"/>
              <a:t>procent</a:t>
            </a:r>
            <a:r>
              <a:rPr dirty="0"/>
              <a:t> </a:t>
            </a:r>
            <a:r>
              <a:rPr dirty="0" err="1"/>
              <a:t>när</a:t>
            </a:r>
            <a:r>
              <a:rPr dirty="0"/>
              <a:t> hon </a:t>
            </a:r>
            <a:r>
              <a:rPr dirty="0" err="1"/>
              <a:t>har</a:t>
            </a:r>
            <a:r>
              <a:rPr dirty="0"/>
              <a:t> </a:t>
            </a:r>
            <a:r>
              <a:rPr dirty="0" err="1"/>
              <a:t>låg</a:t>
            </a:r>
            <a:r>
              <a:rPr dirty="0"/>
              <a:t>. </a:t>
            </a:r>
            <a:r>
              <a:rPr dirty="0" err="1"/>
              <a:t>Observera</a:t>
            </a:r>
            <a:r>
              <a:rPr dirty="0"/>
              <a:t> </a:t>
            </a:r>
            <a:r>
              <a:rPr dirty="0" err="1"/>
              <a:t>att</a:t>
            </a:r>
            <a:r>
              <a:rPr dirty="0"/>
              <a:t> </a:t>
            </a:r>
            <a:r>
              <a:rPr dirty="0" err="1"/>
              <a:t>indelningen</a:t>
            </a:r>
            <a:r>
              <a:rPr dirty="0"/>
              <a:t> </a:t>
            </a:r>
            <a:r>
              <a:rPr dirty="0" err="1"/>
              <a:t>där</a:t>
            </a:r>
            <a:r>
              <a:rPr dirty="0"/>
              <a:t> </a:t>
            </a:r>
            <a:r>
              <a:rPr dirty="0" err="1"/>
              <a:t>bygger</a:t>
            </a:r>
            <a:r>
              <a:rPr dirty="0"/>
              <a:t> </a:t>
            </a:r>
            <a:r>
              <a:rPr dirty="0" err="1"/>
              <a:t>på</a:t>
            </a:r>
            <a:r>
              <a:rPr dirty="0"/>
              <a:t> </a:t>
            </a:r>
            <a:r>
              <a:rPr dirty="0" err="1"/>
              <a:t>mammans</a:t>
            </a:r>
            <a:r>
              <a:rPr dirty="0"/>
              <a:t> </a:t>
            </a:r>
            <a:r>
              <a:rPr dirty="0" err="1"/>
              <a:t>inkomst</a:t>
            </a:r>
            <a:r>
              <a:rPr dirty="0"/>
              <a:t>, </a:t>
            </a:r>
            <a:r>
              <a:rPr dirty="0" err="1"/>
              <a:t>medan</a:t>
            </a:r>
            <a:r>
              <a:rPr dirty="0"/>
              <a:t> </a:t>
            </a:r>
            <a:r>
              <a:rPr dirty="0" err="1"/>
              <a:t>figuren</a:t>
            </a:r>
            <a:r>
              <a:rPr dirty="0"/>
              <a:t> </a:t>
            </a:r>
            <a:r>
              <a:rPr dirty="0" err="1"/>
              <a:t>bygger</a:t>
            </a:r>
            <a:r>
              <a:rPr dirty="0"/>
              <a:t> </a:t>
            </a:r>
            <a:r>
              <a:rPr dirty="0" err="1"/>
              <a:t>på</a:t>
            </a:r>
            <a:r>
              <a:rPr dirty="0"/>
              <a:t> </a:t>
            </a:r>
            <a:r>
              <a:rPr dirty="0" err="1"/>
              <a:t>pappans</a:t>
            </a:r>
            <a:r>
              <a:rPr dirty="0"/>
              <a:t>.</a:t>
            </a:r>
          </a:p>
          <a:p>
            <a:endParaRPr dirty="0"/>
          </a:p>
          <a:p>
            <a:r>
              <a:rPr dirty="0"/>
              <a:t>KÄLLOR</a:t>
            </a:r>
          </a:p>
          <a:p>
            <a:endParaRPr dirty="0"/>
          </a:p>
          <a:p>
            <a:r>
              <a:rPr dirty="0" err="1"/>
              <a:t>Aldén</a:t>
            </a:r>
            <a:r>
              <a:rPr dirty="0"/>
              <a:t> &amp; Boschini, Postponed Everywhere, Recovered Unequally: Income and the Distribution of Fatherhood in Sweden, </a:t>
            </a:r>
            <a:r>
              <a:rPr dirty="0" err="1"/>
              <a:t>arbetsutkast</a:t>
            </a:r>
            <a:r>
              <a:rPr dirty="0"/>
              <a:t> 2026.</a:t>
            </a:r>
          </a:p>
          <a:p>
            <a:endParaRPr dirty="0"/>
          </a:p>
          <a:p>
            <a:r>
              <a:rPr dirty="0" err="1"/>
              <a:t>Aldén</a:t>
            </a:r>
            <a:r>
              <a:rPr dirty="0"/>
              <a:t>, Boschini &amp; </a:t>
            </a:r>
            <a:r>
              <a:rPr dirty="0" err="1"/>
              <a:t>Tallås</a:t>
            </a:r>
            <a:r>
              <a:rPr dirty="0"/>
              <a:t> </a:t>
            </a:r>
            <a:r>
              <a:rPr dirty="0" err="1"/>
              <a:t>Ahlzén</a:t>
            </a:r>
            <a:r>
              <a:rPr dirty="0"/>
              <a:t>, Fathers but not caregivers, </a:t>
            </a:r>
            <a:r>
              <a:rPr dirty="0" err="1"/>
              <a:t>manuskript</a:t>
            </a:r>
            <a:r>
              <a:rPr dirty="0"/>
              <a:t>, </a:t>
            </a:r>
            <a:r>
              <a:rPr dirty="0" err="1"/>
              <a:t>figur</a:t>
            </a:r>
            <a:r>
              <a:rPr dirty="0"/>
              <a:t> 1.</a:t>
            </a:r>
          </a:p>
          <a:p>
            <a:endParaRPr dirty="0"/>
          </a:p>
          <a:p>
            <a:r>
              <a:rPr dirty="0" err="1"/>
              <a:t>Försäkringskassan</a:t>
            </a:r>
            <a:r>
              <a:rPr dirty="0"/>
              <a:t>, Delas </a:t>
            </a:r>
            <a:r>
              <a:rPr dirty="0" err="1"/>
              <a:t>föräldrapenningdagarna</a:t>
            </a:r>
            <a:r>
              <a:rPr dirty="0"/>
              <a:t> </a:t>
            </a:r>
            <a:r>
              <a:rPr dirty="0" err="1"/>
              <a:t>jämställt</a:t>
            </a:r>
            <a:r>
              <a:rPr dirty="0"/>
              <a:t>?, </a:t>
            </a:r>
            <a:r>
              <a:rPr dirty="0" err="1"/>
              <a:t>uppdaterad</a:t>
            </a:r>
            <a:r>
              <a:rPr dirty="0"/>
              <a:t> 14 </a:t>
            </a:r>
            <a:r>
              <a:rPr dirty="0" err="1"/>
              <a:t>september</a:t>
            </a:r>
            <a:r>
              <a:rPr dirty="0"/>
              <a:t> 2026.</a:t>
            </a:r>
          </a:p>
          <a:p>
            <a:endParaRPr dirty="0"/>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80 </a:t>
            </a:r>
            <a:r>
              <a:rPr dirty="0" err="1"/>
              <a:t>sekunder</a:t>
            </a:r>
            <a:endParaRPr dirty="0"/>
          </a:p>
          <a:p>
            <a:endParaRPr dirty="0"/>
          </a:p>
          <a:p>
            <a:r>
              <a:rPr dirty="0"/>
              <a:t>Klick 1 </a:t>
            </a:r>
            <a:r>
              <a:rPr dirty="0" err="1"/>
              <a:t>visar</a:t>
            </a:r>
            <a:r>
              <a:rPr dirty="0"/>
              <a:t> </a:t>
            </a:r>
            <a:r>
              <a:rPr dirty="0" err="1"/>
              <a:t>frågan</a:t>
            </a:r>
            <a:r>
              <a:rPr dirty="0"/>
              <a:t> om </a:t>
            </a:r>
            <a:r>
              <a:rPr dirty="0" err="1"/>
              <a:t>pappor</a:t>
            </a:r>
            <a:r>
              <a:rPr dirty="0"/>
              <a:t>. Klick 2 </a:t>
            </a:r>
            <a:r>
              <a:rPr dirty="0" err="1"/>
              <a:t>visar</a:t>
            </a:r>
            <a:r>
              <a:rPr dirty="0"/>
              <a:t> 49-procentsrutan. Klick 3 </a:t>
            </a:r>
            <a:r>
              <a:rPr dirty="0" err="1"/>
              <a:t>visar</a:t>
            </a:r>
            <a:r>
              <a:rPr dirty="0"/>
              <a:t> </a:t>
            </a:r>
            <a:r>
              <a:rPr dirty="0" err="1"/>
              <a:t>slutsatsen</a:t>
            </a:r>
            <a:r>
              <a:rPr dirty="0"/>
              <a:t>. Stanna </a:t>
            </a:r>
            <a:r>
              <a:rPr dirty="0" err="1"/>
              <a:t>kort</a:t>
            </a:r>
            <a:r>
              <a:rPr dirty="0"/>
              <a:t> vid </a:t>
            </a:r>
            <a:r>
              <a:rPr dirty="0" err="1"/>
              <a:t>varje</a:t>
            </a:r>
            <a:r>
              <a:rPr dirty="0"/>
              <a:t> </a:t>
            </a:r>
            <a:r>
              <a:rPr dirty="0" err="1"/>
              <a:t>jämförelse</a:t>
            </a:r>
            <a:r>
              <a:rPr dirty="0"/>
              <a:t>.</a:t>
            </a:r>
          </a:p>
          <a:p>
            <a:endParaRPr dirty="0"/>
          </a:p>
          <a:p>
            <a:r>
              <a:rPr dirty="0"/>
              <a:t>SÄG</a:t>
            </a:r>
          </a:p>
          <a:p>
            <a:endParaRPr dirty="0"/>
          </a:p>
          <a:p>
            <a:r>
              <a:rPr dirty="0"/>
              <a:t>Hur vet vi </a:t>
            </a:r>
            <a:r>
              <a:rPr dirty="0" err="1"/>
              <a:t>vad</a:t>
            </a:r>
            <a:r>
              <a:rPr dirty="0"/>
              <a:t> </a:t>
            </a:r>
            <a:r>
              <a:rPr dirty="0" err="1"/>
              <a:t>samhället</a:t>
            </a:r>
            <a:r>
              <a:rPr dirty="0"/>
              <a:t> </a:t>
            </a:r>
            <a:r>
              <a:rPr dirty="0" err="1"/>
              <a:t>förväntar</a:t>
            </a:r>
            <a:r>
              <a:rPr dirty="0"/>
              <a:t> sig av </a:t>
            </a:r>
            <a:r>
              <a:rPr dirty="0" err="1"/>
              <a:t>mammor</a:t>
            </a:r>
            <a:r>
              <a:rPr dirty="0"/>
              <a:t> och </a:t>
            </a:r>
            <a:r>
              <a:rPr dirty="0" err="1"/>
              <a:t>pappor</a:t>
            </a:r>
            <a:r>
              <a:rPr dirty="0"/>
              <a:t>? I </a:t>
            </a:r>
            <a:r>
              <a:rPr dirty="0" err="1"/>
              <a:t>en</a:t>
            </a:r>
            <a:r>
              <a:rPr dirty="0"/>
              <a:t> </a:t>
            </a:r>
            <a:r>
              <a:rPr dirty="0" err="1"/>
              <a:t>ny</a:t>
            </a:r>
            <a:r>
              <a:rPr dirty="0"/>
              <a:t> </a:t>
            </a:r>
            <a:r>
              <a:rPr dirty="0" err="1"/>
              <a:t>amerikansk</a:t>
            </a:r>
            <a:r>
              <a:rPr dirty="0"/>
              <a:t> </a:t>
            </a:r>
            <a:r>
              <a:rPr dirty="0" err="1"/>
              <a:t>studie</a:t>
            </a:r>
            <a:r>
              <a:rPr dirty="0"/>
              <a:t> </a:t>
            </a:r>
            <a:r>
              <a:rPr dirty="0" err="1"/>
              <a:t>frågar</a:t>
            </a:r>
            <a:r>
              <a:rPr dirty="0"/>
              <a:t> </a:t>
            </a:r>
            <a:r>
              <a:rPr dirty="0" err="1"/>
              <a:t>forskarna</a:t>
            </a:r>
            <a:r>
              <a:rPr dirty="0"/>
              <a:t> </a:t>
            </a:r>
            <a:r>
              <a:rPr dirty="0" err="1"/>
              <a:t>hur</a:t>
            </a:r>
            <a:r>
              <a:rPr dirty="0"/>
              <a:t> man </a:t>
            </a:r>
            <a:r>
              <a:rPr dirty="0" err="1"/>
              <a:t>tror</a:t>
            </a:r>
            <a:r>
              <a:rPr dirty="0"/>
              <a:t> </a:t>
            </a:r>
            <a:r>
              <a:rPr dirty="0" err="1"/>
              <a:t>att</a:t>
            </a:r>
            <a:r>
              <a:rPr dirty="0"/>
              <a:t> </a:t>
            </a:r>
            <a:r>
              <a:rPr dirty="0" err="1"/>
              <a:t>samhället</a:t>
            </a:r>
            <a:r>
              <a:rPr dirty="0"/>
              <a:t> ser </a:t>
            </a:r>
            <a:r>
              <a:rPr dirty="0" err="1"/>
              <a:t>på</a:t>
            </a:r>
            <a:r>
              <a:rPr dirty="0"/>
              <a:t> </a:t>
            </a:r>
            <a:r>
              <a:rPr dirty="0" err="1"/>
              <a:t>påståendet</a:t>
            </a:r>
            <a:r>
              <a:rPr dirty="0"/>
              <a:t>: </a:t>
            </a:r>
            <a:r>
              <a:rPr dirty="0" err="1"/>
              <a:t>När</a:t>
            </a:r>
            <a:r>
              <a:rPr dirty="0"/>
              <a:t> </a:t>
            </a:r>
            <a:r>
              <a:rPr dirty="0" err="1"/>
              <a:t>en</a:t>
            </a:r>
            <a:r>
              <a:rPr dirty="0"/>
              <a:t> mamma </a:t>
            </a:r>
            <a:r>
              <a:rPr dirty="0" err="1"/>
              <a:t>arbetar</a:t>
            </a:r>
            <a:r>
              <a:rPr dirty="0"/>
              <a:t> för </a:t>
            </a:r>
            <a:r>
              <a:rPr dirty="0" err="1"/>
              <a:t>lön</a:t>
            </a:r>
            <a:r>
              <a:rPr dirty="0"/>
              <a:t> far </a:t>
            </a:r>
            <a:r>
              <a:rPr dirty="0" err="1"/>
              <a:t>barnen</a:t>
            </a:r>
            <a:r>
              <a:rPr dirty="0"/>
              <a:t> </a:t>
            </a:r>
            <a:r>
              <a:rPr dirty="0" err="1"/>
              <a:t>illa</a:t>
            </a:r>
            <a:r>
              <a:rPr dirty="0"/>
              <a:t>. 19 </a:t>
            </a:r>
            <a:r>
              <a:rPr dirty="0" err="1"/>
              <a:t>procent</a:t>
            </a:r>
            <a:r>
              <a:rPr dirty="0"/>
              <a:t> </a:t>
            </a:r>
            <a:r>
              <a:rPr dirty="0" err="1"/>
              <a:t>tror</a:t>
            </a:r>
            <a:r>
              <a:rPr dirty="0"/>
              <a:t> </a:t>
            </a:r>
            <a:r>
              <a:rPr dirty="0" err="1"/>
              <a:t>att</a:t>
            </a:r>
            <a:r>
              <a:rPr dirty="0"/>
              <a:t> </a:t>
            </a:r>
            <a:r>
              <a:rPr dirty="0" err="1"/>
              <a:t>samhället</a:t>
            </a:r>
            <a:r>
              <a:rPr dirty="0"/>
              <a:t> </a:t>
            </a:r>
            <a:r>
              <a:rPr dirty="0" err="1"/>
              <a:t>håller</a:t>
            </a:r>
            <a:r>
              <a:rPr dirty="0"/>
              <a:t> med.</a:t>
            </a:r>
          </a:p>
          <a:p>
            <a:endParaRPr dirty="0"/>
          </a:p>
          <a:p>
            <a:r>
              <a:rPr dirty="0" err="1"/>
              <a:t>Byt</a:t>
            </a:r>
            <a:r>
              <a:rPr dirty="0"/>
              <a:t> nu </a:t>
            </a:r>
            <a:r>
              <a:rPr dirty="0" err="1"/>
              <a:t>ett</a:t>
            </a:r>
            <a:r>
              <a:rPr dirty="0"/>
              <a:t> </a:t>
            </a:r>
            <a:r>
              <a:rPr dirty="0" err="1"/>
              <a:t>ord</a:t>
            </a:r>
            <a:r>
              <a:rPr dirty="0"/>
              <a:t>: </a:t>
            </a:r>
            <a:r>
              <a:rPr dirty="0" err="1"/>
              <a:t>När</a:t>
            </a:r>
            <a:r>
              <a:rPr dirty="0"/>
              <a:t> </a:t>
            </a:r>
            <a:r>
              <a:rPr dirty="0" err="1"/>
              <a:t>en</a:t>
            </a:r>
            <a:r>
              <a:rPr dirty="0"/>
              <a:t> pappa </a:t>
            </a:r>
            <a:r>
              <a:rPr dirty="0" err="1"/>
              <a:t>arbetar</a:t>
            </a:r>
            <a:r>
              <a:rPr dirty="0"/>
              <a:t> för </a:t>
            </a:r>
            <a:r>
              <a:rPr dirty="0" err="1"/>
              <a:t>lön</a:t>
            </a:r>
            <a:r>
              <a:rPr dirty="0"/>
              <a:t> far </a:t>
            </a:r>
            <a:r>
              <a:rPr dirty="0" err="1"/>
              <a:t>barnen</a:t>
            </a:r>
            <a:r>
              <a:rPr dirty="0"/>
              <a:t> </a:t>
            </a:r>
            <a:r>
              <a:rPr dirty="0" err="1"/>
              <a:t>illa</a:t>
            </a:r>
            <a:r>
              <a:rPr dirty="0"/>
              <a:t>. </a:t>
            </a:r>
            <a:r>
              <a:rPr dirty="0" err="1"/>
              <a:t>Då</a:t>
            </a:r>
            <a:r>
              <a:rPr dirty="0"/>
              <a:t> </a:t>
            </a:r>
            <a:r>
              <a:rPr dirty="0" err="1"/>
              <a:t>är</a:t>
            </a:r>
            <a:r>
              <a:rPr dirty="0"/>
              <a:t> </a:t>
            </a:r>
            <a:r>
              <a:rPr dirty="0" err="1"/>
              <a:t>motsvarande</a:t>
            </a:r>
            <a:r>
              <a:rPr dirty="0"/>
              <a:t> </a:t>
            </a:r>
            <a:r>
              <a:rPr dirty="0" err="1"/>
              <a:t>andel</a:t>
            </a:r>
            <a:r>
              <a:rPr dirty="0"/>
              <a:t> bara 4 </a:t>
            </a:r>
            <a:r>
              <a:rPr dirty="0" err="1"/>
              <a:t>procent</a:t>
            </a:r>
            <a:r>
              <a:rPr dirty="0"/>
              <a:t>. Samma </a:t>
            </a:r>
            <a:r>
              <a:rPr dirty="0" err="1"/>
              <a:t>personer</a:t>
            </a:r>
            <a:r>
              <a:rPr dirty="0"/>
              <a:t> </a:t>
            </a:r>
            <a:r>
              <a:rPr dirty="0" err="1"/>
              <a:t>fick</a:t>
            </a:r>
            <a:r>
              <a:rPr dirty="0"/>
              <a:t> </a:t>
            </a:r>
            <a:r>
              <a:rPr dirty="0" err="1"/>
              <a:t>båda</a:t>
            </a:r>
            <a:r>
              <a:rPr dirty="0"/>
              <a:t> </a:t>
            </a:r>
            <a:r>
              <a:rPr dirty="0" err="1"/>
              <a:t>versionerna</a:t>
            </a:r>
            <a:r>
              <a:rPr dirty="0"/>
              <a:t>, </a:t>
            </a:r>
            <a:r>
              <a:rPr dirty="0" err="1"/>
              <a:t>i</a:t>
            </a:r>
            <a:r>
              <a:rPr dirty="0"/>
              <a:t> </a:t>
            </a:r>
            <a:r>
              <a:rPr dirty="0" err="1"/>
              <a:t>slumpmässig</a:t>
            </a:r>
            <a:r>
              <a:rPr dirty="0"/>
              <a:t> </a:t>
            </a:r>
            <a:r>
              <a:rPr dirty="0" err="1"/>
              <a:t>ordning</a:t>
            </a:r>
            <a:r>
              <a:rPr dirty="0"/>
              <a:t>.</a:t>
            </a:r>
          </a:p>
          <a:p>
            <a:endParaRPr dirty="0"/>
          </a:p>
          <a:p>
            <a:r>
              <a:rPr dirty="0"/>
              <a:t>49 </a:t>
            </a:r>
            <a:r>
              <a:rPr dirty="0" err="1"/>
              <a:t>procent</a:t>
            </a:r>
            <a:r>
              <a:rPr dirty="0"/>
              <a:t> </a:t>
            </a:r>
            <a:r>
              <a:rPr dirty="0" err="1"/>
              <a:t>gav</a:t>
            </a:r>
            <a:r>
              <a:rPr dirty="0"/>
              <a:t> </a:t>
            </a:r>
            <a:r>
              <a:rPr dirty="0" err="1"/>
              <a:t>olika</a:t>
            </a:r>
            <a:r>
              <a:rPr dirty="0"/>
              <a:t> </a:t>
            </a:r>
            <a:r>
              <a:rPr dirty="0" err="1"/>
              <a:t>svar</a:t>
            </a:r>
            <a:r>
              <a:rPr dirty="0"/>
              <a:t> </a:t>
            </a:r>
            <a:r>
              <a:rPr dirty="0" err="1"/>
              <a:t>på</a:t>
            </a:r>
            <a:r>
              <a:rPr dirty="0"/>
              <a:t> de </a:t>
            </a:r>
            <a:r>
              <a:rPr dirty="0" err="1"/>
              <a:t>två</a:t>
            </a:r>
            <a:r>
              <a:rPr dirty="0"/>
              <a:t> </a:t>
            </a:r>
            <a:r>
              <a:rPr dirty="0" err="1"/>
              <a:t>frågorna</a:t>
            </a:r>
            <a:r>
              <a:rPr dirty="0"/>
              <a:t>. Det </a:t>
            </a:r>
            <a:r>
              <a:rPr dirty="0" err="1"/>
              <a:t>betyder</a:t>
            </a:r>
            <a:r>
              <a:rPr dirty="0"/>
              <a:t> </a:t>
            </a:r>
            <a:r>
              <a:rPr dirty="0" err="1"/>
              <a:t>inte</a:t>
            </a:r>
            <a:r>
              <a:rPr dirty="0"/>
              <a:t> </a:t>
            </a:r>
            <a:r>
              <a:rPr dirty="0" err="1"/>
              <a:t>att</a:t>
            </a:r>
            <a:r>
              <a:rPr dirty="0"/>
              <a:t> </a:t>
            </a:r>
            <a:r>
              <a:rPr dirty="0" err="1"/>
              <a:t>hälften</a:t>
            </a:r>
            <a:r>
              <a:rPr dirty="0"/>
              <a:t> </a:t>
            </a:r>
            <a:r>
              <a:rPr dirty="0" err="1"/>
              <a:t>anser</a:t>
            </a:r>
            <a:r>
              <a:rPr dirty="0"/>
              <a:t> </a:t>
            </a:r>
            <a:r>
              <a:rPr dirty="0" err="1"/>
              <a:t>att</a:t>
            </a:r>
            <a:r>
              <a:rPr dirty="0"/>
              <a:t> </a:t>
            </a:r>
            <a:r>
              <a:rPr dirty="0" err="1"/>
              <a:t>mammor</a:t>
            </a:r>
            <a:r>
              <a:rPr dirty="0"/>
              <a:t> ska </a:t>
            </a:r>
            <a:r>
              <a:rPr dirty="0" err="1"/>
              <a:t>stanna</a:t>
            </a:r>
            <a:r>
              <a:rPr dirty="0"/>
              <a:t> </a:t>
            </a:r>
            <a:r>
              <a:rPr dirty="0" err="1"/>
              <a:t>hemma</a:t>
            </a:r>
            <a:r>
              <a:rPr dirty="0"/>
              <a:t>. Det </a:t>
            </a:r>
            <a:r>
              <a:rPr dirty="0" err="1"/>
              <a:t>betyder</a:t>
            </a:r>
            <a:r>
              <a:rPr dirty="0"/>
              <a:t> </a:t>
            </a:r>
            <a:r>
              <a:rPr dirty="0" err="1"/>
              <a:t>att</a:t>
            </a:r>
            <a:r>
              <a:rPr dirty="0"/>
              <a:t> </a:t>
            </a:r>
            <a:r>
              <a:rPr dirty="0" err="1"/>
              <a:t>en</a:t>
            </a:r>
            <a:r>
              <a:rPr dirty="0"/>
              <a:t> </a:t>
            </a:r>
            <a:r>
              <a:rPr dirty="0" err="1"/>
              <a:t>fråga</a:t>
            </a:r>
            <a:r>
              <a:rPr dirty="0"/>
              <a:t> </a:t>
            </a:r>
            <a:r>
              <a:rPr dirty="0" err="1"/>
              <a:t>som</a:t>
            </a:r>
            <a:r>
              <a:rPr dirty="0"/>
              <a:t> bara </a:t>
            </a:r>
            <a:r>
              <a:rPr dirty="0" err="1"/>
              <a:t>handlar</a:t>
            </a:r>
            <a:r>
              <a:rPr dirty="0"/>
              <a:t> om </a:t>
            </a:r>
            <a:r>
              <a:rPr dirty="0" err="1"/>
              <a:t>mammor</a:t>
            </a:r>
            <a:r>
              <a:rPr dirty="0"/>
              <a:t> </a:t>
            </a:r>
            <a:r>
              <a:rPr dirty="0" err="1"/>
              <a:t>missar</a:t>
            </a:r>
            <a:r>
              <a:rPr dirty="0"/>
              <a:t> </a:t>
            </a:r>
            <a:r>
              <a:rPr dirty="0" err="1"/>
              <a:t>hur</a:t>
            </a:r>
            <a:r>
              <a:rPr dirty="0"/>
              <a:t> </a:t>
            </a:r>
            <a:r>
              <a:rPr dirty="0" err="1"/>
              <a:t>samma</a:t>
            </a:r>
            <a:r>
              <a:rPr dirty="0"/>
              <a:t> </a:t>
            </a:r>
            <a:r>
              <a:rPr dirty="0" err="1"/>
              <a:t>beteende</a:t>
            </a:r>
            <a:r>
              <a:rPr dirty="0"/>
              <a:t> </a:t>
            </a:r>
            <a:r>
              <a:rPr dirty="0" err="1"/>
              <a:t>bedöms</a:t>
            </a:r>
            <a:r>
              <a:rPr dirty="0"/>
              <a:t> hos </a:t>
            </a:r>
            <a:r>
              <a:rPr dirty="0" err="1"/>
              <a:t>pappor</a:t>
            </a:r>
            <a:r>
              <a:rPr dirty="0"/>
              <a:t>.</a:t>
            </a:r>
          </a:p>
          <a:p>
            <a:endParaRPr dirty="0"/>
          </a:p>
          <a:p>
            <a:r>
              <a:rPr dirty="0" err="1"/>
              <a:t>När</a:t>
            </a:r>
            <a:r>
              <a:rPr dirty="0"/>
              <a:t> </a:t>
            </a:r>
            <a:r>
              <a:rPr dirty="0" err="1"/>
              <a:t>forskarna</a:t>
            </a:r>
            <a:r>
              <a:rPr dirty="0"/>
              <a:t> </a:t>
            </a:r>
            <a:r>
              <a:rPr dirty="0" err="1"/>
              <a:t>också</a:t>
            </a:r>
            <a:r>
              <a:rPr dirty="0"/>
              <a:t> </a:t>
            </a:r>
            <a:r>
              <a:rPr dirty="0" err="1"/>
              <a:t>frågar</a:t>
            </a:r>
            <a:r>
              <a:rPr dirty="0"/>
              <a:t> om </a:t>
            </a:r>
            <a:r>
              <a:rPr dirty="0" err="1"/>
              <a:t>män</a:t>
            </a:r>
            <a:r>
              <a:rPr dirty="0"/>
              <a:t> </a:t>
            </a:r>
            <a:r>
              <a:rPr dirty="0" err="1"/>
              <a:t>syns</a:t>
            </a:r>
            <a:r>
              <a:rPr dirty="0"/>
              <a:t> </a:t>
            </a:r>
            <a:r>
              <a:rPr dirty="0" err="1"/>
              <a:t>en</a:t>
            </a:r>
            <a:r>
              <a:rPr dirty="0"/>
              <a:t> </a:t>
            </a:r>
            <a:r>
              <a:rPr dirty="0" err="1"/>
              <a:t>annan</a:t>
            </a:r>
            <a:r>
              <a:rPr dirty="0"/>
              <a:t> </a:t>
            </a:r>
            <a:r>
              <a:rPr dirty="0" err="1"/>
              <a:t>förväntan</a:t>
            </a:r>
            <a:r>
              <a:rPr dirty="0"/>
              <a:t>: 55 </a:t>
            </a:r>
            <a:r>
              <a:rPr dirty="0" err="1"/>
              <a:t>procent</a:t>
            </a:r>
            <a:r>
              <a:rPr dirty="0"/>
              <a:t> </a:t>
            </a:r>
            <a:r>
              <a:rPr dirty="0" err="1"/>
              <a:t>tror</a:t>
            </a:r>
            <a:r>
              <a:rPr dirty="0"/>
              <a:t> </a:t>
            </a:r>
            <a:r>
              <a:rPr dirty="0" err="1"/>
              <a:t>att</a:t>
            </a:r>
            <a:r>
              <a:rPr dirty="0"/>
              <a:t> </a:t>
            </a:r>
            <a:r>
              <a:rPr dirty="0" err="1"/>
              <a:t>samhället</a:t>
            </a:r>
            <a:r>
              <a:rPr dirty="0"/>
              <a:t> ser </a:t>
            </a:r>
            <a:r>
              <a:rPr dirty="0" err="1"/>
              <a:t>försörjningen</a:t>
            </a:r>
            <a:r>
              <a:rPr dirty="0"/>
              <a:t> </a:t>
            </a:r>
            <a:r>
              <a:rPr dirty="0" err="1"/>
              <a:t>som</a:t>
            </a:r>
            <a:r>
              <a:rPr dirty="0"/>
              <a:t> </a:t>
            </a:r>
            <a:r>
              <a:rPr dirty="0" err="1"/>
              <a:t>mannens</a:t>
            </a:r>
            <a:r>
              <a:rPr dirty="0"/>
              <a:t> </a:t>
            </a:r>
            <a:r>
              <a:rPr dirty="0" err="1"/>
              <a:t>uppgift</a:t>
            </a:r>
            <a:r>
              <a:rPr dirty="0"/>
              <a:t>. Hur vi </a:t>
            </a:r>
            <a:r>
              <a:rPr dirty="0" err="1"/>
              <a:t>frågar</a:t>
            </a:r>
            <a:r>
              <a:rPr dirty="0"/>
              <a:t> </a:t>
            </a:r>
            <a:r>
              <a:rPr dirty="0" err="1"/>
              <a:t>avgör</a:t>
            </a:r>
            <a:r>
              <a:rPr dirty="0"/>
              <a:t> </a:t>
            </a:r>
            <a:r>
              <a:rPr dirty="0" err="1"/>
              <a:t>alltså</a:t>
            </a:r>
            <a:r>
              <a:rPr dirty="0"/>
              <a:t> </a:t>
            </a:r>
            <a:r>
              <a:rPr dirty="0" err="1"/>
              <a:t>vilka</a:t>
            </a:r>
            <a:r>
              <a:rPr dirty="0"/>
              <a:t> </a:t>
            </a:r>
            <a:r>
              <a:rPr dirty="0" err="1"/>
              <a:t>normer</a:t>
            </a:r>
            <a:r>
              <a:rPr dirty="0"/>
              <a:t> </a:t>
            </a:r>
            <a:r>
              <a:rPr dirty="0" err="1"/>
              <a:t>som</a:t>
            </a:r>
            <a:r>
              <a:rPr dirty="0"/>
              <a:t> </a:t>
            </a:r>
            <a:r>
              <a:rPr dirty="0" err="1"/>
              <a:t>blir</a:t>
            </a:r>
            <a:r>
              <a:rPr dirty="0"/>
              <a:t> </a:t>
            </a:r>
            <a:r>
              <a:rPr dirty="0" err="1"/>
              <a:t>synliga</a:t>
            </a:r>
            <a:r>
              <a:rPr dirty="0"/>
              <a:t>. Och det </a:t>
            </a:r>
            <a:r>
              <a:rPr dirty="0" err="1"/>
              <a:t>leder</a:t>
            </a:r>
            <a:r>
              <a:rPr dirty="0"/>
              <a:t> till </a:t>
            </a:r>
            <a:r>
              <a:rPr dirty="0" err="1"/>
              <a:t>frågan</a:t>
            </a:r>
            <a:r>
              <a:rPr dirty="0"/>
              <a:t> om </a:t>
            </a:r>
            <a:r>
              <a:rPr dirty="0" err="1"/>
              <a:t>hur</a:t>
            </a:r>
            <a:r>
              <a:rPr dirty="0"/>
              <a:t> vi </a:t>
            </a:r>
            <a:r>
              <a:rPr dirty="0" err="1"/>
              <a:t>bedömer</a:t>
            </a:r>
            <a:r>
              <a:rPr dirty="0"/>
              <a:t> </a:t>
            </a:r>
            <a:r>
              <a:rPr dirty="0" err="1"/>
              <a:t>en</a:t>
            </a:r>
            <a:r>
              <a:rPr dirty="0"/>
              <a:t> man </a:t>
            </a:r>
            <a:r>
              <a:rPr dirty="0" err="1"/>
              <a:t>som</a:t>
            </a:r>
            <a:r>
              <a:rPr dirty="0"/>
              <a:t> </a:t>
            </a:r>
            <a:r>
              <a:rPr dirty="0" err="1"/>
              <a:t>inte</a:t>
            </a:r>
            <a:r>
              <a:rPr dirty="0"/>
              <a:t> </a:t>
            </a:r>
            <a:r>
              <a:rPr dirty="0" err="1"/>
              <a:t>klarar</a:t>
            </a:r>
            <a:r>
              <a:rPr dirty="0"/>
              <a:t> sig </a:t>
            </a:r>
            <a:r>
              <a:rPr dirty="0" err="1"/>
              <a:t>ekonomiskt</a:t>
            </a:r>
            <a:r>
              <a:rPr dirty="0"/>
              <a:t>.</a:t>
            </a:r>
          </a:p>
          <a:p>
            <a:endParaRPr dirty="0"/>
          </a:p>
          <a:p>
            <a:r>
              <a:rPr dirty="0"/>
              <a:t>BAKOM STUDIEN</a:t>
            </a:r>
          </a:p>
          <a:p>
            <a:endParaRPr dirty="0"/>
          </a:p>
          <a:p>
            <a:r>
              <a:rPr dirty="0"/>
              <a:t>Dean, Exley, </a:t>
            </a:r>
            <a:r>
              <a:rPr dirty="0" err="1"/>
              <a:t>Niederle</a:t>
            </a:r>
            <a:r>
              <a:rPr dirty="0"/>
              <a:t> och Sarsons </a:t>
            </a:r>
            <a:r>
              <a:rPr dirty="0" err="1"/>
              <a:t>använder</a:t>
            </a:r>
            <a:r>
              <a:rPr dirty="0"/>
              <a:t> </a:t>
            </a:r>
            <a:r>
              <a:rPr dirty="0" err="1"/>
              <a:t>ett</a:t>
            </a:r>
            <a:r>
              <a:rPr dirty="0"/>
              <a:t> </a:t>
            </a:r>
            <a:r>
              <a:rPr dirty="0" err="1"/>
              <a:t>nationellt</a:t>
            </a:r>
            <a:r>
              <a:rPr dirty="0"/>
              <a:t> </a:t>
            </a:r>
            <a:r>
              <a:rPr dirty="0" err="1"/>
              <a:t>representativt</a:t>
            </a:r>
            <a:r>
              <a:rPr dirty="0"/>
              <a:t> </a:t>
            </a:r>
            <a:r>
              <a:rPr dirty="0" err="1"/>
              <a:t>amerikanskt</a:t>
            </a:r>
            <a:r>
              <a:rPr dirty="0"/>
              <a:t> </a:t>
            </a:r>
            <a:r>
              <a:rPr dirty="0" err="1"/>
              <a:t>urval</a:t>
            </a:r>
            <a:r>
              <a:rPr dirty="0"/>
              <a:t> om 5 070 </a:t>
            </a:r>
            <a:r>
              <a:rPr dirty="0" err="1"/>
              <a:t>vuxna</a:t>
            </a:r>
            <a:r>
              <a:rPr dirty="0"/>
              <a:t> </a:t>
            </a:r>
            <a:r>
              <a:rPr dirty="0" err="1"/>
              <a:t>från</a:t>
            </a:r>
            <a:r>
              <a:rPr dirty="0"/>
              <a:t> NORC:s </a:t>
            </a:r>
            <a:r>
              <a:rPr dirty="0" err="1"/>
              <a:t>sannolikhetsbaserade</a:t>
            </a:r>
            <a:r>
              <a:rPr dirty="0"/>
              <a:t> </a:t>
            </a:r>
            <a:r>
              <a:rPr dirty="0" err="1"/>
              <a:t>AmeriSpeak</a:t>
            </a:r>
            <a:r>
              <a:rPr dirty="0"/>
              <a:t>-panel. </a:t>
            </a:r>
            <a:r>
              <a:rPr dirty="0" err="1"/>
              <a:t>Huvudundersökningen</a:t>
            </a:r>
            <a:r>
              <a:rPr dirty="0"/>
              <a:t> </a:t>
            </a:r>
            <a:r>
              <a:rPr dirty="0" err="1"/>
              <a:t>genomfördes</a:t>
            </a:r>
            <a:r>
              <a:rPr dirty="0"/>
              <a:t> 19 mars–24 </a:t>
            </a:r>
            <a:r>
              <a:rPr dirty="0" err="1"/>
              <a:t>april</a:t>
            </a:r>
            <a:r>
              <a:rPr dirty="0"/>
              <a:t> 2024. </a:t>
            </a:r>
            <a:r>
              <a:rPr dirty="0" err="1"/>
              <a:t>Arbetspapperet</a:t>
            </a:r>
            <a:r>
              <a:rPr dirty="0"/>
              <a:t> </a:t>
            </a:r>
            <a:r>
              <a:rPr dirty="0" err="1"/>
              <a:t>är</a:t>
            </a:r>
            <a:r>
              <a:rPr dirty="0"/>
              <a:t> </a:t>
            </a:r>
            <a:r>
              <a:rPr dirty="0" err="1"/>
              <a:t>publicerat</a:t>
            </a:r>
            <a:r>
              <a:rPr dirty="0"/>
              <a:t> </a:t>
            </a:r>
            <a:r>
              <a:rPr dirty="0" err="1"/>
              <a:t>som</a:t>
            </a:r>
            <a:r>
              <a:rPr dirty="0"/>
              <a:t> NBER WP 35761 </a:t>
            </a:r>
            <a:r>
              <a:rPr dirty="0" err="1"/>
              <a:t>år</a:t>
            </a:r>
            <a:r>
              <a:rPr dirty="0"/>
              <a:t> 2026.</a:t>
            </a:r>
          </a:p>
          <a:p>
            <a:endParaRPr dirty="0"/>
          </a:p>
          <a:p>
            <a:r>
              <a:rPr dirty="0" err="1"/>
              <a:t>Metoden</a:t>
            </a:r>
            <a:r>
              <a:rPr dirty="0"/>
              <a:t> </a:t>
            </a:r>
            <a:r>
              <a:rPr dirty="0" err="1"/>
              <a:t>är</a:t>
            </a:r>
            <a:r>
              <a:rPr dirty="0"/>
              <a:t> </a:t>
            </a:r>
            <a:r>
              <a:rPr dirty="0" err="1"/>
              <a:t>parad</a:t>
            </a:r>
            <a:r>
              <a:rPr dirty="0"/>
              <a:t> </a:t>
            </a:r>
            <a:r>
              <a:rPr dirty="0" err="1"/>
              <a:t>elicitering</a:t>
            </a:r>
            <a:r>
              <a:rPr dirty="0"/>
              <a:t>: 19 </a:t>
            </a:r>
            <a:r>
              <a:rPr dirty="0" err="1"/>
              <a:t>påståenden</a:t>
            </a:r>
            <a:r>
              <a:rPr dirty="0"/>
              <a:t> </a:t>
            </a:r>
            <a:r>
              <a:rPr dirty="0" err="1"/>
              <a:t>finns</a:t>
            </a:r>
            <a:r>
              <a:rPr dirty="0"/>
              <a:t> </a:t>
            </a:r>
            <a:r>
              <a:rPr dirty="0" err="1"/>
              <a:t>i</a:t>
            </a:r>
            <a:r>
              <a:rPr dirty="0"/>
              <a:t> </a:t>
            </a:r>
            <a:r>
              <a:rPr dirty="0" err="1"/>
              <a:t>en</a:t>
            </a:r>
            <a:r>
              <a:rPr dirty="0"/>
              <a:t> </a:t>
            </a:r>
            <a:r>
              <a:rPr dirty="0" err="1"/>
              <a:t>vanlig</a:t>
            </a:r>
            <a:r>
              <a:rPr dirty="0"/>
              <a:t> och </a:t>
            </a:r>
            <a:r>
              <a:rPr dirty="0" err="1"/>
              <a:t>en</a:t>
            </a:r>
            <a:r>
              <a:rPr dirty="0"/>
              <a:t> </a:t>
            </a:r>
            <a:r>
              <a:rPr dirty="0" err="1"/>
              <a:t>rollomvänd</a:t>
            </a:r>
            <a:r>
              <a:rPr dirty="0"/>
              <a:t> version, </a:t>
            </a:r>
            <a:r>
              <a:rPr dirty="0" err="1"/>
              <a:t>totalt</a:t>
            </a:r>
            <a:r>
              <a:rPr dirty="0"/>
              <a:t> 38. Samma person </a:t>
            </a:r>
            <a:r>
              <a:rPr dirty="0" err="1"/>
              <a:t>bedömer</a:t>
            </a:r>
            <a:r>
              <a:rPr dirty="0"/>
              <a:t> </a:t>
            </a:r>
            <a:r>
              <a:rPr dirty="0" err="1"/>
              <a:t>båda</a:t>
            </a:r>
            <a:r>
              <a:rPr dirty="0"/>
              <a:t>, </a:t>
            </a:r>
            <a:r>
              <a:rPr dirty="0" err="1"/>
              <a:t>i</a:t>
            </a:r>
            <a:r>
              <a:rPr dirty="0"/>
              <a:t> </a:t>
            </a:r>
            <a:r>
              <a:rPr dirty="0" err="1"/>
              <a:t>slumpmässig</a:t>
            </a:r>
            <a:r>
              <a:rPr dirty="0"/>
              <a:t> </a:t>
            </a:r>
            <a:r>
              <a:rPr dirty="0" err="1"/>
              <a:t>ordning</a:t>
            </a:r>
            <a:r>
              <a:rPr dirty="0"/>
              <a:t>. </a:t>
            </a:r>
            <a:r>
              <a:rPr dirty="0" err="1"/>
              <a:t>Frågorna</a:t>
            </a:r>
            <a:r>
              <a:rPr dirty="0"/>
              <a:t> </a:t>
            </a:r>
            <a:r>
              <a:rPr dirty="0" err="1"/>
              <a:t>gäller</a:t>
            </a:r>
            <a:r>
              <a:rPr dirty="0"/>
              <a:t> </a:t>
            </a:r>
            <a:r>
              <a:rPr dirty="0" err="1"/>
              <a:t>i</a:t>
            </a:r>
            <a:r>
              <a:rPr dirty="0"/>
              <a:t> </a:t>
            </a:r>
            <a:r>
              <a:rPr dirty="0" err="1"/>
              <a:t>huvudstudien</a:t>
            </a:r>
            <a:r>
              <a:rPr dirty="0"/>
              <a:t> </a:t>
            </a:r>
            <a:r>
              <a:rPr dirty="0" err="1"/>
              <a:t>uppfattningen</a:t>
            </a:r>
            <a:r>
              <a:rPr dirty="0"/>
              <a:t> om </a:t>
            </a:r>
            <a:r>
              <a:rPr dirty="0" err="1"/>
              <a:t>samhällets</a:t>
            </a:r>
            <a:r>
              <a:rPr dirty="0"/>
              <a:t> syn. De ska </a:t>
            </a:r>
            <a:r>
              <a:rPr dirty="0" err="1"/>
              <a:t>inte</a:t>
            </a:r>
            <a:r>
              <a:rPr dirty="0"/>
              <a:t> </a:t>
            </a:r>
            <a:r>
              <a:rPr dirty="0" err="1"/>
              <a:t>återges</a:t>
            </a:r>
            <a:r>
              <a:rPr dirty="0"/>
              <a:t> </a:t>
            </a:r>
            <a:r>
              <a:rPr dirty="0" err="1"/>
              <a:t>som</a:t>
            </a:r>
            <a:r>
              <a:rPr dirty="0"/>
              <a:t> </a:t>
            </a:r>
            <a:r>
              <a:rPr dirty="0" err="1"/>
              <a:t>respondenternas</a:t>
            </a:r>
            <a:r>
              <a:rPr dirty="0"/>
              <a:t> </a:t>
            </a:r>
            <a:r>
              <a:rPr dirty="0" err="1"/>
              <a:t>egna</a:t>
            </a:r>
            <a:r>
              <a:rPr dirty="0"/>
              <a:t> </a:t>
            </a:r>
            <a:r>
              <a:rPr dirty="0" err="1"/>
              <a:t>ställningstaganden</a:t>
            </a:r>
            <a:r>
              <a:rPr dirty="0"/>
              <a:t>.</a:t>
            </a:r>
          </a:p>
          <a:p>
            <a:endParaRPr dirty="0"/>
          </a:p>
          <a:p>
            <a:r>
              <a:rPr dirty="0"/>
              <a:t>19 och 4 </a:t>
            </a:r>
            <a:r>
              <a:rPr dirty="0" err="1"/>
              <a:t>procent</a:t>
            </a:r>
            <a:r>
              <a:rPr dirty="0"/>
              <a:t> </a:t>
            </a:r>
            <a:r>
              <a:rPr dirty="0" err="1"/>
              <a:t>är</a:t>
            </a:r>
            <a:r>
              <a:rPr dirty="0"/>
              <a:t> </a:t>
            </a:r>
            <a:r>
              <a:rPr dirty="0" err="1"/>
              <a:t>andelarna</a:t>
            </a:r>
            <a:r>
              <a:rPr dirty="0"/>
              <a:t> </a:t>
            </a:r>
            <a:r>
              <a:rPr dirty="0" err="1"/>
              <a:t>som</a:t>
            </a:r>
            <a:r>
              <a:rPr dirty="0"/>
              <a:t> </a:t>
            </a:r>
            <a:r>
              <a:rPr dirty="0" err="1"/>
              <a:t>uppfattar</a:t>
            </a:r>
            <a:r>
              <a:rPr dirty="0"/>
              <a:t> </a:t>
            </a:r>
            <a:r>
              <a:rPr dirty="0" err="1"/>
              <a:t>att</a:t>
            </a:r>
            <a:r>
              <a:rPr dirty="0"/>
              <a:t> </a:t>
            </a:r>
            <a:r>
              <a:rPr dirty="0" err="1"/>
              <a:t>samhället</a:t>
            </a:r>
            <a:r>
              <a:rPr dirty="0"/>
              <a:t> </a:t>
            </a:r>
            <a:r>
              <a:rPr dirty="0" err="1"/>
              <a:t>instämmer</a:t>
            </a:r>
            <a:r>
              <a:rPr dirty="0"/>
              <a:t> </a:t>
            </a:r>
            <a:r>
              <a:rPr dirty="0" err="1"/>
              <a:t>i</a:t>
            </a:r>
            <a:r>
              <a:rPr dirty="0"/>
              <a:t> </a:t>
            </a:r>
            <a:r>
              <a:rPr dirty="0" err="1"/>
              <a:t>respektive</a:t>
            </a:r>
            <a:r>
              <a:rPr dirty="0"/>
              <a:t> </a:t>
            </a:r>
            <a:r>
              <a:rPr dirty="0" err="1"/>
              <a:t>påstående</a:t>
            </a:r>
            <a:r>
              <a:rPr dirty="0"/>
              <a:t> om barn </a:t>
            </a:r>
            <a:r>
              <a:rPr dirty="0" err="1"/>
              <a:t>som</a:t>
            </a:r>
            <a:r>
              <a:rPr dirty="0"/>
              <a:t> far </a:t>
            </a:r>
            <a:r>
              <a:rPr dirty="0" err="1"/>
              <a:t>illa</a:t>
            </a:r>
            <a:r>
              <a:rPr dirty="0"/>
              <a:t>. 49 </a:t>
            </a:r>
            <a:r>
              <a:rPr dirty="0" err="1"/>
              <a:t>procent</a:t>
            </a:r>
            <a:r>
              <a:rPr dirty="0"/>
              <a:t> </a:t>
            </a:r>
            <a:r>
              <a:rPr dirty="0" err="1"/>
              <a:t>avser</a:t>
            </a:r>
            <a:r>
              <a:rPr dirty="0"/>
              <a:t> </a:t>
            </a:r>
            <a:r>
              <a:rPr dirty="0" err="1"/>
              <a:t>olika</a:t>
            </a:r>
            <a:r>
              <a:rPr dirty="0"/>
              <a:t> </a:t>
            </a:r>
            <a:r>
              <a:rPr dirty="0" err="1"/>
              <a:t>svar</a:t>
            </a:r>
            <a:r>
              <a:rPr dirty="0"/>
              <a:t> </a:t>
            </a:r>
            <a:r>
              <a:rPr dirty="0" err="1"/>
              <a:t>på</a:t>
            </a:r>
            <a:r>
              <a:rPr dirty="0"/>
              <a:t> </a:t>
            </a:r>
            <a:r>
              <a:rPr dirty="0" err="1"/>
              <a:t>hela</a:t>
            </a:r>
            <a:r>
              <a:rPr dirty="0"/>
              <a:t> </a:t>
            </a:r>
            <a:r>
              <a:rPr dirty="0" err="1"/>
              <a:t>svarsskalan</a:t>
            </a:r>
            <a:r>
              <a:rPr dirty="0"/>
              <a:t>. </a:t>
            </a:r>
            <a:r>
              <a:rPr dirty="0" err="1"/>
              <a:t>Någon</a:t>
            </a:r>
            <a:r>
              <a:rPr dirty="0"/>
              <a:t> </a:t>
            </a:r>
            <a:r>
              <a:rPr dirty="0" err="1"/>
              <a:t>kan</a:t>
            </a:r>
            <a:r>
              <a:rPr dirty="0"/>
              <a:t> </a:t>
            </a:r>
            <a:r>
              <a:rPr dirty="0" err="1"/>
              <a:t>exempelvis</a:t>
            </a:r>
            <a:r>
              <a:rPr dirty="0"/>
              <a:t> </a:t>
            </a:r>
            <a:r>
              <a:rPr dirty="0" err="1"/>
              <a:t>välja</a:t>
            </a:r>
            <a:r>
              <a:rPr dirty="0"/>
              <a:t> </a:t>
            </a:r>
            <a:r>
              <a:rPr dirty="0" err="1"/>
              <a:t>instämmer</a:t>
            </a:r>
            <a:r>
              <a:rPr dirty="0"/>
              <a:t> </a:t>
            </a:r>
            <a:r>
              <a:rPr dirty="0" err="1"/>
              <a:t>inte</a:t>
            </a:r>
            <a:r>
              <a:rPr dirty="0"/>
              <a:t> </a:t>
            </a:r>
            <a:r>
              <a:rPr dirty="0" err="1"/>
              <a:t>alls</a:t>
            </a:r>
            <a:r>
              <a:rPr dirty="0"/>
              <a:t> för </a:t>
            </a:r>
            <a:r>
              <a:rPr dirty="0" err="1"/>
              <a:t>pappor</a:t>
            </a:r>
            <a:r>
              <a:rPr dirty="0"/>
              <a:t> och </a:t>
            </a:r>
            <a:r>
              <a:rPr dirty="0" err="1"/>
              <a:t>instämmer</a:t>
            </a:r>
            <a:r>
              <a:rPr dirty="0"/>
              <a:t> </a:t>
            </a:r>
            <a:r>
              <a:rPr dirty="0" err="1"/>
              <a:t>inte</a:t>
            </a:r>
            <a:r>
              <a:rPr dirty="0"/>
              <a:t> för </a:t>
            </a:r>
            <a:r>
              <a:rPr dirty="0" err="1"/>
              <a:t>mammor</a:t>
            </a:r>
            <a:r>
              <a:rPr dirty="0"/>
              <a:t>. Det </a:t>
            </a:r>
            <a:r>
              <a:rPr dirty="0" err="1"/>
              <a:t>är</a:t>
            </a:r>
            <a:r>
              <a:rPr dirty="0"/>
              <a:t> </a:t>
            </a:r>
            <a:r>
              <a:rPr dirty="0" err="1"/>
              <a:t>två</a:t>
            </a:r>
            <a:r>
              <a:rPr dirty="0"/>
              <a:t> </a:t>
            </a:r>
            <a:r>
              <a:rPr dirty="0" err="1"/>
              <a:t>olika</a:t>
            </a:r>
            <a:r>
              <a:rPr dirty="0"/>
              <a:t> </a:t>
            </a:r>
            <a:r>
              <a:rPr dirty="0" err="1"/>
              <a:t>svar</a:t>
            </a:r>
            <a:r>
              <a:rPr dirty="0"/>
              <a:t> trots </a:t>
            </a:r>
            <a:r>
              <a:rPr dirty="0" err="1"/>
              <a:t>att</a:t>
            </a:r>
            <a:r>
              <a:rPr dirty="0"/>
              <a:t> </a:t>
            </a:r>
            <a:r>
              <a:rPr dirty="0" err="1"/>
              <a:t>personen</a:t>
            </a:r>
            <a:r>
              <a:rPr dirty="0"/>
              <a:t> </a:t>
            </a:r>
            <a:r>
              <a:rPr dirty="0" err="1"/>
              <a:t>i</a:t>
            </a:r>
            <a:r>
              <a:rPr dirty="0"/>
              <a:t> </a:t>
            </a:r>
            <a:r>
              <a:rPr dirty="0" err="1"/>
              <a:t>båda</a:t>
            </a:r>
            <a:r>
              <a:rPr dirty="0"/>
              <a:t> fallen </a:t>
            </a:r>
            <a:r>
              <a:rPr dirty="0" err="1"/>
              <a:t>uppfattar</a:t>
            </a:r>
            <a:r>
              <a:rPr dirty="0"/>
              <a:t> </a:t>
            </a:r>
            <a:r>
              <a:rPr dirty="0" err="1"/>
              <a:t>oenighet</a:t>
            </a:r>
            <a:r>
              <a:rPr dirty="0"/>
              <a:t>. </a:t>
            </a:r>
            <a:r>
              <a:rPr dirty="0" err="1"/>
              <a:t>Därför</a:t>
            </a:r>
            <a:r>
              <a:rPr dirty="0"/>
              <a:t> </a:t>
            </a:r>
            <a:r>
              <a:rPr dirty="0" err="1"/>
              <a:t>är</a:t>
            </a:r>
            <a:r>
              <a:rPr dirty="0"/>
              <a:t> 49-procentsmåttet </a:t>
            </a:r>
            <a:r>
              <a:rPr dirty="0" err="1"/>
              <a:t>större</a:t>
            </a:r>
            <a:r>
              <a:rPr dirty="0"/>
              <a:t> </a:t>
            </a:r>
            <a:r>
              <a:rPr dirty="0" err="1"/>
              <a:t>än</a:t>
            </a:r>
            <a:r>
              <a:rPr dirty="0"/>
              <a:t> </a:t>
            </a:r>
            <a:r>
              <a:rPr dirty="0" err="1"/>
              <a:t>skillnaden</a:t>
            </a:r>
            <a:r>
              <a:rPr dirty="0"/>
              <a:t> </a:t>
            </a:r>
            <a:r>
              <a:rPr dirty="0" err="1"/>
              <a:t>på</a:t>
            </a:r>
            <a:r>
              <a:rPr dirty="0"/>
              <a:t> 15 </a:t>
            </a:r>
            <a:r>
              <a:rPr dirty="0" err="1"/>
              <a:t>procentenheter</a:t>
            </a:r>
            <a:r>
              <a:rPr dirty="0"/>
              <a:t> </a:t>
            </a:r>
            <a:r>
              <a:rPr dirty="0" err="1"/>
              <a:t>mellan</a:t>
            </a:r>
            <a:r>
              <a:rPr dirty="0"/>
              <a:t> </a:t>
            </a:r>
            <a:r>
              <a:rPr dirty="0" err="1"/>
              <a:t>andelarna</a:t>
            </a:r>
            <a:r>
              <a:rPr dirty="0"/>
              <a:t> </a:t>
            </a:r>
            <a:r>
              <a:rPr dirty="0" err="1"/>
              <a:t>som</a:t>
            </a:r>
            <a:r>
              <a:rPr dirty="0"/>
              <a:t> </a:t>
            </a:r>
            <a:r>
              <a:rPr dirty="0" err="1"/>
              <a:t>uppfattar</a:t>
            </a:r>
            <a:r>
              <a:rPr dirty="0"/>
              <a:t> </a:t>
            </a:r>
            <a:r>
              <a:rPr dirty="0" err="1"/>
              <a:t>instämmande</a:t>
            </a:r>
            <a:r>
              <a:rPr dirty="0"/>
              <a:t>.</a:t>
            </a:r>
          </a:p>
          <a:p>
            <a:endParaRPr dirty="0"/>
          </a:p>
          <a:p>
            <a:r>
              <a:rPr dirty="0"/>
              <a:t>55 </a:t>
            </a:r>
            <a:r>
              <a:rPr dirty="0" err="1"/>
              <a:t>procent</a:t>
            </a:r>
            <a:r>
              <a:rPr dirty="0"/>
              <a:t> </a:t>
            </a:r>
            <a:r>
              <a:rPr dirty="0" err="1"/>
              <a:t>gäller</a:t>
            </a:r>
            <a:r>
              <a:rPr dirty="0"/>
              <a:t> </a:t>
            </a:r>
            <a:r>
              <a:rPr dirty="0" err="1"/>
              <a:t>uppfattningen</a:t>
            </a:r>
            <a:r>
              <a:rPr dirty="0"/>
              <a:t> </a:t>
            </a:r>
            <a:r>
              <a:rPr dirty="0" err="1"/>
              <a:t>att</a:t>
            </a:r>
            <a:r>
              <a:rPr dirty="0"/>
              <a:t> </a:t>
            </a:r>
            <a:r>
              <a:rPr dirty="0" err="1"/>
              <a:t>samhället</a:t>
            </a:r>
            <a:r>
              <a:rPr dirty="0"/>
              <a:t> ser det </a:t>
            </a:r>
            <a:r>
              <a:rPr dirty="0" err="1"/>
              <a:t>som</a:t>
            </a:r>
            <a:r>
              <a:rPr dirty="0"/>
              <a:t> </a:t>
            </a:r>
            <a:r>
              <a:rPr dirty="0" err="1"/>
              <a:t>mannens</a:t>
            </a:r>
            <a:r>
              <a:rPr dirty="0"/>
              <a:t> </a:t>
            </a:r>
            <a:r>
              <a:rPr dirty="0" err="1"/>
              <a:t>uppgift</a:t>
            </a:r>
            <a:r>
              <a:rPr dirty="0"/>
              <a:t> </a:t>
            </a:r>
            <a:r>
              <a:rPr dirty="0" err="1"/>
              <a:t>att</a:t>
            </a:r>
            <a:r>
              <a:rPr dirty="0"/>
              <a:t> </a:t>
            </a:r>
            <a:r>
              <a:rPr dirty="0" err="1"/>
              <a:t>försörja</a:t>
            </a:r>
            <a:r>
              <a:rPr dirty="0"/>
              <a:t> </a:t>
            </a:r>
            <a:r>
              <a:rPr dirty="0" err="1"/>
              <a:t>familjen</a:t>
            </a:r>
            <a:r>
              <a:rPr dirty="0"/>
              <a:t>. </a:t>
            </a:r>
            <a:r>
              <a:rPr dirty="0" err="1"/>
              <a:t>Över</a:t>
            </a:r>
            <a:r>
              <a:rPr dirty="0"/>
              <a:t> </a:t>
            </a:r>
            <a:r>
              <a:rPr dirty="0" err="1"/>
              <a:t>frågeparen</a:t>
            </a:r>
            <a:r>
              <a:rPr dirty="0"/>
              <a:t> </a:t>
            </a:r>
            <a:r>
              <a:rPr dirty="0" err="1"/>
              <a:t>som</a:t>
            </a:r>
            <a:r>
              <a:rPr dirty="0"/>
              <a:t> </a:t>
            </a:r>
            <a:r>
              <a:rPr dirty="0" err="1"/>
              <a:t>helhet</a:t>
            </a:r>
            <a:r>
              <a:rPr dirty="0"/>
              <a:t> </a:t>
            </a:r>
            <a:r>
              <a:rPr dirty="0" err="1"/>
              <a:t>svarar</a:t>
            </a:r>
            <a:r>
              <a:rPr dirty="0"/>
              <a:t> </a:t>
            </a:r>
            <a:r>
              <a:rPr dirty="0" err="1"/>
              <a:t>färre</a:t>
            </a:r>
            <a:r>
              <a:rPr dirty="0"/>
              <a:t> </a:t>
            </a:r>
            <a:r>
              <a:rPr dirty="0" err="1"/>
              <a:t>än</a:t>
            </a:r>
            <a:r>
              <a:rPr dirty="0"/>
              <a:t> </a:t>
            </a:r>
            <a:r>
              <a:rPr dirty="0" err="1"/>
              <a:t>hälften</a:t>
            </a:r>
            <a:r>
              <a:rPr dirty="0"/>
              <a:t> </a:t>
            </a:r>
            <a:r>
              <a:rPr dirty="0" err="1"/>
              <a:t>exakt</a:t>
            </a:r>
            <a:r>
              <a:rPr dirty="0"/>
              <a:t> </a:t>
            </a:r>
            <a:r>
              <a:rPr dirty="0" err="1"/>
              <a:t>likadant</a:t>
            </a:r>
            <a:r>
              <a:rPr dirty="0"/>
              <a:t> </a:t>
            </a:r>
            <a:r>
              <a:rPr dirty="0" err="1"/>
              <a:t>i</a:t>
            </a:r>
            <a:r>
              <a:rPr dirty="0"/>
              <a:t> de </a:t>
            </a:r>
            <a:r>
              <a:rPr dirty="0" err="1"/>
              <a:t>två</a:t>
            </a:r>
            <a:r>
              <a:rPr dirty="0"/>
              <a:t> </a:t>
            </a:r>
            <a:r>
              <a:rPr dirty="0" err="1"/>
              <a:t>versionerna</a:t>
            </a:r>
            <a:r>
              <a:rPr dirty="0"/>
              <a:t>. </a:t>
            </a:r>
            <a:r>
              <a:rPr dirty="0" err="1"/>
              <a:t>Studien</a:t>
            </a:r>
            <a:r>
              <a:rPr dirty="0"/>
              <a:t> </a:t>
            </a:r>
            <a:r>
              <a:rPr dirty="0" err="1"/>
              <a:t>visar</a:t>
            </a:r>
            <a:r>
              <a:rPr dirty="0"/>
              <a:t> </a:t>
            </a:r>
            <a:r>
              <a:rPr dirty="0" err="1"/>
              <a:t>att</a:t>
            </a:r>
            <a:r>
              <a:rPr dirty="0"/>
              <a:t> </a:t>
            </a:r>
            <a:r>
              <a:rPr dirty="0" err="1"/>
              <a:t>konventionella</a:t>
            </a:r>
            <a:r>
              <a:rPr dirty="0"/>
              <a:t> </a:t>
            </a:r>
            <a:r>
              <a:rPr dirty="0" err="1"/>
              <a:t>frågor</a:t>
            </a:r>
            <a:r>
              <a:rPr dirty="0"/>
              <a:t> om </a:t>
            </a:r>
            <a:r>
              <a:rPr dirty="0" err="1"/>
              <a:t>ett</a:t>
            </a:r>
            <a:r>
              <a:rPr dirty="0"/>
              <a:t> </a:t>
            </a:r>
            <a:r>
              <a:rPr dirty="0" err="1"/>
              <a:t>enda</a:t>
            </a:r>
            <a:r>
              <a:rPr dirty="0"/>
              <a:t> </a:t>
            </a:r>
            <a:r>
              <a:rPr dirty="0" err="1"/>
              <a:t>kön</a:t>
            </a:r>
            <a:r>
              <a:rPr dirty="0"/>
              <a:t> </a:t>
            </a:r>
            <a:r>
              <a:rPr dirty="0" err="1"/>
              <a:t>inte</a:t>
            </a:r>
            <a:r>
              <a:rPr dirty="0"/>
              <a:t> </a:t>
            </a:r>
            <a:r>
              <a:rPr dirty="0" err="1"/>
              <a:t>räcker</a:t>
            </a:r>
            <a:r>
              <a:rPr dirty="0"/>
              <a:t> för </a:t>
            </a:r>
            <a:r>
              <a:rPr dirty="0" err="1"/>
              <a:t>att</a:t>
            </a:r>
            <a:r>
              <a:rPr dirty="0"/>
              <a:t> </a:t>
            </a:r>
            <a:r>
              <a:rPr dirty="0" err="1"/>
              <a:t>mäta</a:t>
            </a:r>
            <a:r>
              <a:rPr dirty="0"/>
              <a:t> </a:t>
            </a:r>
            <a:r>
              <a:rPr dirty="0" err="1"/>
              <a:t>könsneutralitet</a:t>
            </a:r>
            <a:r>
              <a:rPr dirty="0"/>
              <a:t>.</a:t>
            </a:r>
          </a:p>
          <a:p>
            <a:endParaRPr dirty="0"/>
          </a:p>
          <a:p>
            <a:r>
              <a:rPr dirty="0" err="1"/>
              <a:t>Kompletterande</a:t>
            </a:r>
            <a:r>
              <a:rPr dirty="0"/>
              <a:t> studier </a:t>
            </a:r>
            <a:r>
              <a:rPr dirty="0" err="1"/>
              <a:t>prövar</a:t>
            </a:r>
            <a:r>
              <a:rPr dirty="0"/>
              <a:t> </a:t>
            </a:r>
            <a:r>
              <a:rPr dirty="0" err="1"/>
              <a:t>egna</a:t>
            </a:r>
            <a:r>
              <a:rPr dirty="0"/>
              <a:t> </a:t>
            </a:r>
            <a:r>
              <a:rPr dirty="0" err="1"/>
              <a:t>attityder</a:t>
            </a:r>
            <a:r>
              <a:rPr dirty="0"/>
              <a:t> och </a:t>
            </a:r>
            <a:r>
              <a:rPr dirty="0" err="1"/>
              <a:t>ekonomiska</a:t>
            </a:r>
            <a:r>
              <a:rPr dirty="0"/>
              <a:t> </a:t>
            </a:r>
            <a:r>
              <a:rPr dirty="0" err="1"/>
              <a:t>incitament</a:t>
            </a:r>
            <a:r>
              <a:rPr dirty="0"/>
              <a:t> </a:t>
            </a:r>
            <a:r>
              <a:rPr dirty="0" err="1"/>
              <a:t>att</a:t>
            </a:r>
            <a:r>
              <a:rPr dirty="0"/>
              <a:t> </a:t>
            </a:r>
            <a:r>
              <a:rPr dirty="0" err="1"/>
              <a:t>bedöma</a:t>
            </a:r>
            <a:r>
              <a:rPr dirty="0"/>
              <a:t> </a:t>
            </a:r>
            <a:r>
              <a:rPr dirty="0" err="1"/>
              <a:t>andras</a:t>
            </a:r>
            <a:r>
              <a:rPr dirty="0"/>
              <a:t> </a:t>
            </a:r>
            <a:r>
              <a:rPr dirty="0" err="1"/>
              <a:t>svar</a:t>
            </a:r>
            <a:r>
              <a:rPr dirty="0"/>
              <a:t>. De ger </a:t>
            </a:r>
            <a:r>
              <a:rPr dirty="0" err="1"/>
              <a:t>stöd</a:t>
            </a:r>
            <a:r>
              <a:rPr dirty="0"/>
              <a:t> för </a:t>
            </a:r>
            <a:r>
              <a:rPr dirty="0" err="1"/>
              <a:t>att</a:t>
            </a:r>
            <a:r>
              <a:rPr dirty="0"/>
              <a:t> </a:t>
            </a:r>
            <a:r>
              <a:rPr dirty="0" err="1"/>
              <a:t>huvudmönstret</a:t>
            </a:r>
            <a:r>
              <a:rPr dirty="0"/>
              <a:t> </a:t>
            </a:r>
            <a:r>
              <a:rPr dirty="0" err="1"/>
              <a:t>inte</a:t>
            </a:r>
            <a:r>
              <a:rPr dirty="0"/>
              <a:t> bara </a:t>
            </a:r>
            <a:r>
              <a:rPr dirty="0" err="1"/>
              <a:t>är</a:t>
            </a:r>
            <a:r>
              <a:rPr dirty="0"/>
              <a:t> </a:t>
            </a:r>
            <a:r>
              <a:rPr dirty="0" err="1"/>
              <a:t>slarv</a:t>
            </a:r>
            <a:r>
              <a:rPr dirty="0"/>
              <a:t>. </a:t>
            </a:r>
            <a:r>
              <a:rPr dirty="0" err="1"/>
              <a:t>Samband</a:t>
            </a:r>
            <a:r>
              <a:rPr dirty="0"/>
              <a:t> med </a:t>
            </a:r>
            <a:r>
              <a:rPr dirty="0" err="1"/>
              <a:t>inkomster</a:t>
            </a:r>
            <a:r>
              <a:rPr dirty="0"/>
              <a:t> </a:t>
            </a:r>
            <a:r>
              <a:rPr dirty="0" err="1"/>
              <a:t>inom</a:t>
            </a:r>
            <a:r>
              <a:rPr dirty="0"/>
              <a:t> par </a:t>
            </a:r>
            <a:r>
              <a:rPr dirty="0" err="1"/>
              <a:t>är</a:t>
            </a:r>
            <a:r>
              <a:rPr dirty="0"/>
              <a:t> </a:t>
            </a:r>
            <a:r>
              <a:rPr dirty="0" err="1"/>
              <a:t>däremot</a:t>
            </a:r>
            <a:r>
              <a:rPr dirty="0"/>
              <a:t> </a:t>
            </a:r>
            <a:r>
              <a:rPr dirty="0" err="1"/>
              <a:t>inte</a:t>
            </a:r>
            <a:r>
              <a:rPr dirty="0"/>
              <a:t> </a:t>
            </a:r>
            <a:r>
              <a:rPr dirty="0" err="1"/>
              <a:t>belägg</a:t>
            </a:r>
            <a:r>
              <a:rPr dirty="0"/>
              <a:t> för </a:t>
            </a:r>
            <a:r>
              <a:rPr dirty="0" err="1"/>
              <a:t>att</a:t>
            </a:r>
            <a:r>
              <a:rPr dirty="0"/>
              <a:t> </a:t>
            </a:r>
            <a:r>
              <a:rPr dirty="0" err="1"/>
              <a:t>normsvaret</a:t>
            </a:r>
            <a:r>
              <a:rPr dirty="0"/>
              <a:t> </a:t>
            </a:r>
            <a:r>
              <a:rPr dirty="0" err="1"/>
              <a:t>orsakar</a:t>
            </a:r>
            <a:r>
              <a:rPr dirty="0"/>
              <a:t> </a:t>
            </a:r>
            <a:r>
              <a:rPr dirty="0" err="1"/>
              <a:t>ett</a:t>
            </a:r>
            <a:r>
              <a:rPr dirty="0"/>
              <a:t> </a:t>
            </a:r>
            <a:r>
              <a:rPr dirty="0" err="1"/>
              <a:t>inkomstgap</a:t>
            </a:r>
            <a:r>
              <a:rPr dirty="0"/>
              <a:t>.</a:t>
            </a:r>
          </a:p>
          <a:p>
            <a:endParaRPr dirty="0"/>
          </a:p>
          <a:p>
            <a:r>
              <a:rPr dirty="0" err="1"/>
              <a:t>Studien</a:t>
            </a:r>
            <a:r>
              <a:rPr dirty="0"/>
              <a:t> </a:t>
            </a:r>
            <a:r>
              <a:rPr dirty="0" err="1"/>
              <a:t>gäller</a:t>
            </a:r>
            <a:r>
              <a:rPr dirty="0"/>
              <a:t> USA. Den </a:t>
            </a:r>
            <a:r>
              <a:rPr dirty="0" err="1"/>
              <a:t>identifierar</a:t>
            </a:r>
            <a:r>
              <a:rPr dirty="0"/>
              <a:t> </a:t>
            </a:r>
            <a:r>
              <a:rPr dirty="0" err="1"/>
              <a:t>inte</a:t>
            </a:r>
            <a:r>
              <a:rPr dirty="0"/>
              <a:t> </a:t>
            </a:r>
            <a:r>
              <a:rPr dirty="0" err="1"/>
              <a:t>svenska</a:t>
            </a:r>
            <a:r>
              <a:rPr dirty="0"/>
              <a:t> </a:t>
            </a:r>
            <a:r>
              <a:rPr dirty="0" err="1"/>
              <a:t>andelar</a:t>
            </a:r>
            <a:r>
              <a:rPr dirty="0"/>
              <a:t> och </a:t>
            </a:r>
            <a:r>
              <a:rPr dirty="0" err="1"/>
              <a:t>visar</a:t>
            </a:r>
            <a:r>
              <a:rPr dirty="0"/>
              <a:t> </a:t>
            </a:r>
            <a:r>
              <a:rPr dirty="0" err="1"/>
              <a:t>inte</a:t>
            </a:r>
            <a:r>
              <a:rPr dirty="0"/>
              <a:t> </a:t>
            </a:r>
            <a:r>
              <a:rPr dirty="0" err="1"/>
              <a:t>att</a:t>
            </a:r>
            <a:r>
              <a:rPr dirty="0"/>
              <a:t> </a:t>
            </a:r>
            <a:r>
              <a:rPr dirty="0" err="1"/>
              <a:t>attityder</a:t>
            </a:r>
            <a:r>
              <a:rPr dirty="0"/>
              <a:t> </a:t>
            </a:r>
            <a:r>
              <a:rPr dirty="0" err="1"/>
              <a:t>ändrats</a:t>
            </a:r>
            <a:r>
              <a:rPr dirty="0"/>
              <a:t> </a:t>
            </a:r>
            <a:r>
              <a:rPr dirty="0" err="1"/>
              <a:t>över</a:t>
            </a:r>
            <a:r>
              <a:rPr dirty="0"/>
              <a:t> </a:t>
            </a:r>
            <a:r>
              <a:rPr dirty="0" err="1"/>
              <a:t>tid</a:t>
            </a:r>
            <a:r>
              <a:rPr dirty="0"/>
              <a:t>, </a:t>
            </a:r>
            <a:r>
              <a:rPr dirty="0" err="1"/>
              <a:t>eftersom</a:t>
            </a:r>
            <a:r>
              <a:rPr dirty="0"/>
              <a:t> </a:t>
            </a:r>
            <a:r>
              <a:rPr dirty="0" err="1"/>
              <a:t>jämförelsen</a:t>
            </a:r>
            <a:r>
              <a:rPr dirty="0"/>
              <a:t> </a:t>
            </a:r>
            <a:r>
              <a:rPr dirty="0" err="1"/>
              <a:t>här</a:t>
            </a:r>
            <a:r>
              <a:rPr dirty="0"/>
              <a:t> </a:t>
            </a:r>
            <a:r>
              <a:rPr dirty="0" err="1"/>
              <a:t>gäller</a:t>
            </a:r>
            <a:r>
              <a:rPr dirty="0"/>
              <a:t> </a:t>
            </a:r>
            <a:r>
              <a:rPr dirty="0" err="1"/>
              <a:t>två</a:t>
            </a:r>
            <a:r>
              <a:rPr dirty="0"/>
              <a:t> </a:t>
            </a:r>
            <a:r>
              <a:rPr dirty="0" err="1"/>
              <a:t>frågor</a:t>
            </a:r>
            <a:r>
              <a:rPr dirty="0"/>
              <a:t> vid </a:t>
            </a:r>
            <a:r>
              <a:rPr dirty="0" err="1"/>
              <a:t>samma</a:t>
            </a:r>
            <a:r>
              <a:rPr dirty="0"/>
              <a:t> </a:t>
            </a:r>
            <a:r>
              <a:rPr dirty="0" err="1"/>
              <a:t>mättillfälle</a:t>
            </a:r>
            <a:r>
              <a:rPr dirty="0"/>
              <a:t>. </a:t>
            </a:r>
            <a:r>
              <a:rPr dirty="0" err="1"/>
              <a:t>Undvik</a:t>
            </a:r>
            <a:r>
              <a:rPr dirty="0"/>
              <a:t> </a:t>
            </a:r>
            <a:r>
              <a:rPr dirty="0" err="1"/>
              <a:t>också</a:t>
            </a:r>
            <a:r>
              <a:rPr dirty="0"/>
              <a:t> </a:t>
            </a:r>
            <a:r>
              <a:rPr dirty="0" err="1"/>
              <a:t>att</a:t>
            </a:r>
            <a:r>
              <a:rPr dirty="0"/>
              <a:t> </a:t>
            </a:r>
            <a:r>
              <a:rPr dirty="0" err="1"/>
              <a:t>säga</a:t>
            </a:r>
            <a:r>
              <a:rPr dirty="0"/>
              <a:t> </a:t>
            </a:r>
            <a:r>
              <a:rPr dirty="0" err="1"/>
              <a:t>att</a:t>
            </a:r>
            <a:r>
              <a:rPr dirty="0"/>
              <a:t> 49 </a:t>
            </a:r>
            <a:r>
              <a:rPr dirty="0" err="1"/>
              <a:t>procent</a:t>
            </a:r>
            <a:r>
              <a:rPr dirty="0"/>
              <a:t> av </a:t>
            </a:r>
            <a:r>
              <a:rPr dirty="0" err="1"/>
              <a:t>amerikanerna</a:t>
            </a:r>
            <a:r>
              <a:rPr dirty="0"/>
              <a:t> </a:t>
            </a:r>
            <a:r>
              <a:rPr dirty="0" err="1"/>
              <a:t>är</a:t>
            </a:r>
            <a:r>
              <a:rPr dirty="0"/>
              <a:t> </a:t>
            </a:r>
            <a:r>
              <a:rPr dirty="0" err="1"/>
              <a:t>generellt</a:t>
            </a:r>
            <a:r>
              <a:rPr dirty="0"/>
              <a:t> ojämställda. </a:t>
            </a:r>
            <a:r>
              <a:rPr dirty="0" err="1"/>
              <a:t>Måttet</a:t>
            </a:r>
            <a:r>
              <a:rPr dirty="0"/>
              <a:t> </a:t>
            </a:r>
            <a:r>
              <a:rPr dirty="0" err="1"/>
              <a:t>gäller</a:t>
            </a:r>
            <a:r>
              <a:rPr dirty="0"/>
              <a:t> </a:t>
            </a:r>
            <a:r>
              <a:rPr dirty="0" err="1"/>
              <a:t>ett</a:t>
            </a:r>
            <a:r>
              <a:rPr dirty="0"/>
              <a:t> </a:t>
            </a:r>
            <a:r>
              <a:rPr dirty="0" err="1"/>
              <a:t>specifikt</a:t>
            </a:r>
            <a:r>
              <a:rPr dirty="0"/>
              <a:t> </a:t>
            </a:r>
            <a:r>
              <a:rPr dirty="0" err="1"/>
              <a:t>frågepar</a:t>
            </a:r>
            <a:r>
              <a:rPr dirty="0"/>
              <a:t>.</a:t>
            </a:r>
          </a:p>
          <a:p>
            <a:endParaRPr dirty="0"/>
          </a:p>
          <a:p>
            <a:r>
              <a:rPr dirty="0"/>
              <a:t>OM NÅGON FRÅGAR</a:t>
            </a:r>
          </a:p>
          <a:p>
            <a:endParaRPr dirty="0"/>
          </a:p>
          <a:p>
            <a:r>
              <a:rPr dirty="0" err="1"/>
              <a:t>Varför</a:t>
            </a:r>
            <a:r>
              <a:rPr dirty="0"/>
              <a:t> </a:t>
            </a:r>
            <a:r>
              <a:rPr dirty="0" err="1"/>
              <a:t>inte</a:t>
            </a:r>
            <a:r>
              <a:rPr dirty="0"/>
              <a:t> bara </a:t>
            </a:r>
            <a:r>
              <a:rPr dirty="0" err="1"/>
              <a:t>fråga</a:t>
            </a:r>
            <a:r>
              <a:rPr dirty="0"/>
              <a:t> </a:t>
            </a:r>
            <a:r>
              <a:rPr dirty="0" err="1"/>
              <a:t>vad</a:t>
            </a:r>
            <a:r>
              <a:rPr dirty="0"/>
              <a:t> </a:t>
            </a:r>
            <a:r>
              <a:rPr dirty="0" err="1"/>
              <a:t>människor</a:t>
            </a:r>
            <a:r>
              <a:rPr dirty="0"/>
              <a:t> </a:t>
            </a:r>
            <a:r>
              <a:rPr dirty="0" err="1"/>
              <a:t>själva</a:t>
            </a:r>
            <a:r>
              <a:rPr dirty="0"/>
              <a:t> </a:t>
            </a:r>
            <a:r>
              <a:rPr dirty="0" err="1"/>
              <a:t>tycker</a:t>
            </a:r>
            <a:r>
              <a:rPr dirty="0"/>
              <a:t>? </a:t>
            </a:r>
            <a:r>
              <a:rPr dirty="0" err="1"/>
              <a:t>Uppfattningar</a:t>
            </a:r>
            <a:r>
              <a:rPr dirty="0"/>
              <a:t> om </a:t>
            </a:r>
            <a:r>
              <a:rPr dirty="0" err="1"/>
              <a:t>andras</a:t>
            </a:r>
            <a:r>
              <a:rPr dirty="0"/>
              <a:t> </a:t>
            </a:r>
            <a:r>
              <a:rPr dirty="0" err="1"/>
              <a:t>omdömen</a:t>
            </a:r>
            <a:r>
              <a:rPr dirty="0"/>
              <a:t> </a:t>
            </a:r>
            <a:r>
              <a:rPr dirty="0" err="1"/>
              <a:t>kan</a:t>
            </a:r>
            <a:r>
              <a:rPr dirty="0"/>
              <a:t> </a:t>
            </a:r>
            <a:r>
              <a:rPr dirty="0" err="1"/>
              <a:t>påverka</a:t>
            </a:r>
            <a:r>
              <a:rPr dirty="0"/>
              <a:t> </a:t>
            </a:r>
            <a:r>
              <a:rPr dirty="0" err="1"/>
              <a:t>beslut</a:t>
            </a:r>
            <a:r>
              <a:rPr dirty="0"/>
              <a:t>. </a:t>
            </a:r>
            <a:r>
              <a:rPr dirty="0" err="1"/>
              <a:t>Huvudstudien</a:t>
            </a:r>
            <a:r>
              <a:rPr dirty="0"/>
              <a:t> </a:t>
            </a:r>
            <a:r>
              <a:rPr dirty="0" err="1"/>
              <a:t>mäter</a:t>
            </a:r>
            <a:r>
              <a:rPr dirty="0"/>
              <a:t> dessa </a:t>
            </a:r>
            <a:r>
              <a:rPr dirty="0" err="1"/>
              <a:t>uppfattningar</a:t>
            </a:r>
            <a:r>
              <a:rPr dirty="0"/>
              <a:t>. </a:t>
            </a:r>
            <a:r>
              <a:rPr dirty="0" err="1"/>
              <a:t>Egna</a:t>
            </a:r>
            <a:r>
              <a:rPr dirty="0"/>
              <a:t> </a:t>
            </a:r>
            <a:r>
              <a:rPr dirty="0" err="1"/>
              <a:t>attityder</a:t>
            </a:r>
            <a:r>
              <a:rPr dirty="0"/>
              <a:t> </a:t>
            </a:r>
            <a:r>
              <a:rPr dirty="0" err="1"/>
              <a:t>är</a:t>
            </a:r>
            <a:r>
              <a:rPr dirty="0"/>
              <a:t> </a:t>
            </a:r>
            <a:r>
              <a:rPr dirty="0" err="1"/>
              <a:t>ett</a:t>
            </a:r>
            <a:r>
              <a:rPr dirty="0"/>
              <a:t> </a:t>
            </a:r>
            <a:r>
              <a:rPr dirty="0" err="1"/>
              <a:t>närliggande</a:t>
            </a:r>
            <a:r>
              <a:rPr dirty="0"/>
              <a:t> men </a:t>
            </a:r>
            <a:r>
              <a:rPr dirty="0" err="1"/>
              <a:t>separat</a:t>
            </a:r>
            <a:r>
              <a:rPr dirty="0"/>
              <a:t> </a:t>
            </a:r>
            <a:r>
              <a:rPr dirty="0" err="1"/>
              <a:t>mått</a:t>
            </a:r>
            <a:r>
              <a:rPr dirty="0"/>
              <a:t>.</a:t>
            </a:r>
          </a:p>
          <a:p>
            <a:endParaRPr dirty="0"/>
          </a:p>
          <a:p>
            <a:r>
              <a:rPr dirty="0"/>
              <a:t>Finns </a:t>
            </a:r>
            <a:r>
              <a:rPr dirty="0" err="1"/>
              <a:t>svenska</a:t>
            </a:r>
            <a:r>
              <a:rPr dirty="0"/>
              <a:t> </a:t>
            </a:r>
            <a:r>
              <a:rPr dirty="0" err="1"/>
              <a:t>siffror</a:t>
            </a:r>
            <a:r>
              <a:rPr dirty="0"/>
              <a:t>? Den </a:t>
            </a:r>
            <a:r>
              <a:rPr dirty="0" err="1"/>
              <a:t>här</a:t>
            </a:r>
            <a:r>
              <a:rPr dirty="0"/>
              <a:t> </a:t>
            </a:r>
            <a:r>
              <a:rPr dirty="0" err="1"/>
              <a:t>studien</a:t>
            </a:r>
            <a:r>
              <a:rPr dirty="0"/>
              <a:t> ger inga. </a:t>
            </a:r>
            <a:r>
              <a:rPr dirty="0" err="1"/>
              <a:t>Säg</a:t>
            </a:r>
            <a:r>
              <a:rPr dirty="0"/>
              <a:t> </a:t>
            </a:r>
            <a:r>
              <a:rPr dirty="0" err="1"/>
              <a:t>att</a:t>
            </a:r>
            <a:r>
              <a:rPr dirty="0"/>
              <a:t> </a:t>
            </a:r>
            <a:r>
              <a:rPr dirty="0" err="1"/>
              <a:t>resultaten</a:t>
            </a:r>
            <a:r>
              <a:rPr dirty="0"/>
              <a:t> </a:t>
            </a:r>
            <a:r>
              <a:rPr dirty="0" err="1"/>
              <a:t>visar</a:t>
            </a:r>
            <a:r>
              <a:rPr dirty="0"/>
              <a:t> </a:t>
            </a:r>
            <a:r>
              <a:rPr dirty="0" err="1"/>
              <a:t>varför</a:t>
            </a:r>
            <a:r>
              <a:rPr dirty="0"/>
              <a:t> </a:t>
            </a:r>
            <a:r>
              <a:rPr dirty="0" err="1"/>
              <a:t>metoden</a:t>
            </a:r>
            <a:r>
              <a:rPr dirty="0"/>
              <a:t> </a:t>
            </a:r>
            <a:r>
              <a:rPr dirty="0" err="1"/>
              <a:t>är</a:t>
            </a:r>
            <a:r>
              <a:rPr dirty="0"/>
              <a:t> </a:t>
            </a:r>
            <a:r>
              <a:rPr dirty="0" err="1"/>
              <a:t>viktig</a:t>
            </a:r>
            <a:r>
              <a:rPr dirty="0"/>
              <a:t> </a:t>
            </a:r>
            <a:r>
              <a:rPr dirty="0" err="1"/>
              <a:t>även</a:t>
            </a:r>
            <a:r>
              <a:rPr dirty="0"/>
              <a:t> för </a:t>
            </a:r>
            <a:r>
              <a:rPr dirty="0" err="1"/>
              <a:t>en</a:t>
            </a:r>
            <a:r>
              <a:rPr dirty="0"/>
              <a:t> </a:t>
            </a:r>
            <a:r>
              <a:rPr dirty="0" err="1"/>
              <a:t>svensk</a:t>
            </a:r>
            <a:r>
              <a:rPr dirty="0"/>
              <a:t> </a:t>
            </a:r>
            <a:r>
              <a:rPr dirty="0" err="1"/>
              <a:t>diskussion</a:t>
            </a:r>
            <a:r>
              <a:rPr dirty="0"/>
              <a:t>, </a:t>
            </a:r>
            <a:r>
              <a:rPr dirty="0" err="1"/>
              <a:t>utan</a:t>
            </a:r>
            <a:r>
              <a:rPr dirty="0"/>
              <a:t> </a:t>
            </a:r>
            <a:r>
              <a:rPr dirty="0" err="1"/>
              <a:t>att</a:t>
            </a:r>
            <a:r>
              <a:rPr dirty="0"/>
              <a:t> </a:t>
            </a:r>
            <a:r>
              <a:rPr dirty="0" err="1"/>
              <a:t>tillskriva</a:t>
            </a:r>
            <a:r>
              <a:rPr dirty="0"/>
              <a:t> Sverige de </a:t>
            </a:r>
            <a:r>
              <a:rPr dirty="0" err="1"/>
              <a:t>amerikanska</a:t>
            </a:r>
            <a:r>
              <a:rPr dirty="0"/>
              <a:t> </a:t>
            </a:r>
            <a:r>
              <a:rPr dirty="0" err="1"/>
              <a:t>talen</a:t>
            </a:r>
            <a:r>
              <a:rPr dirty="0"/>
              <a:t>.</a:t>
            </a:r>
          </a:p>
          <a:p>
            <a:endParaRPr dirty="0"/>
          </a:p>
          <a:p>
            <a:r>
              <a:rPr dirty="0"/>
              <a:t>KÄLLOR</a:t>
            </a:r>
          </a:p>
          <a:p>
            <a:endParaRPr dirty="0"/>
          </a:p>
          <a:p>
            <a:r>
              <a:rPr dirty="0"/>
              <a:t>Dean, Exley, </a:t>
            </a:r>
            <a:r>
              <a:rPr dirty="0" err="1"/>
              <a:t>Niederle</a:t>
            </a:r>
            <a:r>
              <a:rPr dirty="0"/>
              <a:t> &amp; Sarsons (2026), Measuring Gender Attitudes Toward Men and Women, NBER Working Paper 35761. https://</a:t>
            </a:r>
            <a:r>
              <a:rPr dirty="0" err="1"/>
              <a:t>www.nber.org</a:t>
            </a:r>
            <a:r>
              <a:rPr dirty="0"/>
              <a:t>/papers/w35761</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75 </a:t>
            </a:r>
            <a:r>
              <a:rPr dirty="0" err="1"/>
              <a:t>sekunder</a:t>
            </a:r>
            <a:endParaRPr dirty="0"/>
          </a:p>
          <a:p>
            <a:endParaRPr dirty="0"/>
          </a:p>
          <a:p>
            <a:r>
              <a:rPr dirty="0" err="1"/>
              <a:t>Diagrammet</a:t>
            </a:r>
            <a:r>
              <a:rPr dirty="0"/>
              <a:t> </a:t>
            </a:r>
            <a:r>
              <a:rPr dirty="0" err="1"/>
              <a:t>är</a:t>
            </a:r>
            <a:r>
              <a:rPr dirty="0"/>
              <a:t> </a:t>
            </a:r>
            <a:r>
              <a:rPr dirty="0" err="1"/>
              <a:t>synligt</a:t>
            </a:r>
            <a:r>
              <a:rPr dirty="0"/>
              <a:t>. Klick 1 </a:t>
            </a:r>
            <a:r>
              <a:rPr dirty="0" err="1"/>
              <a:t>bygger</a:t>
            </a:r>
            <a:r>
              <a:rPr dirty="0"/>
              <a:t> </a:t>
            </a:r>
            <a:r>
              <a:rPr dirty="0" err="1"/>
              <a:t>upp</a:t>
            </a:r>
            <a:r>
              <a:rPr dirty="0"/>
              <a:t> </a:t>
            </a:r>
            <a:r>
              <a:rPr dirty="0" err="1"/>
              <a:t>diagrammets</a:t>
            </a:r>
            <a:r>
              <a:rPr dirty="0"/>
              <a:t> panel. Klick 2 </a:t>
            </a:r>
            <a:r>
              <a:rPr dirty="0" err="1"/>
              <a:t>visar</a:t>
            </a:r>
            <a:r>
              <a:rPr dirty="0"/>
              <a:t> </a:t>
            </a:r>
            <a:r>
              <a:rPr dirty="0" err="1"/>
              <a:t>ansträngningsrutan</a:t>
            </a:r>
            <a:r>
              <a:rPr dirty="0"/>
              <a:t>. Klick 3 </a:t>
            </a:r>
            <a:r>
              <a:rPr dirty="0" err="1"/>
              <a:t>visar</a:t>
            </a:r>
            <a:r>
              <a:rPr dirty="0"/>
              <a:t> </a:t>
            </a:r>
            <a:r>
              <a:rPr dirty="0" err="1"/>
              <a:t>slutsatsen</a:t>
            </a:r>
            <a:r>
              <a:rPr dirty="0"/>
              <a:t>.</a:t>
            </a:r>
          </a:p>
          <a:p>
            <a:endParaRPr dirty="0"/>
          </a:p>
          <a:p>
            <a:r>
              <a:rPr dirty="0"/>
              <a:t>SÄG</a:t>
            </a:r>
          </a:p>
          <a:p>
            <a:endParaRPr dirty="0"/>
          </a:p>
          <a:p>
            <a:r>
              <a:rPr dirty="0"/>
              <a:t>I </a:t>
            </a:r>
            <a:r>
              <a:rPr dirty="0" err="1"/>
              <a:t>ett</a:t>
            </a:r>
            <a:r>
              <a:rPr dirty="0"/>
              <a:t> </a:t>
            </a:r>
            <a:r>
              <a:rPr dirty="0" err="1"/>
              <a:t>amerikanskt</a:t>
            </a:r>
            <a:r>
              <a:rPr dirty="0"/>
              <a:t> experiment </a:t>
            </a:r>
            <a:r>
              <a:rPr dirty="0" err="1"/>
              <a:t>gör</a:t>
            </a:r>
            <a:r>
              <a:rPr dirty="0"/>
              <a:t> </a:t>
            </a:r>
            <a:r>
              <a:rPr dirty="0" err="1"/>
              <a:t>två</a:t>
            </a:r>
            <a:r>
              <a:rPr dirty="0"/>
              <a:t> </a:t>
            </a:r>
            <a:r>
              <a:rPr dirty="0" err="1"/>
              <a:t>personer</a:t>
            </a:r>
            <a:r>
              <a:rPr dirty="0"/>
              <a:t> </a:t>
            </a:r>
            <a:r>
              <a:rPr dirty="0" err="1"/>
              <a:t>samma</a:t>
            </a:r>
            <a:r>
              <a:rPr dirty="0"/>
              <a:t> </a:t>
            </a:r>
            <a:r>
              <a:rPr dirty="0" err="1"/>
              <a:t>uppgift</a:t>
            </a:r>
            <a:r>
              <a:rPr dirty="0"/>
              <a:t>. Den </a:t>
            </a:r>
            <a:r>
              <a:rPr dirty="0" err="1"/>
              <a:t>som</a:t>
            </a:r>
            <a:r>
              <a:rPr dirty="0"/>
              <a:t> </a:t>
            </a:r>
            <a:r>
              <a:rPr dirty="0" err="1"/>
              <a:t>presterar</a:t>
            </a:r>
            <a:r>
              <a:rPr dirty="0"/>
              <a:t> </a:t>
            </a:r>
            <a:r>
              <a:rPr dirty="0" err="1"/>
              <a:t>bäst</a:t>
            </a:r>
            <a:r>
              <a:rPr dirty="0"/>
              <a:t> </a:t>
            </a:r>
            <a:r>
              <a:rPr dirty="0" err="1"/>
              <a:t>får</a:t>
            </a:r>
            <a:r>
              <a:rPr dirty="0"/>
              <a:t> sex dollar, den </a:t>
            </a:r>
            <a:r>
              <a:rPr dirty="0" err="1"/>
              <a:t>andra</a:t>
            </a:r>
            <a:r>
              <a:rPr dirty="0"/>
              <a:t> noll. En </a:t>
            </a:r>
            <a:r>
              <a:rPr dirty="0" err="1"/>
              <a:t>åskådare</a:t>
            </a:r>
            <a:r>
              <a:rPr dirty="0"/>
              <a:t> </a:t>
            </a:r>
            <a:r>
              <a:rPr dirty="0" err="1"/>
              <a:t>får</a:t>
            </a:r>
            <a:r>
              <a:rPr dirty="0"/>
              <a:t> </a:t>
            </a:r>
            <a:r>
              <a:rPr dirty="0" err="1"/>
              <a:t>bestämma</a:t>
            </a:r>
            <a:r>
              <a:rPr dirty="0"/>
              <a:t> om </a:t>
            </a:r>
            <a:r>
              <a:rPr dirty="0" err="1"/>
              <a:t>en</a:t>
            </a:r>
            <a:r>
              <a:rPr dirty="0"/>
              <a:t> del ska </a:t>
            </a:r>
            <a:r>
              <a:rPr dirty="0" err="1"/>
              <a:t>föras</a:t>
            </a:r>
            <a:r>
              <a:rPr dirty="0"/>
              <a:t> </a:t>
            </a:r>
            <a:r>
              <a:rPr dirty="0" err="1"/>
              <a:t>över</a:t>
            </a:r>
            <a:r>
              <a:rPr dirty="0"/>
              <a:t> till den </a:t>
            </a:r>
            <a:r>
              <a:rPr dirty="0" err="1"/>
              <a:t>som</a:t>
            </a:r>
            <a:r>
              <a:rPr dirty="0"/>
              <a:t> </a:t>
            </a:r>
            <a:r>
              <a:rPr dirty="0" err="1"/>
              <a:t>fick</a:t>
            </a:r>
            <a:r>
              <a:rPr dirty="0"/>
              <a:t> noll. </a:t>
            </a:r>
            <a:r>
              <a:rPr dirty="0" err="1"/>
              <a:t>Forskarna</a:t>
            </a:r>
            <a:r>
              <a:rPr dirty="0"/>
              <a:t> </a:t>
            </a:r>
            <a:r>
              <a:rPr dirty="0" err="1"/>
              <a:t>varierar</a:t>
            </a:r>
            <a:r>
              <a:rPr dirty="0"/>
              <a:t> om den </a:t>
            </a:r>
            <a:r>
              <a:rPr dirty="0" err="1"/>
              <a:t>som</a:t>
            </a:r>
            <a:r>
              <a:rPr dirty="0"/>
              <a:t> </a:t>
            </a:r>
            <a:r>
              <a:rPr dirty="0" err="1"/>
              <a:t>halkat</a:t>
            </a:r>
            <a:r>
              <a:rPr dirty="0"/>
              <a:t> </a:t>
            </a:r>
            <a:r>
              <a:rPr dirty="0" err="1"/>
              <a:t>efter</a:t>
            </a:r>
            <a:r>
              <a:rPr dirty="0"/>
              <a:t> </a:t>
            </a:r>
            <a:r>
              <a:rPr dirty="0" err="1"/>
              <a:t>i</a:t>
            </a:r>
            <a:r>
              <a:rPr dirty="0"/>
              <a:t> det </a:t>
            </a:r>
            <a:r>
              <a:rPr dirty="0" err="1"/>
              <a:t>blandade</a:t>
            </a:r>
            <a:r>
              <a:rPr dirty="0"/>
              <a:t> </a:t>
            </a:r>
            <a:r>
              <a:rPr dirty="0" err="1"/>
              <a:t>paret</a:t>
            </a:r>
            <a:r>
              <a:rPr dirty="0"/>
              <a:t> </a:t>
            </a:r>
            <a:r>
              <a:rPr dirty="0" err="1"/>
              <a:t>är</a:t>
            </a:r>
            <a:r>
              <a:rPr dirty="0"/>
              <a:t> </a:t>
            </a:r>
            <a:r>
              <a:rPr dirty="0" err="1"/>
              <a:t>en</a:t>
            </a:r>
            <a:r>
              <a:rPr dirty="0"/>
              <a:t> man </a:t>
            </a:r>
            <a:r>
              <a:rPr dirty="0" err="1"/>
              <a:t>eller</a:t>
            </a:r>
            <a:r>
              <a:rPr dirty="0"/>
              <a:t> </a:t>
            </a:r>
            <a:r>
              <a:rPr dirty="0" err="1"/>
              <a:t>en</a:t>
            </a:r>
            <a:r>
              <a:rPr dirty="0"/>
              <a:t> </a:t>
            </a:r>
            <a:r>
              <a:rPr dirty="0" err="1"/>
              <a:t>kvinna</a:t>
            </a:r>
            <a:r>
              <a:rPr dirty="0"/>
              <a:t>.</a:t>
            </a:r>
          </a:p>
          <a:p>
            <a:endParaRPr dirty="0"/>
          </a:p>
          <a:p>
            <a:r>
              <a:rPr dirty="0" err="1"/>
              <a:t>När</a:t>
            </a:r>
            <a:r>
              <a:rPr dirty="0"/>
              <a:t> det </a:t>
            </a:r>
            <a:r>
              <a:rPr dirty="0" err="1"/>
              <a:t>är</a:t>
            </a:r>
            <a:r>
              <a:rPr dirty="0"/>
              <a:t> </a:t>
            </a:r>
            <a:r>
              <a:rPr dirty="0" err="1"/>
              <a:t>en</a:t>
            </a:r>
            <a:r>
              <a:rPr dirty="0"/>
              <a:t> man </a:t>
            </a:r>
            <a:r>
              <a:rPr dirty="0" err="1"/>
              <a:t>avstår</a:t>
            </a:r>
            <a:r>
              <a:rPr dirty="0"/>
              <a:t> 38,4 </a:t>
            </a:r>
            <a:r>
              <a:rPr dirty="0" err="1"/>
              <a:t>procent</a:t>
            </a:r>
            <a:r>
              <a:rPr dirty="0"/>
              <a:t> </a:t>
            </a:r>
            <a:r>
              <a:rPr dirty="0" err="1"/>
              <a:t>helt</a:t>
            </a:r>
            <a:r>
              <a:rPr dirty="0"/>
              <a:t> </a:t>
            </a:r>
            <a:r>
              <a:rPr dirty="0" err="1"/>
              <a:t>från</a:t>
            </a:r>
            <a:r>
              <a:rPr dirty="0"/>
              <a:t> </a:t>
            </a:r>
            <a:r>
              <a:rPr dirty="0" err="1"/>
              <a:t>att</a:t>
            </a:r>
            <a:r>
              <a:rPr dirty="0"/>
              <a:t> </a:t>
            </a:r>
            <a:r>
              <a:rPr dirty="0" err="1"/>
              <a:t>hjälpa</a:t>
            </a:r>
            <a:r>
              <a:rPr dirty="0"/>
              <a:t>. </a:t>
            </a:r>
            <a:r>
              <a:rPr dirty="0" err="1"/>
              <a:t>När</a:t>
            </a:r>
            <a:r>
              <a:rPr dirty="0"/>
              <a:t> det </a:t>
            </a:r>
            <a:r>
              <a:rPr dirty="0" err="1"/>
              <a:t>är</a:t>
            </a:r>
            <a:r>
              <a:rPr dirty="0"/>
              <a:t> </a:t>
            </a:r>
            <a:r>
              <a:rPr dirty="0" err="1"/>
              <a:t>en</a:t>
            </a:r>
            <a:r>
              <a:rPr dirty="0"/>
              <a:t> </a:t>
            </a:r>
            <a:r>
              <a:rPr dirty="0" err="1"/>
              <a:t>kvinna</a:t>
            </a:r>
            <a:r>
              <a:rPr dirty="0"/>
              <a:t> </a:t>
            </a:r>
            <a:r>
              <a:rPr dirty="0" err="1"/>
              <a:t>är</a:t>
            </a:r>
            <a:r>
              <a:rPr dirty="0"/>
              <a:t> </a:t>
            </a:r>
            <a:r>
              <a:rPr dirty="0" err="1"/>
              <a:t>andelen</a:t>
            </a:r>
            <a:r>
              <a:rPr dirty="0"/>
              <a:t> 31,1 </a:t>
            </a:r>
            <a:r>
              <a:rPr dirty="0" err="1"/>
              <a:t>procent</a:t>
            </a:r>
            <a:r>
              <a:rPr dirty="0"/>
              <a:t>. </a:t>
            </a:r>
            <a:r>
              <a:rPr dirty="0" err="1"/>
              <a:t>Män</a:t>
            </a:r>
            <a:r>
              <a:rPr dirty="0"/>
              <a:t> </a:t>
            </a:r>
            <a:r>
              <a:rPr dirty="0" err="1"/>
              <a:t>som</a:t>
            </a:r>
            <a:r>
              <a:rPr dirty="0"/>
              <a:t> </a:t>
            </a:r>
            <a:r>
              <a:rPr dirty="0" err="1"/>
              <a:t>halkar</a:t>
            </a:r>
            <a:r>
              <a:rPr dirty="0"/>
              <a:t> </a:t>
            </a:r>
            <a:r>
              <a:rPr dirty="0" err="1"/>
              <a:t>efter</a:t>
            </a:r>
            <a:r>
              <a:rPr dirty="0"/>
              <a:t> </a:t>
            </a:r>
            <a:r>
              <a:rPr dirty="0" err="1"/>
              <a:t>får</a:t>
            </a:r>
            <a:r>
              <a:rPr dirty="0"/>
              <a:t> </a:t>
            </a:r>
            <a:r>
              <a:rPr dirty="0" err="1"/>
              <a:t>alltså</a:t>
            </a:r>
            <a:r>
              <a:rPr dirty="0"/>
              <a:t> </a:t>
            </a:r>
            <a:r>
              <a:rPr dirty="0" err="1"/>
              <a:t>mindre</a:t>
            </a:r>
            <a:r>
              <a:rPr dirty="0"/>
              <a:t> </a:t>
            </a:r>
            <a:r>
              <a:rPr dirty="0" err="1"/>
              <a:t>stöd</a:t>
            </a:r>
            <a:r>
              <a:rPr dirty="0"/>
              <a:t> </a:t>
            </a:r>
            <a:r>
              <a:rPr dirty="0" err="1"/>
              <a:t>i</a:t>
            </a:r>
            <a:r>
              <a:rPr dirty="0"/>
              <a:t> </a:t>
            </a:r>
            <a:r>
              <a:rPr dirty="0" err="1"/>
              <a:t>experimentet</a:t>
            </a:r>
            <a:r>
              <a:rPr dirty="0"/>
              <a:t>.</a:t>
            </a:r>
          </a:p>
          <a:p>
            <a:endParaRPr dirty="0"/>
          </a:p>
          <a:p>
            <a:r>
              <a:rPr dirty="0" err="1"/>
              <a:t>Forskarna</a:t>
            </a:r>
            <a:r>
              <a:rPr dirty="0"/>
              <a:t> </a:t>
            </a:r>
            <a:r>
              <a:rPr dirty="0" err="1"/>
              <a:t>undersöker</a:t>
            </a:r>
            <a:r>
              <a:rPr dirty="0"/>
              <a:t> </a:t>
            </a:r>
            <a:r>
              <a:rPr dirty="0" err="1"/>
              <a:t>också</a:t>
            </a:r>
            <a:r>
              <a:rPr dirty="0"/>
              <a:t> </a:t>
            </a:r>
            <a:r>
              <a:rPr dirty="0" err="1"/>
              <a:t>föreställningar</a:t>
            </a:r>
            <a:r>
              <a:rPr dirty="0"/>
              <a:t> om </a:t>
            </a:r>
            <a:r>
              <a:rPr dirty="0" err="1"/>
              <a:t>ansträngning</a:t>
            </a:r>
            <a:r>
              <a:rPr dirty="0"/>
              <a:t>. 53 </a:t>
            </a:r>
            <a:r>
              <a:rPr dirty="0" err="1"/>
              <a:t>procent</a:t>
            </a:r>
            <a:r>
              <a:rPr dirty="0"/>
              <a:t> </a:t>
            </a:r>
            <a:r>
              <a:rPr dirty="0" err="1"/>
              <a:t>tror</a:t>
            </a:r>
            <a:r>
              <a:rPr dirty="0"/>
              <a:t> </a:t>
            </a:r>
            <a:r>
              <a:rPr dirty="0" err="1"/>
              <a:t>att</a:t>
            </a:r>
            <a:r>
              <a:rPr dirty="0"/>
              <a:t> </a:t>
            </a:r>
            <a:r>
              <a:rPr dirty="0" err="1"/>
              <a:t>mannen</a:t>
            </a:r>
            <a:r>
              <a:rPr dirty="0"/>
              <a:t> </a:t>
            </a:r>
            <a:r>
              <a:rPr dirty="0" err="1"/>
              <a:t>har</a:t>
            </a:r>
            <a:r>
              <a:rPr dirty="0"/>
              <a:t> </a:t>
            </a:r>
            <a:r>
              <a:rPr dirty="0" err="1"/>
              <a:t>ansträngt</a:t>
            </a:r>
            <a:r>
              <a:rPr dirty="0"/>
              <a:t> sig för lite, mot 44 </a:t>
            </a:r>
            <a:r>
              <a:rPr dirty="0" err="1"/>
              <a:t>procent</a:t>
            </a:r>
            <a:r>
              <a:rPr dirty="0"/>
              <a:t> för </a:t>
            </a:r>
            <a:r>
              <a:rPr dirty="0" err="1"/>
              <a:t>kvinnan</a:t>
            </a:r>
            <a:r>
              <a:rPr dirty="0"/>
              <a:t>. </a:t>
            </a:r>
            <a:r>
              <a:rPr dirty="0" err="1"/>
              <a:t>När</a:t>
            </a:r>
            <a:r>
              <a:rPr dirty="0"/>
              <a:t> </a:t>
            </a:r>
            <a:r>
              <a:rPr dirty="0" err="1"/>
              <a:t>skillnaden</a:t>
            </a:r>
            <a:r>
              <a:rPr dirty="0"/>
              <a:t> </a:t>
            </a:r>
            <a:r>
              <a:rPr dirty="0" err="1"/>
              <a:t>i</a:t>
            </a:r>
            <a:r>
              <a:rPr dirty="0"/>
              <a:t> </a:t>
            </a:r>
            <a:r>
              <a:rPr dirty="0" err="1"/>
              <a:t>ersättning</a:t>
            </a:r>
            <a:r>
              <a:rPr dirty="0"/>
              <a:t> </a:t>
            </a:r>
            <a:r>
              <a:rPr dirty="0" err="1"/>
              <a:t>beror</a:t>
            </a:r>
            <a:r>
              <a:rPr dirty="0"/>
              <a:t> </a:t>
            </a:r>
            <a:r>
              <a:rPr dirty="0" err="1"/>
              <a:t>på</a:t>
            </a:r>
            <a:r>
              <a:rPr dirty="0"/>
              <a:t> slump </a:t>
            </a:r>
            <a:r>
              <a:rPr dirty="0" err="1"/>
              <a:t>blir</a:t>
            </a:r>
            <a:r>
              <a:rPr dirty="0"/>
              <a:t> </a:t>
            </a:r>
            <a:r>
              <a:rPr dirty="0" err="1"/>
              <a:t>könsskillnaden</a:t>
            </a:r>
            <a:r>
              <a:rPr dirty="0"/>
              <a:t> </a:t>
            </a:r>
            <a:r>
              <a:rPr dirty="0" err="1"/>
              <a:t>i</a:t>
            </a:r>
            <a:r>
              <a:rPr dirty="0"/>
              <a:t> </a:t>
            </a:r>
            <a:r>
              <a:rPr dirty="0" err="1"/>
              <a:t>stödet</a:t>
            </a:r>
            <a:r>
              <a:rPr dirty="0"/>
              <a:t> </a:t>
            </a:r>
            <a:r>
              <a:rPr dirty="0" err="1"/>
              <a:t>mycket</a:t>
            </a:r>
            <a:r>
              <a:rPr dirty="0"/>
              <a:t> </a:t>
            </a:r>
            <a:r>
              <a:rPr dirty="0" err="1"/>
              <a:t>mindre</a:t>
            </a:r>
            <a:r>
              <a:rPr dirty="0"/>
              <a:t>.</a:t>
            </a:r>
          </a:p>
          <a:p>
            <a:endParaRPr dirty="0"/>
          </a:p>
          <a:p>
            <a:r>
              <a:rPr dirty="0"/>
              <a:t>Det </a:t>
            </a:r>
            <a:r>
              <a:rPr dirty="0" err="1"/>
              <a:t>är</a:t>
            </a:r>
            <a:r>
              <a:rPr dirty="0"/>
              <a:t> det </a:t>
            </a:r>
            <a:r>
              <a:rPr dirty="0" err="1"/>
              <a:t>tvåeggade</a:t>
            </a:r>
            <a:r>
              <a:rPr dirty="0"/>
              <a:t> </a:t>
            </a:r>
            <a:r>
              <a:rPr dirty="0" err="1"/>
              <a:t>svärdet</a:t>
            </a:r>
            <a:r>
              <a:rPr dirty="0"/>
              <a:t>. </a:t>
            </a:r>
            <a:r>
              <a:rPr dirty="0" err="1"/>
              <a:t>Män</a:t>
            </a:r>
            <a:r>
              <a:rPr dirty="0"/>
              <a:t> </a:t>
            </a:r>
            <a:r>
              <a:rPr dirty="0" err="1"/>
              <a:t>kan</a:t>
            </a:r>
            <a:r>
              <a:rPr dirty="0"/>
              <a:t> ha </a:t>
            </a:r>
            <a:r>
              <a:rPr dirty="0" err="1"/>
              <a:t>ett</a:t>
            </a:r>
            <a:r>
              <a:rPr dirty="0"/>
              <a:t> </a:t>
            </a:r>
            <a:r>
              <a:rPr dirty="0" err="1"/>
              <a:t>genomsnittligt</a:t>
            </a:r>
            <a:r>
              <a:rPr dirty="0"/>
              <a:t> </a:t>
            </a:r>
            <a:r>
              <a:rPr dirty="0" err="1"/>
              <a:t>ekonomiskt</a:t>
            </a:r>
            <a:r>
              <a:rPr dirty="0"/>
              <a:t> </a:t>
            </a:r>
            <a:r>
              <a:rPr dirty="0" err="1"/>
              <a:t>försteg</a:t>
            </a:r>
            <a:r>
              <a:rPr dirty="0"/>
              <a:t> och </a:t>
            </a:r>
            <a:r>
              <a:rPr dirty="0" err="1"/>
              <a:t>samtidigt</a:t>
            </a:r>
            <a:r>
              <a:rPr dirty="0"/>
              <a:t> </a:t>
            </a:r>
            <a:r>
              <a:rPr dirty="0" err="1"/>
              <a:t>bedömas</a:t>
            </a:r>
            <a:r>
              <a:rPr dirty="0"/>
              <a:t> </a:t>
            </a:r>
            <a:r>
              <a:rPr dirty="0" err="1"/>
              <a:t>hårdare</a:t>
            </a:r>
            <a:r>
              <a:rPr dirty="0"/>
              <a:t> </a:t>
            </a:r>
            <a:r>
              <a:rPr dirty="0" err="1"/>
              <a:t>när</a:t>
            </a:r>
            <a:r>
              <a:rPr dirty="0"/>
              <a:t> de </a:t>
            </a:r>
            <a:r>
              <a:rPr dirty="0" err="1"/>
              <a:t>halkar</a:t>
            </a:r>
            <a:r>
              <a:rPr dirty="0"/>
              <a:t> </a:t>
            </a:r>
            <a:r>
              <a:rPr dirty="0" err="1"/>
              <a:t>efter</a:t>
            </a:r>
            <a:r>
              <a:rPr dirty="0"/>
              <a:t>. Detta </a:t>
            </a:r>
            <a:r>
              <a:rPr dirty="0" err="1"/>
              <a:t>är</a:t>
            </a:r>
            <a:r>
              <a:rPr dirty="0"/>
              <a:t> </a:t>
            </a:r>
            <a:r>
              <a:rPr dirty="0" err="1"/>
              <a:t>resultat</a:t>
            </a:r>
            <a:r>
              <a:rPr dirty="0"/>
              <a:t> </a:t>
            </a:r>
            <a:r>
              <a:rPr dirty="0" err="1"/>
              <a:t>från</a:t>
            </a:r>
            <a:r>
              <a:rPr dirty="0"/>
              <a:t> USA, men det ger </a:t>
            </a:r>
            <a:r>
              <a:rPr dirty="0" err="1"/>
              <a:t>oss</a:t>
            </a:r>
            <a:r>
              <a:rPr dirty="0"/>
              <a:t> </a:t>
            </a:r>
            <a:r>
              <a:rPr dirty="0" err="1"/>
              <a:t>en</a:t>
            </a:r>
            <a:r>
              <a:rPr dirty="0"/>
              <a:t> </a:t>
            </a:r>
            <a:r>
              <a:rPr dirty="0" err="1"/>
              <a:t>viktig</a:t>
            </a:r>
            <a:r>
              <a:rPr dirty="0"/>
              <a:t> </a:t>
            </a:r>
            <a:r>
              <a:rPr dirty="0" err="1"/>
              <a:t>fråga</a:t>
            </a:r>
            <a:r>
              <a:rPr dirty="0"/>
              <a:t> </a:t>
            </a:r>
            <a:r>
              <a:rPr dirty="0" err="1"/>
              <a:t>även</a:t>
            </a:r>
            <a:r>
              <a:rPr dirty="0"/>
              <a:t> </a:t>
            </a:r>
            <a:r>
              <a:rPr dirty="0" err="1"/>
              <a:t>här</a:t>
            </a:r>
            <a:r>
              <a:rPr dirty="0"/>
              <a:t>: </a:t>
            </a:r>
            <a:r>
              <a:rPr dirty="0" err="1"/>
              <a:t>vem</a:t>
            </a:r>
            <a:r>
              <a:rPr dirty="0"/>
              <a:t> </a:t>
            </a:r>
            <a:r>
              <a:rPr dirty="0" err="1"/>
              <a:t>tycker</a:t>
            </a:r>
            <a:r>
              <a:rPr dirty="0"/>
              <a:t> vi </a:t>
            </a:r>
            <a:r>
              <a:rPr dirty="0" err="1"/>
              <a:t>förtjänar</a:t>
            </a:r>
            <a:r>
              <a:rPr dirty="0"/>
              <a:t> </a:t>
            </a:r>
            <a:r>
              <a:rPr dirty="0" err="1"/>
              <a:t>hjälp</a:t>
            </a:r>
            <a:r>
              <a:rPr dirty="0"/>
              <a:t>?</a:t>
            </a:r>
          </a:p>
          <a:p>
            <a:endParaRPr dirty="0"/>
          </a:p>
          <a:p>
            <a:r>
              <a:rPr dirty="0"/>
              <a:t>BAKOM STUDIEN</a:t>
            </a:r>
          </a:p>
          <a:p>
            <a:endParaRPr dirty="0"/>
          </a:p>
          <a:p>
            <a:r>
              <a:rPr dirty="0"/>
              <a:t>Cappelen, Falch och </a:t>
            </a:r>
            <a:r>
              <a:rPr dirty="0" err="1"/>
              <a:t>Tungodden</a:t>
            </a:r>
            <a:r>
              <a:rPr dirty="0"/>
              <a:t> </a:t>
            </a:r>
            <a:r>
              <a:rPr dirty="0" err="1"/>
              <a:t>publicerade</a:t>
            </a:r>
            <a:r>
              <a:rPr dirty="0"/>
              <a:t> </a:t>
            </a:r>
            <a:r>
              <a:rPr dirty="0" err="1"/>
              <a:t>studien</a:t>
            </a:r>
            <a:r>
              <a:rPr dirty="0"/>
              <a:t> </a:t>
            </a:r>
            <a:r>
              <a:rPr dirty="0" err="1"/>
              <a:t>i</a:t>
            </a:r>
            <a:r>
              <a:rPr dirty="0"/>
              <a:t> Journal of the European Economic Association 23(6), 2025, </a:t>
            </a:r>
            <a:r>
              <a:rPr dirty="0" err="1"/>
              <a:t>sidorna</a:t>
            </a:r>
            <a:r>
              <a:rPr dirty="0"/>
              <a:t> 2212–2240. Den </a:t>
            </a:r>
            <a:r>
              <a:rPr dirty="0" err="1"/>
              <a:t>omfattar</a:t>
            </a:r>
            <a:r>
              <a:rPr dirty="0"/>
              <a:t> </a:t>
            </a:r>
            <a:r>
              <a:rPr dirty="0" err="1"/>
              <a:t>flera</a:t>
            </a:r>
            <a:r>
              <a:rPr dirty="0"/>
              <a:t> experiment och </a:t>
            </a:r>
            <a:r>
              <a:rPr dirty="0" err="1"/>
              <a:t>insamlingsomgångar</a:t>
            </a:r>
            <a:r>
              <a:rPr dirty="0"/>
              <a:t> </a:t>
            </a:r>
            <a:r>
              <a:rPr dirty="0" err="1"/>
              <a:t>från</a:t>
            </a:r>
            <a:r>
              <a:rPr dirty="0"/>
              <a:t> </a:t>
            </a:r>
            <a:r>
              <a:rPr dirty="0" err="1"/>
              <a:t>nationella</a:t>
            </a:r>
            <a:r>
              <a:rPr dirty="0"/>
              <a:t> </a:t>
            </a:r>
            <a:r>
              <a:rPr dirty="0" err="1"/>
              <a:t>befolkningsurval</a:t>
            </a:r>
            <a:r>
              <a:rPr dirty="0"/>
              <a:t> </a:t>
            </a:r>
            <a:r>
              <a:rPr dirty="0" err="1"/>
              <a:t>i</a:t>
            </a:r>
            <a:r>
              <a:rPr dirty="0"/>
              <a:t> USA.</a:t>
            </a:r>
          </a:p>
          <a:p>
            <a:endParaRPr dirty="0"/>
          </a:p>
          <a:p>
            <a:r>
              <a:rPr dirty="0"/>
              <a:t>I </a:t>
            </a:r>
            <a:r>
              <a:rPr dirty="0" err="1"/>
              <a:t>huvudupplägget</a:t>
            </a:r>
            <a:r>
              <a:rPr dirty="0"/>
              <a:t> </a:t>
            </a:r>
            <a:r>
              <a:rPr dirty="0" err="1"/>
              <a:t>gör</a:t>
            </a:r>
            <a:r>
              <a:rPr dirty="0"/>
              <a:t> </a:t>
            </a:r>
            <a:r>
              <a:rPr dirty="0" err="1"/>
              <a:t>arbetare</a:t>
            </a:r>
            <a:r>
              <a:rPr dirty="0"/>
              <a:t> </a:t>
            </a:r>
            <a:r>
              <a:rPr dirty="0" err="1"/>
              <a:t>en</a:t>
            </a:r>
            <a:r>
              <a:rPr dirty="0"/>
              <a:t> </a:t>
            </a:r>
            <a:r>
              <a:rPr dirty="0" err="1"/>
              <a:t>uppgift</a:t>
            </a:r>
            <a:r>
              <a:rPr dirty="0"/>
              <a:t> och paras </a:t>
            </a:r>
            <a:r>
              <a:rPr dirty="0" err="1"/>
              <a:t>ihop</a:t>
            </a:r>
            <a:r>
              <a:rPr dirty="0"/>
              <a:t>. </a:t>
            </a:r>
            <a:r>
              <a:rPr dirty="0" err="1"/>
              <a:t>Åskådare</a:t>
            </a:r>
            <a:r>
              <a:rPr dirty="0"/>
              <a:t> </a:t>
            </a:r>
            <a:r>
              <a:rPr dirty="0" err="1"/>
              <a:t>får</a:t>
            </a:r>
            <a:r>
              <a:rPr dirty="0"/>
              <a:t> </a:t>
            </a:r>
            <a:r>
              <a:rPr dirty="0" err="1"/>
              <a:t>veta</a:t>
            </a:r>
            <a:r>
              <a:rPr dirty="0"/>
              <a:t> </a:t>
            </a:r>
            <a:r>
              <a:rPr dirty="0" err="1"/>
              <a:t>att</a:t>
            </a:r>
            <a:r>
              <a:rPr dirty="0"/>
              <a:t> de </a:t>
            </a:r>
            <a:r>
              <a:rPr dirty="0" err="1"/>
              <a:t>är</a:t>
            </a:r>
            <a:r>
              <a:rPr dirty="0"/>
              <a:t> </a:t>
            </a:r>
            <a:r>
              <a:rPr dirty="0" err="1"/>
              <a:t>amerikaner</a:t>
            </a:r>
            <a:r>
              <a:rPr dirty="0"/>
              <a:t> </a:t>
            </a:r>
            <a:r>
              <a:rPr dirty="0" err="1"/>
              <a:t>i</a:t>
            </a:r>
            <a:r>
              <a:rPr dirty="0"/>
              <a:t> </a:t>
            </a:r>
            <a:r>
              <a:rPr dirty="0" err="1"/>
              <a:t>samma</a:t>
            </a:r>
            <a:r>
              <a:rPr dirty="0"/>
              <a:t> </a:t>
            </a:r>
            <a:r>
              <a:rPr dirty="0" err="1"/>
              <a:t>ålder</a:t>
            </a:r>
            <a:r>
              <a:rPr dirty="0"/>
              <a:t>. Det </a:t>
            </a:r>
            <a:r>
              <a:rPr dirty="0" err="1"/>
              <a:t>ursprungliga</a:t>
            </a:r>
            <a:r>
              <a:rPr dirty="0"/>
              <a:t> </a:t>
            </a:r>
            <a:r>
              <a:rPr dirty="0" err="1"/>
              <a:t>utfallet</a:t>
            </a:r>
            <a:r>
              <a:rPr dirty="0"/>
              <a:t> </a:t>
            </a:r>
            <a:r>
              <a:rPr dirty="0" err="1"/>
              <a:t>är</a:t>
            </a:r>
            <a:r>
              <a:rPr dirty="0"/>
              <a:t> sex dollar till </a:t>
            </a:r>
            <a:r>
              <a:rPr dirty="0" err="1"/>
              <a:t>en</a:t>
            </a:r>
            <a:r>
              <a:rPr dirty="0"/>
              <a:t> och noll till den </a:t>
            </a:r>
            <a:r>
              <a:rPr dirty="0" err="1"/>
              <a:t>andra</a:t>
            </a:r>
            <a:r>
              <a:rPr dirty="0"/>
              <a:t>. I </a:t>
            </a:r>
            <a:r>
              <a:rPr dirty="0" err="1"/>
              <a:t>prestationsbehandlingarna</a:t>
            </a:r>
            <a:r>
              <a:rPr dirty="0"/>
              <a:t> </a:t>
            </a:r>
            <a:r>
              <a:rPr dirty="0" err="1"/>
              <a:t>anges</a:t>
            </a:r>
            <a:r>
              <a:rPr dirty="0"/>
              <a:t> </a:t>
            </a:r>
            <a:r>
              <a:rPr dirty="0" err="1"/>
              <a:t>att</a:t>
            </a:r>
            <a:r>
              <a:rPr dirty="0"/>
              <a:t> den </a:t>
            </a:r>
            <a:r>
              <a:rPr dirty="0" err="1"/>
              <a:t>högproduktiva</a:t>
            </a:r>
            <a:r>
              <a:rPr dirty="0"/>
              <a:t> </a:t>
            </a:r>
            <a:r>
              <a:rPr dirty="0" err="1"/>
              <a:t>får</a:t>
            </a:r>
            <a:r>
              <a:rPr dirty="0"/>
              <a:t> sex dollar. </a:t>
            </a:r>
            <a:r>
              <a:rPr dirty="0" err="1"/>
              <a:t>Blandade</a:t>
            </a:r>
            <a:r>
              <a:rPr dirty="0"/>
              <a:t> par </a:t>
            </a:r>
            <a:r>
              <a:rPr dirty="0" err="1"/>
              <a:t>innebär</a:t>
            </a:r>
            <a:r>
              <a:rPr dirty="0"/>
              <a:t> </a:t>
            </a:r>
            <a:r>
              <a:rPr dirty="0" err="1"/>
              <a:t>att</a:t>
            </a:r>
            <a:r>
              <a:rPr dirty="0"/>
              <a:t> </a:t>
            </a:r>
            <a:r>
              <a:rPr dirty="0" err="1"/>
              <a:t>när</a:t>
            </a:r>
            <a:r>
              <a:rPr dirty="0"/>
              <a:t> </a:t>
            </a:r>
            <a:r>
              <a:rPr dirty="0" err="1"/>
              <a:t>förlorarens</a:t>
            </a:r>
            <a:r>
              <a:rPr dirty="0"/>
              <a:t> </a:t>
            </a:r>
            <a:r>
              <a:rPr dirty="0" err="1"/>
              <a:t>kön</a:t>
            </a:r>
            <a:r>
              <a:rPr dirty="0"/>
              <a:t> </a:t>
            </a:r>
            <a:r>
              <a:rPr dirty="0" err="1"/>
              <a:t>ändras</a:t>
            </a:r>
            <a:r>
              <a:rPr dirty="0"/>
              <a:t> </a:t>
            </a:r>
            <a:r>
              <a:rPr dirty="0" err="1"/>
              <a:t>ändras</a:t>
            </a:r>
            <a:r>
              <a:rPr dirty="0"/>
              <a:t> </a:t>
            </a:r>
            <a:r>
              <a:rPr dirty="0" err="1"/>
              <a:t>också</a:t>
            </a:r>
            <a:r>
              <a:rPr dirty="0"/>
              <a:t> </a:t>
            </a:r>
            <a:r>
              <a:rPr dirty="0" err="1"/>
              <a:t>vinnarens</a:t>
            </a:r>
            <a:r>
              <a:rPr dirty="0"/>
              <a:t> </a:t>
            </a:r>
            <a:r>
              <a:rPr dirty="0" err="1"/>
              <a:t>kön</a:t>
            </a:r>
            <a:r>
              <a:rPr dirty="0"/>
              <a:t>. Det </a:t>
            </a:r>
            <a:r>
              <a:rPr dirty="0" err="1"/>
              <a:t>är</a:t>
            </a:r>
            <a:r>
              <a:rPr dirty="0"/>
              <a:t> </a:t>
            </a:r>
            <a:r>
              <a:rPr dirty="0" err="1"/>
              <a:t>rollen</a:t>
            </a:r>
            <a:r>
              <a:rPr dirty="0"/>
              <a:t> </a:t>
            </a:r>
            <a:r>
              <a:rPr dirty="0" err="1"/>
              <a:t>i</a:t>
            </a:r>
            <a:r>
              <a:rPr dirty="0"/>
              <a:t> det </a:t>
            </a:r>
            <a:r>
              <a:rPr dirty="0" err="1"/>
              <a:t>blandade</a:t>
            </a:r>
            <a:r>
              <a:rPr dirty="0"/>
              <a:t> </a:t>
            </a:r>
            <a:r>
              <a:rPr dirty="0" err="1"/>
              <a:t>paret</a:t>
            </a:r>
            <a:r>
              <a:rPr dirty="0"/>
              <a:t> </a:t>
            </a:r>
            <a:r>
              <a:rPr dirty="0" err="1"/>
              <a:t>som</a:t>
            </a:r>
            <a:r>
              <a:rPr dirty="0"/>
              <a:t> </a:t>
            </a:r>
            <a:r>
              <a:rPr dirty="0" err="1"/>
              <a:t>varierar</a:t>
            </a:r>
            <a:r>
              <a:rPr dirty="0"/>
              <a:t>, </a:t>
            </a:r>
            <a:r>
              <a:rPr dirty="0" err="1"/>
              <a:t>inte</a:t>
            </a:r>
            <a:r>
              <a:rPr dirty="0"/>
              <a:t> </a:t>
            </a:r>
            <a:r>
              <a:rPr dirty="0" err="1"/>
              <a:t>en</a:t>
            </a:r>
            <a:r>
              <a:rPr dirty="0"/>
              <a:t> </a:t>
            </a:r>
            <a:r>
              <a:rPr dirty="0" err="1"/>
              <a:t>jämförelse</a:t>
            </a:r>
            <a:r>
              <a:rPr dirty="0"/>
              <a:t> av </a:t>
            </a:r>
            <a:r>
              <a:rPr dirty="0" err="1"/>
              <a:t>två</a:t>
            </a:r>
            <a:r>
              <a:rPr dirty="0"/>
              <a:t> </a:t>
            </a:r>
            <a:r>
              <a:rPr dirty="0" err="1"/>
              <a:t>verkliga</a:t>
            </a:r>
            <a:r>
              <a:rPr dirty="0"/>
              <a:t> </a:t>
            </a:r>
            <a:r>
              <a:rPr dirty="0" err="1"/>
              <a:t>personers</a:t>
            </a:r>
            <a:r>
              <a:rPr dirty="0"/>
              <a:t> </a:t>
            </a:r>
            <a:r>
              <a:rPr dirty="0" err="1"/>
              <a:t>i</a:t>
            </a:r>
            <a:r>
              <a:rPr dirty="0"/>
              <a:t> </a:t>
            </a:r>
            <a:r>
              <a:rPr dirty="0" err="1"/>
              <a:t>övrigt</a:t>
            </a:r>
            <a:r>
              <a:rPr dirty="0"/>
              <a:t> </a:t>
            </a:r>
            <a:r>
              <a:rPr dirty="0" err="1"/>
              <a:t>fullständiga</a:t>
            </a:r>
            <a:r>
              <a:rPr dirty="0"/>
              <a:t> </a:t>
            </a:r>
            <a:r>
              <a:rPr dirty="0" err="1"/>
              <a:t>livsvillkor</a:t>
            </a:r>
            <a:r>
              <a:rPr dirty="0"/>
              <a:t>.</a:t>
            </a:r>
          </a:p>
          <a:p>
            <a:endParaRPr dirty="0"/>
          </a:p>
          <a:p>
            <a:r>
              <a:rPr dirty="0"/>
              <a:t>De </a:t>
            </a:r>
            <a:r>
              <a:rPr dirty="0" err="1"/>
              <a:t>tre</a:t>
            </a:r>
            <a:r>
              <a:rPr dirty="0"/>
              <a:t> </a:t>
            </a:r>
            <a:r>
              <a:rPr dirty="0" err="1"/>
              <a:t>ursprungliga</a:t>
            </a:r>
            <a:r>
              <a:rPr dirty="0"/>
              <a:t> </a:t>
            </a:r>
            <a:r>
              <a:rPr dirty="0" err="1"/>
              <a:t>insamlingsomgångarna</a:t>
            </a:r>
            <a:r>
              <a:rPr dirty="0"/>
              <a:t> </a:t>
            </a:r>
            <a:r>
              <a:rPr dirty="0" err="1"/>
              <a:t>omfattar</a:t>
            </a:r>
            <a:r>
              <a:rPr dirty="0"/>
              <a:t> 2 052, 1 050 och 11 419 </a:t>
            </a:r>
            <a:r>
              <a:rPr dirty="0" err="1"/>
              <a:t>åskådare</a:t>
            </a:r>
            <a:r>
              <a:rPr dirty="0"/>
              <a:t>. Separata </a:t>
            </a:r>
            <a:r>
              <a:rPr dirty="0" err="1"/>
              <a:t>urval</a:t>
            </a:r>
            <a:r>
              <a:rPr dirty="0"/>
              <a:t> </a:t>
            </a:r>
            <a:r>
              <a:rPr dirty="0" err="1"/>
              <a:t>får</a:t>
            </a:r>
            <a:r>
              <a:rPr dirty="0"/>
              <a:t> </a:t>
            </a:r>
            <a:r>
              <a:rPr dirty="0" err="1"/>
              <a:t>bedöma</a:t>
            </a:r>
            <a:r>
              <a:rPr dirty="0"/>
              <a:t> </a:t>
            </a:r>
            <a:r>
              <a:rPr dirty="0" err="1"/>
              <a:t>ansträngning</a:t>
            </a:r>
            <a:r>
              <a:rPr dirty="0"/>
              <a:t>, och </a:t>
            </a:r>
            <a:r>
              <a:rPr dirty="0" err="1"/>
              <a:t>andra</a:t>
            </a:r>
            <a:r>
              <a:rPr dirty="0"/>
              <a:t> </a:t>
            </a:r>
            <a:r>
              <a:rPr dirty="0" err="1"/>
              <a:t>delar</a:t>
            </a:r>
            <a:r>
              <a:rPr dirty="0"/>
              <a:t> </a:t>
            </a:r>
            <a:r>
              <a:rPr dirty="0" err="1"/>
              <a:t>undersöker</a:t>
            </a:r>
            <a:r>
              <a:rPr dirty="0"/>
              <a:t> </a:t>
            </a:r>
            <a:r>
              <a:rPr dirty="0" err="1"/>
              <a:t>stöd</a:t>
            </a:r>
            <a:r>
              <a:rPr dirty="0"/>
              <a:t> för </a:t>
            </a:r>
            <a:r>
              <a:rPr dirty="0" err="1"/>
              <a:t>statliga</a:t>
            </a:r>
            <a:r>
              <a:rPr dirty="0"/>
              <a:t> </a:t>
            </a:r>
            <a:r>
              <a:rPr dirty="0" err="1"/>
              <a:t>insatser</a:t>
            </a:r>
            <a:r>
              <a:rPr dirty="0"/>
              <a:t>. Alla dessa </a:t>
            </a:r>
            <a:r>
              <a:rPr dirty="0" err="1"/>
              <a:t>stickprov</a:t>
            </a:r>
            <a:r>
              <a:rPr dirty="0"/>
              <a:t> ska </a:t>
            </a:r>
            <a:r>
              <a:rPr dirty="0" err="1"/>
              <a:t>inte</a:t>
            </a:r>
            <a:r>
              <a:rPr dirty="0"/>
              <a:t> </a:t>
            </a:r>
            <a:r>
              <a:rPr dirty="0" err="1"/>
              <a:t>räknas</a:t>
            </a:r>
            <a:r>
              <a:rPr dirty="0"/>
              <a:t> </a:t>
            </a:r>
            <a:r>
              <a:rPr dirty="0" err="1"/>
              <a:t>som</a:t>
            </a:r>
            <a:r>
              <a:rPr dirty="0"/>
              <a:t> om </a:t>
            </a:r>
            <a:r>
              <a:rPr dirty="0" err="1"/>
              <a:t>samtliga</a:t>
            </a:r>
            <a:r>
              <a:rPr dirty="0"/>
              <a:t> </a:t>
            </a:r>
            <a:r>
              <a:rPr dirty="0" err="1"/>
              <a:t>deltagare</a:t>
            </a:r>
            <a:r>
              <a:rPr dirty="0"/>
              <a:t> </a:t>
            </a:r>
            <a:r>
              <a:rPr dirty="0" err="1"/>
              <a:t>besvarat</a:t>
            </a:r>
            <a:r>
              <a:rPr dirty="0"/>
              <a:t> </a:t>
            </a:r>
            <a:r>
              <a:rPr dirty="0" err="1"/>
              <a:t>varje</a:t>
            </a:r>
            <a:r>
              <a:rPr dirty="0"/>
              <a:t> </a:t>
            </a:r>
            <a:r>
              <a:rPr dirty="0" err="1"/>
              <a:t>fråga</a:t>
            </a:r>
            <a:r>
              <a:rPr dirty="0"/>
              <a:t>. I den </a:t>
            </a:r>
            <a:r>
              <a:rPr dirty="0" err="1"/>
              <a:t>stora</a:t>
            </a:r>
            <a:r>
              <a:rPr dirty="0"/>
              <a:t> </a:t>
            </a:r>
            <a:r>
              <a:rPr dirty="0" err="1"/>
              <a:t>omgången</a:t>
            </a:r>
            <a:r>
              <a:rPr dirty="0"/>
              <a:t> </a:t>
            </a:r>
            <a:r>
              <a:rPr dirty="0" err="1"/>
              <a:t>genomförs</a:t>
            </a:r>
            <a:r>
              <a:rPr dirty="0"/>
              <a:t> </a:t>
            </a:r>
            <a:r>
              <a:rPr dirty="0" err="1"/>
              <a:t>vart</a:t>
            </a:r>
            <a:r>
              <a:rPr dirty="0"/>
              <a:t> </a:t>
            </a:r>
            <a:r>
              <a:rPr dirty="0" err="1"/>
              <a:t>tionde</a:t>
            </a:r>
            <a:r>
              <a:rPr dirty="0"/>
              <a:t> </a:t>
            </a:r>
            <a:r>
              <a:rPr dirty="0" err="1"/>
              <a:t>omfördelningsbeslut</a:t>
            </a:r>
            <a:r>
              <a:rPr dirty="0"/>
              <a:t> med </a:t>
            </a:r>
            <a:r>
              <a:rPr dirty="0" err="1"/>
              <a:t>faktiska</a:t>
            </a:r>
            <a:r>
              <a:rPr dirty="0"/>
              <a:t> </a:t>
            </a:r>
            <a:r>
              <a:rPr dirty="0" err="1"/>
              <a:t>utbetalningar</a:t>
            </a:r>
            <a:r>
              <a:rPr dirty="0"/>
              <a:t>.</a:t>
            </a:r>
          </a:p>
          <a:p>
            <a:endParaRPr dirty="0"/>
          </a:p>
          <a:p>
            <a:r>
              <a:rPr dirty="0" err="1"/>
              <a:t>Andelen</a:t>
            </a:r>
            <a:r>
              <a:rPr dirty="0"/>
              <a:t> </a:t>
            </a:r>
            <a:r>
              <a:rPr dirty="0" err="1"/>
              <a:t>som</a:t>
            </a:r>
            <a:r>
              <a:rPr dirty="0"/>
              <a:t> </a:t>
            </a:r>
            <a:r>
              <a:rPr dirty="0" err="1"/>
              <a:t>inte</a:t>
            </a:r>
            <a:r>
              <a:rPr dirty="0"/>
              <a:t> ger </a:t>
            </a:r>
            <a:r>
              <a:rPr dirty="0" err="1"/>
              <a:t>något</a:t>
            </a:r>
            <a:r>
              <a:rPr dirty="0"/>
              <a:t> </a:t>
            </a:r>
            <a:r>
              <a:rPr dirty="0" err="1"/>
              <a:t>är</a:t>
            </a:r>
            <a:r>
              <a:rPr dirty="0"/>
              <a:t> 38,4 </a:t>
            </a:r>
            <a:r>
              <a:rPr dirty="0" err="1"/>
              <a:t>procent</a:t>
            </a:r>
            <a:r>
              <a:rPr dirty="0"/>
              <a:t> för </a:t>
            </a:r>
            <a:r>
              <a:rPr dirty="0" err="1"/>
              <a:t>en</a:t>
            </a:r>
            <a:r>
              <a:rPr dirty="0"/>
              <a:t> </a:t>
            </a:r>
            <a:r>
              <a:rPr dirty="0" err="1"/>
              <a:t>manlig</a:t>
            </a:r>
            <a:r>
              <a:rPr dirty="0"/>
              <a:t> </a:t>
            </a:r>
            <a:r>
              <a:rPr dirty="0" err="1"/>
              <a:t>förlorare</a:t>
            </a:r>
            <a:r>
              <a:rPr dirty="0"/>
              <a:t> och 31,1 för </a:t>
            </a:r>
            <a:r>
              <a:rPr dirty="0" err="1"/>
              <a:t>en</a:t>
            </a:r>
            <a:r>
              <a:rPr dirty="0"/>
              <a:t> </a:t>
            </a:r>
            <a:r>
              <a:rPr dirty="0" err="1"/>
              <a:t>kvinnlig</a:t>
            </a:r>
            <a:r>
              <a:rPr dirty="0"/>
              <a:t>. </a:t>
            </a:r>
            <a:r>
              <a:rPr dirty="0" err="1"/>
              <a:t>Skillnaden</a:t>
            </a:r>
            <a:r>
              <a:rPr dirty="0"/>
              <a:t> </a:t>
            </a:r>
            <a:r>
              <a:rPr dirty="0" err="1"/>
              <a:t>är</a:t>
            </a:r>
            <a:r>
              <a:rPr dirty="0"/>
              <a:t> 7,3 </a:t>
            </a:r>
            <a:r>
              <a:rPr dirty="0" err="1"/>
              <a:t>procentenheter</a:t>
            </a:r>
            <a:r>
              <a:rPr dirty="0"/>
              <a:t>. </a:t>
            </a:r>
            <a:r>
              <a:rPr dirty="0" err="1"/>
              <a:t>Andelen</a:t>
            </a:r>
            <a:r>
              <a:rPr dirty="0"/>
              <a:t> </a:t>
            </a:r>
            <a:r>
              <a:rPr dirty="0" err="1"/>
              <a:t>som</a:t>
            </a:r>
            <a:r>
              <a:rPr dirty="0"/>
              <a:t> </a:t>
            </a:r>
            <a:r>
              <a:rPr dirty="0" err="1"/>
              <a:t>tillskriver</a:t>
            </a:r>
            <a:r>
              <a:rPr dirty="0"/>
              <a:t> </a:t>
            </a:r>
            <a:r>
              <a:rPr dirty="0" err="1"/>
              <a:t>utfallet</a:t>
            </a:r>
            <a:r>
              <a:rPr dirty="0"/>
              <a:t> </a:t>
            </a:r>
            <a:r>
              <a:rPr dirty="0" err="1"/>
              <a:t>låg</a:t>
            </a:r>
            <a:r>
              <a:rPr dirty="0"/>
              <a:t> </a:t>
            </a:r>
            <a:r>
              <a:rPr dirty="0" err="1"/>
              <a:t>ansträngning</a:t>
            </a:r>
            <a:r>
              <a:rPr dirty="0"/>
              <a:t> </a:t>
            </a:r>
            <a:r>
              <a:rPr dirty="0" err="1"/>
              <a:t>är</a:t>
            </a:r>
            <a:r>
              <a:rPr dirty="0"/>
              <a:t> 53,0 </a:t>
            </a:r>
            <a:r>
              <a:rPr dirty="0" err="1"/>
              <a:t>respektive</a:t>
            </a:r>
            <a:r>
              <a:rPr dirty="0"/>
              <a:t> 44,3 </a:t>
            </a:r>
            <a:r>
              <a:rPr dirty="0" err="1"/>
              <a:t>procent</a:t>
            </a:r>
            <a:r>
              <a:rPr dirty="0"/>
              <a:t>. Bilden </a:t>
            </a:r>
            <a:r>
              <a:rPr dirty="0" err="1"/>
              <a:t>avrundar</a:t>
            </a:r>
            <a:r>
              <a:rPr dirty="0"/>
              <a:t> de </a:t>
            </a:r>
            <a:r>
              <a:rPr dirty="0" err="1"/>
              <a:t>senare</a:t>
            </a:r>
            <a:r>
              <a:rPr dirty="0"/>
              <a:t> till 53 och 44.</a:t>
            </a:r>
          </a:p>
          <a:p>
            <a:endParaRPr dirty="0"/>
          </a:p>
          <a:p>
            <a:r>
              <a:rPr dirty="0" err="1"/>
              <a:t>Studien</a:t>
            </a:r>
            <a:r>
              <a:rPr dirty="0"/>
              <a:t> </a:t>
            </a:r>
            <a:r>
              <a:rPr dirty="0" err="1"/>
              <a:t>finner</a:t>
            </a:r>
            <a:r>
              <a:rPr dirty="0"/>
              <a:t> </a:t>
            </a:r>
            <a:r>
              <a:rPr dirty="0" err="1"/>
              <a:t>även</a:t>
            </a:r>
            <a:r>
              <a:rPr dirty="0"/>
              <a:t> </a:t>
            </a:r>
            <a:r>
              <a:rPr dirty="0" err="1"/>
              <a:t>lägre</a:t>
            </a:r>
            <a:r>
              <a:rPr dirty="0"/>
              <a:t> </a:t>
            </a:r>
            <a:r>
              <a:rPr dirty="0" err="1"/>
              <a:t>stöd</a:t>
            </a:r>
            <a:r>
              <a:rPr dirty="0"/>
              <a:t> för </a:t>
            </a:r>
            <a:r>
              <a:rPr dirty="0" err="1"/>
              <a:t>offentliga</a:t>
            </a:r>
            <a:r>
              <a:rPr dirty="0"/>
              <a:t> </a:t>
            </a:r>
            <a:r>
              <a:rPr dirty="0" err="1"/>
              <a:t>insatser</a:t>
            </a:r>
            <a:r>
              <a:rPr dirty="0"/>
              <a:t> </a:t>
            </a:r>
            <a:r>
              <a:rPr dirty="0" err="1"/>
              <a:t>när</a:t>
            </a:r>
            <a:r>
              <a:rPr dirty="0"/>
              <a:t> </a:t>
            </a:r>
            <a:r>
              <a:rPr dirty="0" err="1"/>
              <a:t>frågan</a:t>
            </a:r>
            <a:r>
              <a:rPr dirty="0"/>
              <a:t> </a:t>
            </a:r>
            <a:r>
              <a:rPr dirty="0" err="1"/>
              <a:t>gäller</a:t>
            </a:r>
            <a:r>
              <a:rPr dirty="0"/>
              <a:t> </a:t>
            </a:r>
            <a:r>
              <a:rPr dirty="0" err="1"/>
              <a:t>män</a:t>
            </a:r>
            <a:r>
              <a:rPr dirty="0"/>
              <a:t> </a:t>
            </a:r>
            <a:r>
              <a:rPr dirty="0" err="1"/>
              <a:t>som</a:t>
            </a:r>
            <a:r>
              <a:rPr dirty="0"/>
              <a:t> </a:t>
            </a:r>
            <a:r>
              <a:rPr dirty="0" err="1"/>
              <a:t>halkar</a:t>
            </a:r>
            <a:r>
              <a:rPr dirty="0"/>
              <a:t> </a:t>
            </a:r>
            <a:r>
              <a:rPr dirty="0" err="1"/>
              <a:t>efter</a:t>
            </a:r>
            <a:r>
              <a:rPr dirty="0"/>
              <a:t>: 42,2 </a:t>
            </a:r>
            <a:r>
              <a:rPr dirty="0" err="1"/>
              <a:t>procent</a:t>
            </a:r>
            <a:r>
              <a:rPr dirty="0"/>
              <a:t>, </a:t>
            </a:r>
            <a:r>
              <a:rPr dirty="0" err="1"/>
              <a:t>jämfört</a:t>
            </a:r>
            <a:r>
              <a:rPr dirty="0"/>
              <a:t> med 54,2 </a:t>
            </a:r>
            <a:r>
              <a:rPr dirty="0" err="1"/>
              <a:t>när</a:t>
            </a:r>
            <a:r>
              <a:rPr dirty="0"/>
              <a:t> </a:t>
            </a:r>
            <a:r>
              <a:rPr dirty="0" err="1"/>
              <a:t>frågan</a:t>
            </a:r>
            <a:r>
              <a:rPr dirty="0"/>
              <a:t> </a:t>
            </a:r>
            <a:r>
              <a:rPr dirty="0" err="1"/>
              <a:t>gäller</a:t>
            </a:r>
            <a:r>
              <a:rPr dirty="0"/>
              <a:t> </a:t>
            </a:r>
            <a:r>
              <a:rPr dirty="0" err="1"/>
              <a:t>kvinnor</a:t>
            </a:r>
            <a:r>
              <a:rPr dirty="0"/>
              <a:t>. Dessa </a:t>
            </a:r>
            <a:r>
              <a:rPr dirty="0" err="1"/>
              <a:t>enkätresultat</a:t>
            </a:r>
            <a:r>
              <a:rPr dirty="0"/>
              <a:t> ger </a:t>
            </a:r>
            <a:r>
              <a:rPr dirty="0" err="1"/>
              <a:t>en</a:t>
            </a:r>
            <a:r>
              <a:rPr dirty="0"/>
              <a:t> </a:t>
            </a:r>
            <a:r>
              <a:rPr dirty="0" err="1"/>
              <a:t>kompletterande</a:t>
            </a:r>
            <a:r>
              <a:rPr dirty="0"/>
              <a:t> </a:t>
            </a:r>
            <a:r>
              <a:rPr dirty="0" err="1"/>
              <a:t>indikation</a:t>
            </a:r>
            <a:r>
              <a:rPr dirty="0"/>
              <a:t> men ska </a:t>
            </a:r>
            <a:r>
              <a:rPr dirty="0" err="1"/>
              <a:t>inte</a:t>
            </a:r>
            <a:r>
              <a:rPr dirty="0"/>
              <a:t> </a:t>
            </a:r>
            <a:r>
              <a:rPr dirty="0" err="1"/>
              <a:t>blandas</a:t>
            </a:r>
            <a:r>
              <a:rPr dirty="0"/>
              <a:t> </a:t>
            </a:r>
            <a:r>
              <a:rPr dirty="0" err="1"/>
              <a:t>ihop</a:t>
            </a:r>
            <a:r>
              <a:rPr dirty="0"/>
              <a:t> med </a:t>
            </a:r>
            <a:r>
              <a:rPr dirty="0" err="1"/>
              <a:t>pengabesluten</a:t>
            </a:r>
            <a:r>
              <a:rPr dirty="0"/>
              <a:t>.</a:t>
            </a:r>
          </a:p>
          <a:p>
            <a:endParaRPr dirty="0"/>
          </a:p>
          <a:p>
            <a:r>
              <a:rPr dirty="0" err="1"/>
              <a:t>Randomiseringen</a:t>
            </a:r>
            <a:r>
              <a:rPr dirty="0"/>
              <a:t> </a:t>
            </a:r>
            <a:r>
              <a:rPr dirty="0" err="1"/>
              <a:t>stöder</a:t>
            </a:r>
            <a:r>
              <a:rPr dirty="0"/>
              <a:t> </a:t>
            </a:r>
            <a:r>
              <a:rPr dirty="0" err="1"/>
              <a:t>en</a:t>
            </a:r>
            <a:r>
              <a:rPr dirty="0"/>
              <a:t> </a:t>
            </a:r>
            <a:r>
              <a:rPr dirty="0" err="1"/>
              <a:t>kausal</a:t>
            </a:r>
            <a:r>
              <a:rPr dirty="0"/>
              <a:t> </a:t>
            </a:r>
            <a:r>
              <a:rPr dirty="0" err="1"/>
              <a:t>tolkning</a:t>
            </a:r>
            <a:r>
              <a:rPr dirty="0"/>
              <a:t> av den </a:t>
            </a:r>
            <a:r>
              <a:rPr dirty="0" err="1"/>
              <a:t>varierade</a:t>
            </a:r>
            <a:r>
              <a:rPr dirty="0"/>
              <a:t> </a:t>
            </a:r>
            <a:r>
              <a:rPr dirty="0" err="1"/>
              <a:t>könsrollen</a:t>
            </a:r>
            <a:r>
              <a:rPr dirty="0"/>
              <a:t> </a:t>
            </a:r>
            <a:r>
              <a:rPr dirty="0" err="1"/>
              <a:t>på</a:t>
            </a:r>
            <a:r>
              <a:rPr dirty="0"/>
              <a:t> </a:t>
            </a:r>
            <a:r>
              <a:rPr dirty="0" err="1"/>
              <a:t>beslut</a:t>
            </a:r>
            <a:r>
              <a:rPr dirty="0"/>
              <a:t> </a:t>
            </a:r>
            <a:r>
              <a:rPr dirty="0" err="1"/>
              <a:t>i</a:t>
            </a:r>
            <a:r>
              <a:rPr dirty="0"/>
              <a:t> </a:t>
            </a:r>
            <a:r>
              <a:rPr dirty="0" err="1"/>
              <a:t>experimentet</a:t>
            </a:r>
            <a:r>
              <a:rPr dirty="0"/>
              <a:t>. </a:t>
            </a:r>
            <a:r>
              <a:rPr dirty="0" err="1"/>
              <a:t>Föreställningar</a:t>
            </a:r>
            <a:r>
              <a:rPr dirty="0"/>
              <a:t> om </a:t>
            </a:r>
            <a:r>
              <a:rPr dirty="0" err="1"/>
              <a:t>ansträngning</a:t>
            </a:r>
            <a:r>
              <a:rPr dirty="0"/>
              <a:t> </a:t>
            </a:r>
            <a:r>
              <a:rPr dirty="0" err="1"/>
              <a:t>är</a:t>
            </a:r>
            <a:r>
              <a:rPr dirty="0"/>
              <a:t> </a:t>
            </a:r>
            <a:r>
              <a:rPr dirty="0" err="1"/>
              <a:t>en</a:t>
            </a:r>
            <a:r>
              <a:rPr dirty="0"/>
              <a:t> </a:t>
            </a:r>
            <a:r>
              <a:rPr dirty="0" err="1"/>
              <a:t>möjlig</a:t>
            </a:r>
            <a:r>
              <a:rPr dirty="0"/>
              <a:t> </a:t>
            </a:r>
            <a:r>
              <a:rPr dirty="0" err="1"/>
              <a:t>mekanism</a:t>
            </a:r>
            <a:r>
              <a:rPr dirty="0"/>
              <a:t> </a:t>
            </a:r>
            <a:r>
              <a:rPr dirty="0" err="1"/>
              <a:t>som</a:t>
            </a:r>
            <a:r>
              <a:rPr dirty="0"/>
              <a:t> </a:t>
            </a:r>
            <a:r>
              <a:rPr dirty="0" err="1"/>
              <a:t>författarna</a:t>
            </a:r>
            <a:r>
              <a:rPr dirty="0"/>
              <a:t> </a:t>
            </a:r>
            <a:r>
              <a:rPr dirty="0" err="1"/>
              <a:t>undersöker</a:t>
            </a:r>
            <a:r>
              <a:rPr dirty="0"/>
              <a:t>. Det </a:t>
            </a:r>
            <a:r>
              <a:rPr dirty="0" err="1"/>
              <a:t>betyder</a:t>
            </a:r>
            <a:r>
              <a:rPr dirty="0"/>
              <a:t> </a:t>
            </a:r>
            <a:r>
              <a:rPr dirty="0" err="1"/>
              <a:t>inte</a:t>
            </a:r>
            <a:r>
              <a:rPr dirty="0"/>
              <a:t> </a:t>
            </a:r>
            <a:r>
              <a:rPr dirty="0" err="1"/>
              <a:t>att</a:t>
            </a:r>
            <a:r>
              <a:rPr dirty="0"/>
              <a:t> alla </a:t>
            </a:r>
            <a:r>
              <a:rPr dirty="0" err="1"/>
              <a:t>som</a:t>
            </a:r>
            <a:r>
              <a:rPr dirty="0"/>
              <a:t> ger </a:t>
            </a:r>
            <a:r>
              <a:rPr dirty="0" err="1"/>
              <a:t>mindre</a:t>
            </a:r>
            <a:r>
              <a:rPr dirty="0"/>
              <a:t> </a:t>
            </a:r>
            <a:r>
              <a:rPr dirty="0" err="1"/>
              <a:t>gör</a:t>
            </a:r>
            <a:r>
              <a:rPr dirty="0"/>
              <a:t> det av </a:t>
            </a:r>
            <a:r>
              <a:rPr dirty="0" err="1"/>
              <a:t>samma</a:t>
            </a:r>
            <a:r>
              <a:rPr dirty="0"/>
              <a:t> </a:t>
            </a:r>
            <a:r>
              <a:rPr dirty="0" err="1"/>
              <a:t>skäl</a:t>
            </a:r>
            <a:r>
              <a:rPr dirty="0"/>
              <a:t>, </a:t>
            </a:r>
            <a:r>
              <a:rPr dirty="0" err="1"/>
              <a:t>eller</a:t>
            </a:r>
            <a:r>
              <a:rPr dirty="0"/>
              <a:t> </a:t>
            </a:r>
            <a:r>
              <a:rPr dirty="0" err="1"/>
              <a:t>att</a:t>
            </a:r>
            <a:r>
              <a:rPr dirty="0"/>
              <a:t> Dean-</a:t>
            </a:r>
            <a:r>
              <a:rPr dirty="0" err="1"/>
              <a:t>studiens</a:t>
            </a:r>
            <a:r>
              <a:rPr dirty="0"/>
              <a:t> </a:t>
            </a:r>
            <a:r>
              <a:rPr dirty="0" err="1"/>
              <a:t>försörjarnorm</a:t>
            </a:r>
            <a:r>
              <a:rPr dirty="0"/>
              <a:t> </a:t>
            </a:r>
            <a:r>
              <a:rPr dirty="0" err="1"/>
              <a:t>har</a:t>
            </a:r>
            <a:r>
              <a:rPr dirty="0"/>
              <a:t> </a:t>
            </a:r>
            <a:r>
              <a:rPr dirty="0" err="1"/>
              <a:t>identifierats</a:t>
            </a:r>
            <a:r>
              <a:rPr dirty="0"/>
              <a:t> </a:t>
            </a:r>
            <a:r>
              <a:rPr dirty="0" err="1"/>
              <a:t>som</a:t>
            </a:r>
            <a:r>
              <a:rPr dirty="0"/>
              <a:t> </a:t>
            </a:r>
            <a:r>
              <a:rPr dirty="0" err="1"/>
              <a:t>orsaken</a:t>
            </a:r>
            <a:r>
              <a:rPr dirty="0"/>
              <a:t>. De </a:t>
            </a:r>
            <a:r>
              <a:rPr dirty="0" err="1"/>
              <a:t>två</a:t>
            </a:r>
            <a:r>
              <a:rPr dirty="0"/>
              <a:t> </a:t>
            </a:r>
            <a:r>
              <a:rPr dirty="0" err="1"/>
              <a:t>studierna</a:t>
            </a:r>
            <a:r>
              <a:rPr dirty="0"/>
              <a:t> </a:t>
            </a:r>
            <a:r>
              <a:rPr dirty="0" err="1"/>
              <a:t>använder</a:t>
            </a:r>
            <a:r>
              <a:rPr dirty="0"/>
              <a:t> </a:t>
            </a:r>
            <a:r>
              <a:rPr dirty="0" err="1"/>
              <a:t>olika</a:t>
            </a:r>
            <a:r>
              <a:rPr dirty="0"/>
              <a:t> </a:t>
            </a:r>
            <a:r>
              <a:rPr dirty="0" err="1"/>
              <a:t>urval</a:t>
            </a:r>
            <a:r>
              <a:rPr dirty="0"/>
              <a:t> och designer.</a:t>
            </a:r>
          </a:p>
          <a:p>
            <a:endParaRPr dirty="0"/>
          </a:p>
          <a:p>
            <a:r>
              <a:rPr dirty="0" err="1"/>
              <a:t>Slumpbehandlingarna</a:t>
            </a:r>
            <a:r>
              <a:rPr dirty="0"/>
              <a:t> </a:t>
            </a:r>
            <a:r>
              <a:rPr dirty="0" err="1"/>
              <a:t>är</a:t>
            </a:r>
            <a:r>
              <a:rPr dirty="0"/>
              <a:t> </a:t>
            </a:r>
            <a:r>
              <a:rPr dirty="0" err="1"/>
              <a:t>viktiga</a:t>
            </a:r>
            <a:r>
              <a:rPr dirty="0"/>
              <a:t>: </a:t>
            </a:r>
            <a:r>
              <a:rPr dirty="0" err="1"/>
              <a:t>skillnaden</a:t>
            </a:r>
            <a:r>
              <a:rPr dirty="0"/>
              <a:t> </a:t>
            </a:r>
            <a:r>
              <a:rPr dirty="0" err="1"/>
              <a:t>är</a:t>
            </a:r>
            <a:r>
              <a:rPr dirty="0"/>
              <a:t> </a:t>
            </a:r>
            <a:r>
              <a:rPr dirty="0" err="1"/>
              <a:t>mindre</a:t>
            </a:r>
            <a:r>
              <a:rPr dirty="0"/>
              <a:t> </a:t>
            </a:r>
            <a:r>
              <a:rPr dirty="0" err="1"/>
              <a:t>när</a:t>
            </a:r>
            <a:r>
              <a:rPr dirty="0"/>
              <a:t> </a:t>
            </a:r>
            <a:r>
              <a:rPr dirty="0" err="1"/>
              <a:t>ojämlikheten</a:t>
            </a:r>
            <a:r>
              <a:rPr dirty="0"/>
              <a:t> </a:t>
            </a:r>
            <a:r>
              <a:rPr dirty="0" err="1"/>
              <a:t>uppstår</a:t>
            </a:r>
            <a:r>
              <a:rPr dirty="0"/>
              <a:t> </a:t>
            </a:r>
            <a:r>
              <a:rPr dirty="0" err="1"/>
              <a:t>genom</a:t>
            </a:r>
            <a:r>
              <a:rPr dirty="0"/>
              <a:t> tur. </a:t>
            </a:r>
            <a:r>
              <a:rPr dirty="0" err="1"/>
              <a:t>Säg</a:t>
            </a:r>
            <a:r>
              <a:rPr dirty="0"/>
              <a:t> </a:t>
            </a:r>
            <a:r>
              <a:rPr dirty="0" err="1"/>
              <a:t>inte</a:t>
            </a:r>
            <a:r>
              <a:rPr dirty="0"/>
              <a:t> </a:t>
            </a:r>
            <a:r>
              <a:rPr dirty="0" err="1"/>
              <a:t>att</a:t>
            </a:r>
            <a:r>
              <a:rPr dirty="0"/>
              <a:t> </a:t>
            </a:r>
            <a:r>
              <a:rPr dirty="0" err="1"/>
              <a:t>experimentet</a:t>
            </a:r>
            <a:r>
              <a:rPr dirty="0"/>
              <a:t> </a:t>
            </a:r>
            <a:r>
              <a:rPr dirty="0" err="1"/>
              <a:t>visar</a:t>
            </a:r>
            <a:r>
              <a:rPr dirty="0"/>
              <a:t> </a:t>
            </a:r>
            <a:r>
              <a:rPr dirty="0" err="1"/>
              <a:t>allmän</a:t>
            </a:r>
            <a:r>
              <a:rPr dirty="0"/>
              <a:t> </a:t>
            </a:r>
            <a:r>
              <a:rPr dirty="0" err="1"/>
              <a:t>motvilja</a:t>
            </a:r>
            <a:r>
              <a:rPr dirty="0"/>
              <a:t> mot </a:t>
            </a:r>
            <a:r>
              <a:rPr dirty="0" err="1"/>
              <a:t>män</a:t>
            </a:r>
            <a:r>
              <a:rPr dirty="0"/>
              <a:t>. </a:t>
            </a:r>
            <a:r>
              <a:rPr dirty="0" err="1"/>
              <a:t>Överföringen</a:t>
            </a:r>
            <a:r>
              <a:rPr dirty="0"/>
              <a:t> till Sverige, </a:t>
            </a:r>
            <a:r>
              <a:rPr dirty="0" err="1"/>
              <a:t>verklig</a:t>
            </a:r>
            <a:r>
              <a:rPr dirty="0"/>
              <a:t> </a:t>
            </a:r>
            <a:r>
              <a:rPr dirty="0" err="1"/>
              <a:t>socialpolitik</a:t>
            </a:r>
            <a:r>
              <a:rPr dirty="0"/>
              <a:t> och </a:t>
            </a:r>
            <a:r>
              <a:rPr dirty="0" err="1"/>
              <a:t>långvarig</a:t>
            </a:r>
            <a:r>
              <a:rPr dirty="0"/>
              <a:t> </a:t>
            </a:r>
            <a:r>
              <a:rPr dirty="0" err="1"/>
              <a:t>arbetslöshet</a:t>
            </a:r>
            <a:r>
              <a:rPr dirty="0"/>
              <a:t> </a:t>
            </a:r>
            <a:r>
              <a:rPr dirty="0" err="1"/>
              <a:t>kräver</a:t>
            </a:r>
            <a:r>
              <a:rPr dirty="0"/>
              <a:t> </a:t>
            </a:r>
            <a:r>
              <a:rPr dirty="0" err="1"/>
              <a:t>separat</a:t>
            </a:r>
            <a:r>
              <a:rPr dirty="0"/>
              <a:t> </a:t>
            </a:r>
            <a:r>
              <a:rPr dirty="0" err="1"/>
              <a:t>evidens</a:t>
            </a:r>
            <a:r>
              <a:rPr dirty="0"/>
              <a:t>. En global </a:t>
            </a:r>
            <a:r>
              <a:rPr dirty="0" err="1"/>
              <a:t>uppföljning</a:t>
            </a:r>
            <a:r>
              <a:rPr dirty="0"/>
              <a:t> </a:t>
            </a:r>
            <a:r>
              <a:rPr dirty="0" err="1"/>
              <a:t>finns</a:t>
            </a:r>
            <a:r>
              <a:rPr dirty="0"/>
              <a:t>, men </a:t>
            </a:r>
            <a:r>
              <a:rPr dirty="0" err="1"/>
              <a:t>utan</a:t>
            </a:r>
            <a:r>
              <a:rPr dirty="0"/>
              <a:t> </a:t>
            </a:r>
            <a:r>
              <a:rPr dirty="0" err="1"/>
              <a:t>verifierade</a:t>
            </a:r>
            <a:r>
              <a:rPr dirty="0"/>
              <a:t> </a:t>
            </a:r>
            <a:r>
              <a:rPr dirty="0" err="1"/>
              <a:t>svenska</a:t>
            </a:r>
            <a:r>
              <a:rPr dirty="0"/>
              <a:t> </a:t>
            </a:r>
            <a:r>
              <a:rPr dirty="0" err="1"/>
              <a:t>tal</a:t>
            </a:r>
            <a:r>
              <a:rPr dirty="0"/>
              <a:t> </a:t>
            </a:r>
            <a:r>
              <a:rPr dirty="0" err="1"/>
              <a:t>bör</a:t>
            </a:r>
            <a:r>
              <a:rPr dirty="0"/>
              <a:t> den </a:t>
            </a:r>
            <a:r>
              <a:rPr dirty="0" err="1"/>
              <a:t>inte</a:t>
            </a:r>
            <a:r>
              <a:rPr dirty="0"/>
              <a:t> </a:t>
            </a:r>
            <a:r>
              <a:rPr dirty="0" err="1"/>
              <a:t>användas</a:t>
            </a:r>
            <a:r>
              <a:rPr dirty="0"/>
              <a:t> </a:t>
            </a:r>
            <a:r>
              <a:rPr dirty="0" err="1"/>
              <a:t>som</a:t>
            </a:r>
            <a:r>
              <a:rPr dirty="0"/>
              <a:t> </a:t>
            </a:r>
            <a:r>
              <a:rPr dirty="0" err="1"/>
              <a:t>bevis</a:t>
            </a:r>
            <a:r>
              <a:rPr dirty="0"/>
              <a:t> för </a:t>
            </a:r>
            <a:r>
              <a:rPr dirty="0" err="1"/>
              <a:t>samma</a:t>
            </a:r>
            <a:r>
              <a:rPr dirty="0"/>
              <a:t> </a:t>
            </a:r>
            <a:r>
              <a:rPr dirty="0" err="1"/>
              <a:t>effektstorlek</a:t>
            </a:r>
            <a:r>
              <a:rPr dirty="0"/>
              <a:t> </a:t>
            </a:r>
            <a:r>
              <a:rPr dirty="0" err="1"/>
              <a:t>i</a:t>
            </a:r>
            <a:r>
              <a:rPr dirty="0"/>
              <a:t> Sverige.</a:t>
            </a:r>
          </a:p>
          <a:p>
            <a:endParaRPr dirty="0"/>
          </a:p>
          <a:p>
            <a:r>
              <a:rPr dirty="0"/>
              <a:t>OM NÅGON FRÅGAR</a:t>
            </a:r>
          </a:p>
          <a:p>
            <a:endParaRPr dirty="0"/>
          </a:p>
          <a:p>
            <a:r>
              <a:rPr dirty="0" err="1"/>
              <a:t>Är</a:t>
            </a:r>
            <a:r>
              <a:rPr dirty="0"/>
              <a:t> </a:t>
            </a:r>
            <a:r>
              <a:rPr dirty="0" err="1"/>
              <a:t>mindre</a:t>
            </a:r>
            <a:r>
              <a:rPr dirty="0"/>
              <a:t> </a:t>
            </a:r>
            <a:r>
              <a:rPr dirty="0" err="1"/>
              <a:t>stöd</a:t>
            </a:r>
            <a:r>
              <a:rPr dirty="0"/>
              <a:t> </a:t>
            </a:r>
            <a:r>
              <a:rPr dirty="0" err="1"/>
              <a:t>rimligt</a:t>
            </a:r>
            <a:r>
              <a:rPr dirty="0"/>
              <a:t> </a:t>
            </a:r>
            <a:r>
              <a:rPr dirty="0" err="1"/>
              <a:t>eftersom</a:t>
            </a:r>
            <a:r>
              <a:rPr dirty="0"/>
              <a:t> </a:t>
            </a:r>
            <a:r>
              <a:rPr dirty="0" err="1"/>
              <a:t>män</a:t>
            </a:r>
            <a:r>
              <a:rPr dirty="0"/>
              <a:t> </a:t>
            </a:r>
            <a:r>
              <a:rPr dirty="0" err="1"/>
              <a:t>i</a:t>
            </a:r>
            <a:r>
              <a:rPr dirty="0"/>
              <a:t> </a:t>
            </a:r>
            <a:r>
              <a:rPr dirty="0" err="1"/>
              <a:t>genomsnitt</a:t>
            </a:r>
            <a:r>
              <a:rPr dirty="0"/>
              <a:t> </a:t>
            </a:r>
            <a:r>
              <a:rPr dirty="0" err="1"/>
              <a:t>har</a:t>
            </a:r>
            <a:r>
              <a:rPr dirty="0"/>
              <a:t> </a:t>
            </a:r>
            <a:r>
              <a:rPr dirty="0" err="1"/>
              <a:t>högre</a:t>
            </a:r>
            <a:r>
              <a:rPr dirty="0"/>
              <a:t> </a:t>
            </a:r>
            <a:r>
              <a:rPr dirty="0" err="1"/>
              <a:t>inkomster</a:t>
            </a:r>
            <a:r>
              <a:rPr dirty="0"/>
              <a:t>? </a:t>
            </a:r>
            <a:r>
              <a:rPr dirty="0" err="1"/>
              <a:t>Experimentet</a:t>
            </a:r>
            <a:r>
              <a:rPr dirty="0"/>
              <a:t> </a:t>
            </a:r>
            <a:r>
              <a:rPr dirty="0" err="1"/>
              <a:t>beskriver</a:t>
            </a:r>
            <a:r>
              <a:rPr dirty="0"/>
              <a:t> </a:t>
            </a:r>
            <a:r>
              <a:rPr dirty="0" err="1"/>
              <a:t>två</a:t>
            </a:r>
            <a:r>
              <a:rPr dirty="0"/>
              <a:t> </a:t>
            </a:r>
            <a:r>
              <a:rPr dirty="0" err="1"/>
              <a:t>personer</a:t>
            </a:r>
            <a:r>
              <a:rPr dirty="0"/>
              <a:t> med </a:t>
            </a:r>
            <a:r>
              <a:rPr dirty="0" err="1"/>
              <a:t>samma</a:t>
            </a:r>
            <a:r>
              <a:rPr dirty="0"/>
              <a:t> </a:t>
            </a:r>
            <a:r>
              <a:rPr dirty="0" err="1"/>
              <a:t>ekonomiska</a:t>
            </a:r>
            <a:r>
              <a:rPr dirty="0"/>
              <a:t> </a:t>
            </a:r>
            <a:r>
              <a:rPr dirty="0" err="1"/>
              <a:t>utfall</a:t>
            </a:r>
            <a:r>
              <a:rPr dirty="0"/>
              <a:t> och </a:t>
            </a:r>
            <a:r>
              <a:rPr dirty="0" err="1"/>
              <a:t>ett</a:t>
            </a:r>
            <a:r>
              <a:rPr dirty="0"/>
              <a:t> </a:t>
            </a:r>
            <a:r>
              <a:rPr dirty="0" err="1"/>
              <a:t>varierat</a:t>
            </a:r>
            <a:r>
              <a:rPr dirty="0"/>
              <a:t> </a:t>
            </a:r>
            <a:r>
              <a:rPr dirty="0" err="1"/>
              <a:t>kön</a:t>
            </a:r>
            <a:r>
              <a:rPr dirty="0"/>
              <a:t> </a:t>
            </a:r>
            <a:r>
              <a:rPr dirty="0" err="1"/>
              <a:t>på</a:t>
            </a:r>
            <a:r>
              <a:rPr dirty="0"/>
              <a:t> den </a:t>
            </a:r>
            <a:r>
              <a:rPr dirty="0" err="1"/>
              <a:t>som</a:t>
            </a:r>
            <a:r>
              <a:rPr dirty="0"/>
              <a:t> </a:t>
            </a:r>
            <a:r>
              <a:rPr dirty="0" err="1"/>
              <a:t>halkat</a:t>
            </a:r>
            <a:r>
              <a:rPr dirty="0"/>
              <a:t> </a:t>
            </a:r>
            <a:r>
              <a:rPr dirty="0" err="1"/>
              <a:t>efter</a:t>
            </a:r>
            <a:r>
              <a:rPr dirty="0"/>
              <a:t>. Det </a:t>
            </a:r>
            <a:r>
              <a:rPr dirty="0" err="1"/>
              <a:t>gör</a:t>
            </a:r>
            <a:r>
              <a:rPr dirty="0"/>
              <a:t> det </a:t>
            </a:r>
            <a:r>
              <a:rPr dirty="0" err="1"/>
              <a:t>möjligt</a:t>
            </a:r>
            <a:r>
              <a:rPr dirty="0"/>
              <a:t> </a:t>
            </a:r>
            <a:r>
              <a:rPr dirty="0" err="1"/>
              <a:t>att</a:t>
            </a:r>
            <a:r>
              <a:rPr dirty="0"/>
              <a:t> </a:t>
            </a:r>
            <a:r>
              <a:rPr dirty="0" err="1"/>
              <a:t>undersöka</a:t>
            </a:r>
            <a:r>
              <a:rPr dirty="0"/>
              <a:t> </a:t>
            </a:r>
            <a:r>
              <a:rPr dirty="0" err="1"/>
              <a:t>hur</a:t>
            </a:r>
            <a:r>
              <a:rPr dirty="0"/>
              <a:t> </a:t>
            </a:r>
            <a:r>
              <a:rPr dirty="0" err="1"/>
              <a:t>gruppföreställningar</a:t>
            </a:r>
            <a:r>
              <a:rPr dirty="0"/>
              <a:t> </a:t>
            </a:r>
            <a:r>
              <a:rPr dirty="0" err="1"/>
              <a:t>påverkar</a:t>
            </a:r>
            <a:r>
              <a:rPr dirty="0"/>
              <a:t> </a:t>
            </a:r>
            <a:r>
              <a:rPr dirty="0" err="1"/>
              <a:t>bedömningen</a:t>
            </a:r>
            <a:r>
              <a:rPr dirty="0"/>
              <a:t> av </a:t>
            </a:r>
            <a:r>
              <a:rPr dirty="0" err="1"/>
              <a:t>en</a:t>
            </a:r>
            <a:r>
              <a:rPr dirty="0"/>
              <a:t> </a:t>
            </a:r>
            <a:r>
              <a:rPr dirty="0" err="1"/>
              <a:t>individ</a:t>
            </a:r>
            <a:r>
              <a:rPr dirty="0"/>
              <a:t>.</a:t>
            </a:r>
          </a:p>
          <a:p>
            <a:endParaRPr dirty="0"/>
          </a:p>
          <a:p>
            <a:r>
              <a:rPr dirty="0" err="1"/>
              <a:t>Bevisar</a:t>
            </a:r>
            <a:r>
              <a:rPr dirty="0"/>
              <a:t> </a:t>
            </a:r>
            <a:r>
              <a:rPr dirty="0" err="1"/>
              <a:t>detta</a:t>
            </a:r>
            <a:r>
              <a:rPr dirty="0"/>
              <a:t> </a:t>
            </a:r>
            <a:r>
              <a:rPr dirty="0" err="1"/>
              <a:t>att</a:t>
            </a:r>
            <a:r>
              <a:rPr dirty="0"/>
              <a:t> </a:t>
            </a:r>
            <a:r>
              <a:rPr dirty="0" err="1"/>
              <a:t>samhället</a:t>
            </a:r>
            <a:r>
              <a:rPr dirty="0"/>
              <a:t> </a:t>
            </a:r>
            <a:r>
              <a:rPr dirty="0" err="1"/>
              <a:t>missgynnar</a:t>
            </a:r>
            <a:r>
              <a:rPr dirty="0"/>
              <a:t> </a:t>
            </a:r>
            <a:r>
              <a:rPr dirty="0" err="1"/>
              <a:t>män</a:t>
            </a:r>
            <a:r>
              <a:rPr dirty="0"/>
              <a:t>? Det </a:t>
            </a:r>
            <a:r>
              <a:rPr dirty="0" err="1"/>
              <a:t>visar</a:t>
            </a:r>
            <a:r>
              <a:rPr dirty="0"/>
              <a:t> </a:t>
            </a:r>
            <a:r>
              <a:rPr dirty="0" err="1"/>
              <a:t>ett</a:t>
            </a:r>
            <a:r>
              <a:rPr dirty="0"/>
              <a:t> </a:t>
            </a:r>
            <a:r>
              <a:rPr dirty="0" err="1"/>
              <a:t>avgränsat</a:t>
            </a:r>
            <a:r>
              <a:rPr dirty="0"/>
              <a:t> </a:t>
            </a:r>
            <a:r>
              <a:rPr dirty="0" err="1"/>
              <a:t>beteende</a:t>
            </a:r>
            <a:r>
              <a:rPr dirty="0"/>
              <a:t> </a:t>
            </a:r>
            <a:r>
              <a:rPr dirty="0" err="1"/>
              <a:t>i</a:t>
            </a:r>
            <a:r>
              <a:rPr dirty="0"/>
              <a:t> </a:t>
            </a:r>
            <a:r>
              <a:rPr dirty="0" err="1"/>
              <a:t>ett</a:t>
            </a:r>
            <a:r>
              <a:rPr dirty="0"/>
              <a:t> experiment. Det </a:t>
            </a:r>
            <a:r>
              <a:rPr dirty="0" err="1"/>
              <a:t>kan</a:t>
            </a:r>
            <a:r>
              <a:rPr dirty="0"/>
              <a:t> </a:t>
            </a:r>
            <a:r>
              <a:rPr dirty="0" err="1"/>
              <a:t>förekomma</a:t>
            </a:r>
            <a:r>
              <a:rPr dirty="0"/>
              <a:t> </a:t>
            </a:r>
            <a:r>
              <a:rPr dirty="0" err="1"/>
              <a:t>samtidigt</a:t>
            </a:r>
            <a:r>
              <a:rPr dirty="0"/>
              <a:t> </a:t>
            </a:r>
            <a:r>
              <a:rPr dirty="0" err="1"/>
              <a:t>som</a:t>
            </a:r>
            <a:r>
              <a:rPr dirty="0"/>
              <a:t> </a:t>
            </a:r>
            <a:r>
              <a:rPr dirty="0" err="1"/>
              <a:t>kvinnor</a:t>
            </a:r>
            <a:r>
              <a:rPr dirty="0"/>
              <a:t> </a:t>
            </a:r>
            <a:r>
              <a:rPr dirty="0" err="1"/>
              <a:t>möter</a:t>
            </a:r>
            <a:r>
              <a:rPr dirty="0"/>
              <a:t> </a:t>
            </a:r>
            <a:r>
              <a:rPr dirty="0" err="1"/>
              <a:t>andra</a:t>
            </a:r>
            <a:r>
              <a:rPr dirty="0"/>
              <a:t> hinder </a:t>
            </a:r>
            <a:r>
              <a:rPr dirty="0" err="1"/>
              <a:t>på</a:t>
            </a:r>
            <a:r>
              <a:rPr dirty="0"/>
              <a:t> </a:t>
            </a:r>
            <a:r>
              <a:rPr dirty="0" err="1"/>
              <a:t>arbetsmarknaden</a:t>
            </a:r>
            <a:r>
              <a:rPr dirty="0"/>
              <a:t>.</a:t>
            </a:r>
          </a:p>
          <a:p>
            <a:endParaRPr dirty="0"/>
          </a:p>
          <a:p>
            <a:r>
              <a:rPr dirty="0"/>
              <a:t>KÄLLOR</a:t>
            </a:r>
          </a:p>
          <a:p>
            <a:endParaRPr dirty="0"/>
          </a:p>
          <a:p>
            <a:r>
              <a:rPr dirty="0"/>
              <a:t>Cappelen, Falch &amp; </a:t>
            </a:r>
            <a:r>
              <a:rPr dirty="0" err="1"/>
              <a:t>Tungodden</a:t>
            </a:r>
            <a:r>
              <a:rPr dirty="0"/>
              <a:t> (2025), Experimental Evidence on the Acceptance of Males Falling Behind, JEEA 23(6), 2212–2240. https://</a:t>
            </a:r>
            <a:r>
              <a:rPr dirty="0" err="1"/>
              <a:t>academic.oup.com</a:t>
            </a:r>
            <a:r>
              <a:rPr dirty="0"/>
              <a:t>/</a:t>
            </a:r>
            <a:r>
              <a:rPr dirty="0" err="1"/>
              <a:t>jeea</a:t>
            </a:r>
            <a:r>
              <a:rPr dirty="0"/>
              <a:t>/article/23/6/2212/8112864</a:t>
            </a:r>
          </a:p>
          <a:p>
            <a:endParaRPr dirty="0"/>
          </a:p>
          <a:p>
            <a:r>
              <a:rPr dirty="0"/>
              <a:t>DOI https://</a:t>
            </a:r>
            <a:r>
              <a:rPr dirty="0" err="1"/>
              <a:t>doi.org</a:t>
            </a:r>
            <a:r>
              <a:rPr dirty="0"/>
              <a:t>/10.1093/</a:t>
            </a:r>
            <a:r>
              <a:rPr dirty="0" err="1"/>
              <a:t>jeea</a:t>
            </a:r>
            <a:r>
              <a:rPr dirty="0"/>
              <a:t>/jvaf016</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61AF2-2DC4-C75D-43DF-B1E5771B4A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0591AB-C792-ACB1-5BD9-847471E2BF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86FFB6-8E1F-5EF4-9C93-BAC7F5DDA06A}"/>
              </a:ext>
            </a:extLst>
          </p:cNvPr>
          <p:cNvSpPr>
            <a:spLocks noGrp="1"/>
          </p:cNvSpPr>
          <p:nvPr>
            <p:ph type="body" idx="1"/>
          </p:nvPr>
        </p:nvSpPr>
        <p:spPr/>
        <p:txBody>
          <a:bodyPr/>
          <a:lstStyle/>
          <a:p>
            <a:r>
              <a:rPr dirty="0"/>
              <a:t>20 </a:t>
            </a:r>
            <a:r>
              <a:rPr dirty="0" err="1"/>
              <a:t>sekunder</a:t>
            </a:r>
            <a:endParaRPr dirty="0"/>
          </a:p>
          <a:p>
            <a:endParaRPr dirty="0"/>
          </a:p>
          <a:p>
            <a:r>
              <a:rPr dirty="0" err="1"/>
              <a:t>Slutbild</a:t>
            </a:r>
            <a:r>
              <a:rPr dirty="0"/>
              <a:t>. </a:t>
            </a:r>
            <a:r>
              <a:rPr dirty="0" err="1"/>
              <a:t>Låt</a:t>
            </a:r>
            <a:r>
              <a:rPr dirty="0"/>
              <a:t> den </a:t>
            </a:r>
            <a:r>
              <a:rPr dirty="0" err="1"/>
              <a:t>ligga</a:t>
            </a:r>
            <a:r>
              <a:rPr dirty="0"/>
              <a:t> </a:t>
            </a:r>
            <a:r>
              <a:rPr dirty="0" err="1"/>
              <a:t>kvar</a:t>
            </a:r>
            <a:r>
              <a:rPr dirty="0"/>
              <a:t> under </a:t>
            </a:r>
            <a:r>
              <a:rPr dirty="0" err="1"/>
              <a:t>avslutningen</a:t>
            </a:r>
            <a:r>
              <a:rPr dirty="0"/>
              <a:t>.</a:t>
            </a:r>
          </a:p>
          <a:p>
            <a:endParaRPr dirty="0"/>
          </a:p>
          <a:p>
            <a:r>
              <a:rPr dirty="0"/>
              <a:t>SÄG</a:t>
            </a:r>
          </a:p>
          <a:p>
            <a:endParaRPr dirty="0"/>
          </a:p>
          <a:p>
            <a:r>
              <a:rPr dirty="0"/>
              <a:t>Jag </a:t>
            </a:r>
            <a:r>
              <a:rPr dirty="0" err="1"/>
              <a:t>vill</a:t>
            </a:r>
            <a:r>
              <a:rPr dirty="0"/>
              <a:t> </a:t>
            </a:r>
            <a:r>
              <a:rPr dirty="0" err="1"/>
              <a:t>därför</a:t>
            </a:r>
            <a:r>
              <a:rPr dirty="0"/>
              <a:t> </a:t>
            </a:r>
            <a:r>
              <a:rPr dirty="0" err="1"/>
              <a:t>sluta</a:t>
            </a:r>
            <a:r>
              <a:rPr dirty="0"/>
              <a:t> med </a:t>
            </a:r>
            <a:r>
              <a:rPr dirty="0" err="1"/>
              <a:t>att</a:t>
            </a:r>
            <a:r>
              <a:rPr dirty="0"/>
              <a:t> </a:t>
            </a:r>
            <a:r>
              <a:rPr dirty="0" err="1"/>
              <a:t>rikta</a:t>
            </a:r>
            <a:r>
              <a:rPr dirty="0"/>
              <a:t> </a:t>
            </a:r>
            <a:r>
              <a:rPr dirty="0" err="1"/>
              <a:t>ljuset</a:t>
            </a:r>
            <a:r>
              <a:rPr dirty="0"/>
              <a:t> mot </a:t>
            </a:r>
            <a:r>
              <a:rPr dirty="0" err="1"/>
              <a:t>både</a:t>
            </a:r>
            <a:r>
              <a:rPr dirty="0"/>
              <a:t> </a:t>
            </a:r>
            <a:r>
              <a:rPr dirty="0" err="1"/>
              <a:t>kvinnor</a:t>
            </a:r>
            <a:r>
              <a:rPr dirty="0"/>
              <a:t> och </a:t>
            </a:r>
            <a:r>
              <a:rPr dirty="0" err="1"/>
              <a:t>män</a:t>
            </a:r>
            <a:r>
              <a:rPr dirty="0"/>
              <a:t>. Vi </a:t>
            </a:r>
            <a:r>
              <a:rPr dirty="0" err="1"/>
              <a:t>behöver</a:t>
            </a:r>
            <a:r>
              <a:rPr dirty="0"/>
              <a:t> se </a:t>
            </a:r>
            <a:r>
              <a:rPr dirty="0" err="1"/>
              <a:t>män</a:t>
            </a:r>
            <a:r>
              <a:rPr dirty="0"/>
              <a:t> </a:t>
            </a:r>
            <a:r>
              <a:rPr dirty="0" err="1"/>
              <a:t>som</a:t>
            </a:r>
            <a:r>
              <a:rPr dirty="0"/>
              <a:t> </a:t>
            </a:r>
            <a:r>
              <a:rPr dirty="0" err="1"/>
              <a:t>har</a:t>
            </a:r>
            <a:r>
              <a:rPr dirty="0"/>
              <a:t> </a:t>
            </a:r>
            <a:r>
              <a:rPr dirty="0" err="1"/>
              <a:t>svårt</a:t>
            </a:r>
            <a:r>
              <a:rPr dirty="0"/>
              <a:t> </a:t>
            </a:r>
            <a:r>
              <a:rPr dirty="0" err="1"/>
              <a:t>att</a:t>
            </a:r>
            <a:r>
              <a:rPr dirty="0"/>
              <a:t> </a:t>
            </a:r>
            <a:r>
              <a:rPr dirty="0" err="1"/>
              <a:t>etablera</a:t>
            </a:r>
            <a:r>
              <a:rPr dirty="0"/>
              <a:t> sig </a:t>
            </a:r>
            <a:r>
              <a:rPr dirty="0" err="1"/>
              <a:t>i</a:t>
            </a:r>
            <a:r>
              <a:rPr dirty="0"/>
              <a:t> </a:t>
            </a:r>
            <a:r>
              <a:rPr dirty="0" err="1"/>
              <a:t>arbete</a:t>
            </a:r>
            <a:r>
              <a:rPr dirty="0"/>
              <a:t> och </a:t>
            </a:r>
            <a:r>
              <a:rPr dirty="0" err="1"/>
              <a:t>familjeliv</a:t>
            </a:r>
            <a:r>
              <a:rPr dirty="0"/>
              <a:t>, och </a:t>
            </a:r>
            <a:r>
              <a:rPr dirty="0" err="1"/>
              <a:t>samtidigt</a:t>
            </a:r>
            <a:r>
              <a:rPr dirty="0"/>
              <a:t> </a:t>
            </a:r>
            <a:r>
              <a:rPr dirty="0" err="1"/>
              <a:t>hålla</a:t>
            </a:r>
            <a:r>
              <a:rPr dirty="0"/>
              <a:t> </a:t>
            </a:r>
            <a:r>
              <a:rPr dirty="0" err="1"/>
              <a:t>kvar</a:t>
            </a:r>
            <a:r>
              <a:rPr dirty="0"/>
              <a:t> </a:t>
            </a:r>
            <a:r>
              <a:rPr dirty="0" err="1"/>
              <a:t>kvinnors</a:t>
            </a:r>
            <a:r>
              <a:rPr dirty="0"/>
              <a:t> </a:t>
            </a:r>
            <a:r>
              <a:rPr dirty="0" err="1"/>
              <a:t>ekonomiska</a:t>
            </a:r>
            <a:r>
              <a:rPr dirty="0"/>
              <a:t> </a:t>
            </a:r>
            <a:r>
              <a:rPr dirty="0" err="1"/>
              <a:t>underläge</a:t>
            </a:r>
            <a:r>
              <a:rPr dirty="0"/>
              <a:t>. </a:t>
            </a:r>
            <a:r>
              <a:rPr dirty="0" err="1"/>
              <a:t>Frågan</a:t>
            </a:r>
            <a:r>
              <a:rPr dirty="0"/>
              <a:t> </a:t>
            </a:r>
            <a:r>
              <a:rPr dirty="0" err="1"/>
              <a:t>blir</a:t>
            </a:r>
            <a:r>
              <a:rPr dirty="0"/>
              <a:t> </a:t>
            </a:r>
            <a:r>
              <a:rPr dirty="0" err="1"/>
              <a:t>vad</a:t>
            </a:r>
            <a:r>
              <a:rPr dirty="0"/>
              <a:t> </a:t>
            </a:r>
            <a:r>
              <a:rPr dirty="0" err="1"/>
              <a:t>båda</a:t>
            </a:r>
            <a:r>
              <a:rPr dirty="0"/>
              <a:t> </a:t>
            </a:r>
            <a:r>
              <a:rPr dirty="0" err="1"/>
              <a:t>behöver</a:t>
            </a:r>
            <a:r>
              <a:rPr dirty="0"/>
              <a:t> för </a:t>
            </a:r>
            <a:r>
              <a:rPr dirty="0" err="1"/>
              <a:t>att</a:t>
            </a:r>
            <a:r>
              <a:rPr dirty="0"/>
              <a:t> </a:t>
            </a:r>
            <a:r>
              <a:rPr dirty="0" err="1"/>
              <a:t>kunna</a:t>
            </a:r>
            <a:r>
              <a:rPr dirty="0"/>
              <a:t> delta </a:t>
            </a:r>
            <a:r>
              <a:rPr dirty="0" err="1"/>
              <a:t>på</a:t>
            </a:r>
            <a:r>
              <a:rPr dirty="0"/>
              <a:t> </a:t>
            </a:r>
            <a:r>
              <a:rPr dirty="0" err="1"/>
              <a:t>en</a:t>
            </a:r>
            <a:r>
              <a:rPr dirty="0"/>
              <a:t> </a:t>
            </a:r>
            <a:r>
              <a:rPr dirty="0" err="1"/>
              <a:t>jämställd</a:t>
            </a:r>
            <a:r>
              <a:rPr dirty="0"/>
              <a:t> </a:t>
            </a:r>
            <a:r>
              <a:rPr dirty="0" err="1"/>
              <a:t>arbetsmarknad</a:t>
            </a:r>
            <a:r>
              <a:rPr dirty="0"/>
              <a:t> och </a:t>
            </a:r>
            <a:r>
              <a:rPr dirty="0" err="1"/>
              <a:t>i</a:t>
            </a:r>
            <a:r>
              <a:rPr dirty="0"/>
              <a:t> </a:t>
            </a:r>
            <a:r>
              <a:rPr dirty="0" err="1"/>
              <a:t>ett</a:t>
            </a:r>
            <a:r>
              <a:rPr dirty="0"/>
              <a:t> </a:t>
            </a:r>
            <a:r>
              <a:rPr dirty="0" err="1"/>
              <a:t>jämställt</a:t>
            </a:r>
            <a:r>
              <a:rPr dirty="0"/>
              <a:t> </a:t>
            </a:r>
            <a:r>
              <a:rPr dirty="0" err="1"/>
              <a:t>familjeliv</a:t>
            </a:r>
            <a:r>
              <a:rPr dirty="0"/>
              <a:t>. Tack.</a:t>
            </a:r>
          </a:p>
          <a:p>
            <a:endParaRPr dirty="0"/>
          </a:p>
          <a:p>
            <a:r>
              <a:rPr dirty="0"/>
              <a:t>BAKOM STUDIEN</a:t>
            </a:r>
          </a:p>
          <a:p>
            <a:endParaRPr dirty="0"/>
          </a:p>
          <a:p>
            <a:r>
              <a:rPr dirty="0"/>
              <a:t>Den </a:t>
            </a:r>
            <a:r>
              <a:rPr dirty="0" err="1"/>
              <a:t>återställda</a:t>
            </a:r>
            <a:r>
              <a:rPr dirty="0"/>
              <a:t> </a:t>
            </a:r>
            <a:r>
              <a:rPr dirty="0" err="1"/>
              <a:t>bilden</a:t>
            </a:r>
            <a:r>
              <a:rPr dirty="0"/>
              <a:t> </a:t>
            </a:r>
            <a:r>
              <a:rPr dirty="0" err="1"/>
              <a:t>samlar</a:t>
            </a:r>
            <a:r>
              <a:rPr dirty="0"/>
              <a:t> de </a:t>
            </a:r>
            <a:r>
              <a:rPr dirty="0" err="1"/>
              <a:t>tre</a:t>
            </a:r>
            <a:r>
              <a:rPr dirty="0"/>
              <a:t> </a:t>
            </a:r>
            <a:r>
              <a:rPr dirty="0" err="1"/>
              <a:t>scenerna</a:t>
            </a:r>
            <a:r>
              <a:rPr dirty="0"/>
              <a:t> och </a:t>
            </a:r>
            <a:r>
              <a:rPr dirty="0" err="1"/>
              <a:t>sluter</a:t>
            </a:r>
            <a:r>
              <a:rPr dirty="0"/>
              <a:t> </a:t>
            </a:r>
            <a:r>
              <a:rPr dirty="0" err="1"/>
              <a:t>presentationens</a:t>
            </a:r>
            <a:r>
              <a:rPr dirty="0"/>
              <a:t> </a:t>
            </a:r>
            <a:r>
              <a:rPr dirty="0" err="1"/>
              <a:t>inledande</a:t>
            </a:r>
            <a:r>
              <a:rPr dirty="0"/>
              <a:t> </a:t>
            </a:r>
            <a:r>
              <a:rPr dirty="0" err="1"/>
              <a:t>berättelse</a:t>
            </a:r>
            <a:r>
              <a:rPr dirty="0"/>
              <a:t>. </a:t>
            </a:r>
            <a:r>
              <a:rPr dirty="0" err="1"/>
              <a:t>Texten</a:t>
            </a:r>
            <a:r>
              <a:rPr dirty="0"/>
              <a:t> under den </a:t>
            </a:r>
            <a:r>
              <a:rPr dirty="0" err="1"/>
              <a:t>sista</a:t>
            </a:r>
            <a:r>
              <a:rPr dirty="0"/>
              <a:t> </a:t>
            </a:r>
            <a:r>
              <a:rPr dirty="0" err="1"/>
              <a:t>strålkastaren</a:t>
            </a:r>
            <a:r>
              <a:rPr dirty="0"/>
              <a:t> </a:t>
            </a:r>
            <a:r>
              <a:rPr dirty="0" err="1"/>
              <a:t>är</a:t>
            </a:r>
            <a:r>
              <a:rPr dirty="0"/>
              <a:t> </a:t>
            </a:r>
            <a:r>
              <a:rPr dirty="0" err="1"/>
              <a:t>uppdaterad</a:t>
            </a:r>
            <a:r>
              <a:rPr dirty="0"/>
              <a:t> till </a:t>
            </a:r>
            <a:r>
              <a:rPr dirty="0" err="1"/>
              <a:t>slutsatsen</a:t>
            </a:r>
            <a:r>
              <a:rPr dirty="0"/>
              <a:t> om </a:t>
            </a:r>
            <a:r>
              <a:rPr dirty="0" err="1"/>
              <a:t>både</a:t>
            </a:r>
            <a:r>
              <a:rPr dirty="0"/>
              <a:t> </a:t>
            </a:r>
            <a:r>
              <a:rPr dirty="0" err="1"/>
              <a:t>mäns</a:t>
            </a:r>
            <a:r>
              <a:rPr dirty="0"/>
              <a:t> </a:t>
            </a:r>
            <a:r>
              <a:rPr dirty="0" err="1"/>
              <a:t>svårigheter</a:t>
            </a:r>
            <a:r>
              <a:rPr dirty="0"/>
              <a:t> och </a:t>
            </a:r>
            <a:r>
              <a:rPr dirty="0" err="1"/>
              <a:t>kvinnors</a:t>
            </a:r>
            <a:r>
              <a:rPr dirty="0"/>
              <a:t> </a:t>
            </a:r>
            <a:r>
              <a:rPr dirty="0" err="1"/>
              <a:t>ekonomiska</a:t>
            </a:r>
            <a:r>
              <a:rPr dirty="0"/>
              <a:t> </a:t>
            </a:r>
            <a:r>
              <a:rPr dirty="0" err="1"/>
              <a:t>underläge</a:t>
            </a:r>
            <a:r>
              <a:rPr dirty="0"/>
              <a:t>. </a:t>
            </a:r>
            <a:r>
              <a:rPr dirty="0" err="1"/>
              <a:t>Låt</a:t>
            </a:r>
            <a:r>
              <a:rPr dirty="0"/>
              <a:t> </a:t>
            </a:r>
            <a:r>
              <a:rPr dirty="0" err="1"/>
              <a:t>denna</a:t>
            </a:r>
            <a:r>
              <a:rPr dirty="0"/>
              <a:t> </a:t>
            </a:r>
            <a:r>
              <a:rPr dirty="0" err="1"/>
              <a:t>vara</a:t>
            </a:r>
            <a:r>
              <a:rPr dirty="0"/>
              <a:t> </a:t>
            </a:r>
            <a:r>
              <a:rPr dirty="0" err="1"/>
              <a:t>sista</a:t>
            </a:r>
            <a:r>
              <a:rPr dirty="0"/>
              <a:t> </a:t>
            </a:r>
            <a:r>
              <a:rPr dirty="0" err="1"/>
              <a:t>bilden</a:t>
            </a:r>
            <a:r>
              <a:rPr dirty="0"/>
              <a:t> </a:t>
            </a:r>
            <a:r>
              <a:rPr dirty="0" err="1"/>
              <a:t>i</a:t>
            </a:r>
            <a:r>
              <a:rPr dirty="0"/>
              <a:t> </a:t>
            </a:r>
            <a:r>
              <a:rPr dirty="0" err="1"/>
              <a:t>anförandet</a:t>
            </a:r>
            <a:r>
              <a:rPr dirty="0"/>
              <a:t>. </a:t>
            </a:r>
            <a:r>
              <a:rPr dirty="0" err="1"/>
              <a:t>Gå</a:t>
            </a:r>
            <a:r>
              <a:rPr dirty="0"/>
              <a:t> till </a:t>
            </a:r>
            <a:r>
              <a:rPr dirty="0" err="1"/>
              <a:t>bild</a:t>
            </a:r>
            <a:r>
              <a:rPr dirty="0"/>
              <a:t> 14 </a:t>
            </a:r>
            <a:r>
              <a:rPr dirty="0" err="1"/>
              <a:t>först</a:t>
            </a:r>
            <a:r>
              <a:rPr dirty="0"/>
              <a:t> om </a:t>
            </a:r>
            <a:r>
              <a:rPr dirty="0" err="1"/>
              <a:t>samtalet</a:t>
            </a:r>
            <a:r>
              <a:rPr dirty="0"/>
              <a:t> </a:t>
            </a:r>
            <a:r>
              <a:rPr dirty="0" err="1"/>
              <a:t>behöver</a:t>
            </a:r>
            <a:r>
              <a:rPr dirty="0"/>
              <a:t> </a:t>
            </a:r>
            <a:r>
              <a:rPr dirty="0" err="1"/>
              <a:t>frågorna</a:t>
            </a:r>
            <a:r>
              <a:rPr dirty="0"/>
              <a:t>.</a:t>
            </a:r>
          </a:p>
          <a:p>
            <a:endParaRPr dirty="0"/>
          </a:p>
          <a:p>
            <a:r>
              <a:rPr dirty="0"/>
              <a:t>OM NÅGON FRÅGAR</a:t>
            </a:r>
          </a:p>
          <a:p>
            <a:endParaRPr dirty="0"/>
          </a:p>
          <a:p>
            <a:r>
              <a:rPr dirty="0"/>
              <a:t>Kan </a:t>
            </a:r>
            <a:r>
              <a:rPr dirty="0" err="1"/>
              <a:t>detta</a:t>
            </a:r>
            <a:r>
              <a:rPr dirty="0"/>
              <a:t> </a:t>
            </a:r>
            <a:r>
              <a:rPr dirty="0" err="1"/>
              <a:t>bli</a:t>
            </a:r>
            <a:r>
              <a:rPr dirty="0"/>
              <a:t> </a:t>
            </a:r>
            <a:r>
              <a:rPr dirty="0" err="1"/>
              <a:t>en</a:t>
            </a:r>
            <a:r>
              <a:rPr dirty="0"/>
              <a:t> </a:t>
            </a:r>
            <a:r>
              <a:rPr dirty="0" err="1"/>
              <a:t>nollsummediskussion</a:t>
            </a:r>
            <a:r>
              <a:rPr dirty="0"/>
              <a:t>? </a:t>
            </a:r>
            <a:r>
              <a:rPr dirty="0" err="1"/>
              <a:t>Avslutningen</a:t>
            </a:r>
            <a:r>
              <a:rPr dirty="0"/>
              <a:t> </a:t>
            </a:r>
            <a:r>
              <a:rPr dirty="0" err="1"/>
              <a:t>är</a:t>
            </a:r>
            <a:r>
              <a:rPr dirty="0"/>
              <a:t> </a:t>
            </a:r>
            <a:r>
              <a:rPr dirty="0" err="1"/>
              <a:t>utformad</a:t>
            </a:r>
            <a:r>
              <a:rPr dirty="0"/>
              <a:t> för </a:t>
            </a:r>
            <a:r>
              <a:rPr dirty="0" err="1"/>
              <a:t>att</a:t>
            </a:r>
            <a:r>
              <a:rPr dirty="0"/>
              <a:t> </a:t>
            </a:r>
            <a:r>
              <a:rPr dirty="0" err="1"/>
              <a:t>hålla</a:t>
            </a:r>
            <a:r>
              <a:rPr dirty="0"/>
              <a:t> </a:t>
            </a:r>
            <a:r>
              <a:rPr dirty="0" err="1"/>
              <a:t>flera</a:t>
            </a:r>
            <a:r>
              <a:rPr dirty="0"/>
              <a:t> problem </a:t>
            </a:r>
            <a:r>
              <a:rPr dirty="0" err="1"/>
              <a:t>synliga</a:t>
            </a:r>
            <a:r>
              <a:rPr dirty="0"/>
              <a:t> </a:t>
            </a:r>
            <a:r>
              <a:rPr dirty="0" err="1"/>
              <a:t>samtidigt</a:t>
            </a:r>
            <a:r>
              <a:rPr dirty="0"/>
              <a:t>. </a:t>
            </a:r>
            <a:r>
              <a:rPr dirty="0" err="1"/>
              <a:t>Vilka</a:t>
            </a:r>
            <a:r>
              <a:rPr dirty="0"/>
              <a:t> </a:t>
            </a:r>
            <a:r>
              <a:rPr dirty="0" err="1"/>
              <a:t>åtgärder</a:t>
            </a:r>
            <a:r>
              <a:rPr dirty="0"/>
              <a:t> </a:t>
            </a:r>
            <a:r>
              <a:rPr dirty="0" err="1"/>
              <a:t>som</a:t>
            </a:r>
            <a:r>
              <a:rPr dirty="0"/>
              <a:t> </a:t>
            </a:r>
            <a:r>
              <a:rPr dirty="0" err="1"/>
              <a:t>förbättrar</a:t>
            </a:r>
            <a:r>
              <a:rPr dirty="0"/>
              <a:t> </a:t>
            </a:r>
            <a:r>
              <a:rPr dirty="0" err="1"/>
              <a:t>bådas</a:t>
            </a:r>
            <a:r>
              <a:rPr dirty="0"/>
              <a:t> </a:t>
            </a:r>
            <a:r>
              <a:rPr dirty="0" err="1"/>
              <a:t>villkor</a:t>
            </a:r>
            <a:r>
              <a:rPr dirty="0"/>
              <a:t> </a:t>
            </a:r>
            <a:r>
              <a:rPr dirty="0" err="1"/>
              <a:t>måste</a:t>
            </a:r>
            <a:r>
              <a:rPr dirty="0"/>
              <a:t> </a:t>
            </a:r>
            <a:r>
              <a:rPr dirty="0" err="1"/>
              <a:t>undersökas</a:t>
            </a:r>
            <a:r>
              <a:rPr dirty="0"/>
              <a:t> </a:t>
            </a:r>
            <a:r>
              <a:rPr dirty="0" err="1"/>
              <a:t>konkret</a:t>
            </a:r>
            <a:r>
              <a:rPr dirty="0"/>
              <a:t>.</a:t>
            </a:r>
          </a:p>
          <a:p>
            <a:endParaRPr dirty="0"/>
          </a:p>
          <a:p>
            <a:r>
              <a:rPr dirty="0"/>
              <a:t>KÄLLOR</a:t>
            </a:r>
          </a:p>
        </p:txBody>
      </p:sp>
      <p:sp>
        <p:nvSpPr>
          <p:cNvPr id="4" name="Slide Number Placeholder 3">
            <a:extLst>
              <a:ext uri="{FF2B5EF4-FFF2-40B4-BE49-F238E27FC236}">
                <a16:creationId xmlns:a16="http://schemas.microsoft.com/office/drawing/2014/main" id="{0B74D699-46E3-2B59-7CF3-BCE9F35CE29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srgbClr val="000000"/>
                </a:solidFill>
                <a:effectLst/>
                <a:uLnTx/>
                <a:uFillTx/>
                <a:latin typeface="Apto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a:t>
            </a:fld>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Tree>
    <p:extLst>
      <p:ext uri="{BB962C8B-B14F-4D97-AF65-F5344CB8AC3E}">
        <p14:creationId xmlns:p14="http://schemas.microsoft.com/office/powerpoint/2010/main" val="2429484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3.xml"/><Relationship Id="rId4" Type="http://schemas.openxmlformats.org/officeDocument/2006/relationships/image" Target="../media/image5.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3.xml"/><Relationship Id="rId4" Type="http://schemas.openxmlformats.org/officeDocument/2006/relationships/image" Target="../media/image5.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sv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5.svg"/><Relationship Id="rId1" Type="http://schemas.openxmlformats.org/officeDocument/2006/relationships/slideMaster" Target="../slideMasters/slideMaster3.xml"/><Relationship Id="rId4" Type="http://schemas.openxmlformats.org/officeDocument/2006/relationships/image" Target="../media/image19.sv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5.svg"/><Relationship Id="rId1" Type="http://schemas.openxmlformats.org/officeDocument/2006/relationships/slideMaster" Target="../slideMasters/slideMaster3.xml"/><Relationship Id="rId4" Type="http://schemas.openxmlformats.org/officeDocument/2006/relationships/image" Target="../media/image21.svg"/></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Master" Target="../slideMasters/slideMaster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sv-SE"/>
              <a:t>Klicka här för att ändra mall för rubrikformat</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p>
            <a:fld id="{74EE0D98-5D52-4592-ABD3-018E91D54973}" type="datetimeFigureOut">
              <a:rPr lang="sv-SE" smtClean="0"/>
              <a:t>2026-10-01</a:t>
            </a:fld>
            <a:endParaRPr lang="sv-SE" dirty="0"/>
          </a:p>
        </p:txBody>
      </p:sp>
      <p:sp>
        <p:nvSpPr>
          <p:cNvPr id="5" name="Footer Placeholder 4"/>
          <p:cNvSpPr>
            <a:spLocks noGrp="1"/>
          </p:cNvSpPr>
          <p:nvPr>
            <p:ph type="ftr" sz="quarter" idx="11"/>
          </p:nvPr>
        </p:nvSpPr>
        <p:spPr/>
        <p:txBody>
          <a:bodyPr/>
          <a:lstStyle/>
          <a:p>
            <a:endParaRPr lang="sv-SE"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sv-SE"/>
          </a:p>
        </p:txBody>
      </p:sp>
      <p:sp>
        <p:nvSpPr>
          <p:cNvPr id="6" name="Slide Number Placeholder 5"/>
          <p:cNvSpPr>
            <a:spLocks noGrp="1"/>
          </p:cNvSpPr>
          <p:nvPr>
            <p:ph type="sldNum" sz="quarter" idx="12"/>
          </p:nvPr>
        </p:nvSpPr>
        <p:spPr>
          <a:xfrm>
            <a:off x="531812" y="4529540"/>
            <a:ext cx="779767" cy="365125"/>
          </a:xfrm>
        </p:spPr>
        <p:txBody>
          <a:bodyPr/>
          <a:lstStyle/>
          <a:p>
            <a:fld id="{DDD33BE1-04CD-4D01-AC3F-CBE477BAF5A3}" type="slidenum">
              <a:rPr lang="sv-SE" smtClean="0"/>
              <a:t>‹#›</a:t>
            </a:fld>
            <a:endParaRPr lang="sv-SE" dirty="0"/>
          </a:p>
        </p:txBody>
      </p:sp>
    </p:spTree>
    <p:extLst>
      <p:ext uri="{BB962C8B-B14F-4D97-AF65-F5344CB8AC3E}">
        <p14:creationId xmlns:p14="http://schemas.microsoft.com/office/powerpoint/2010/main" val="350454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sv-SE"/>
              <a:t>Klicka här för att ändra mall för rubrikformat</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74EE0D98-5D52-4592-ABD3-018E91D54973}" type="datetimeFigureOut">
              <a:rPr lang="sv-SE" smtClean="0"/>
              <a:t>2026-10-01</a:t>
            </a:fld>
            <a:endParaRPr lang="sv-SE" dirty="0"/>
          </a:p>
        </p:txBody>
      </p:sp>
      <p:sp>
        <p:nvSpPr>
          <p:cNvPr id="5" name="Footer Placeholder 4"/>
          <p:cNvSpPr>
            <a:spLocks noGrp="1"/>
          </p:cNvSpPr>
          <p:nvPr>
            <p:ph type="ftr" sz="quarter" idx="11"/>
          </p:nvPr>
        </p:nvSpPr>
        <p:spPr/>
        <p:txBody>
          <a:bodyPr/>
          <a:lstStyle/>
          <a:p>
            <a:endParaRPr lang="sv-SE"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DD33BE1-04CD-4D01-AC3F-CBE477BAF5A3}" type="slidenum">
              <a:rPr lang="sv-SE" smtClean="0"/>
              <a:t>‹#›</a:t>
            </a:fld>
            <a:endParaRPr lang="sv-SE" dirty="0"/>
          </a:p>
        </p:txBody>
      </p:sp>
    </p:spTree>
    <p:extLst>
      <p:ext uri="{BB962C8B-B14F-4D97-AF65-F5344CB8AC3E}">
        <p14:creationId xmlns:p14="http://schemas.microsoft.com/office/powerpoint/2010/main" val="4147848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sv-SE"/>
              <a:t>Klicka här för att ändra mall för rubrikformat</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74EE0D98-5D52-4592-ABD3-018E91D54973}" type="datetimeFigureOut">
              <a:rPr lang="sv-SE" smtClean="0"/>
              <a:t>2026-10-01</a:t>
            </a:fld>
            <a:endParaRPr lang="sv-SE" dirty="0"/>
          </a:p>
        </p:txBody>
      </p:sp>
      <p:sp>
        <p:nvSpPr>
          <p:cNvPr id="5" name="Footer Placeholder 4"/>
          <p:cNvSpPr>
            <a:spLocks noGrp="1"/>
          </p:cNvSpPr>
          <p:nvPr>
            <p:ph type="ftr" sz="quarter" idx="11"/>
          </p:nvPr>
        </p:nvSpPr>
        <p:spPr/>
        <p:txBody>
          <a:bodyPr/>
          <a:lstStyle/>
          <a:p>
            <a:endParaRPr lang="sv-SE"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DD33BE1-04CD-4D01-AC3F-CBE477BAF5A3}" type="slidenum">
              <a:rPr lang="sv-SE" smtClean="0"/>
              <a:t>‹#›</a:t>
            </a:fld>
            <a:endParaRPr lang="sv-SE" dirty="0"/>
          </a:p>
        </p:txBody>
      </p:sp>
    </p:spTree>
    <p:extLst>
      <p:ext uri="{BB962C8B-B14F-4D97-AF65-F5344CB8AC3E}">
        <p14:creationId xmlns:p14="http://schemas.microsoft.com/office/powerpoint/2010/main" val="833181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74EE0D98-5D52-4592-ABD3-018E91D54973}" type="datetimeFigureOut">
              <a:rPr lang="sv-SE" smtClean="0"/>
              <a:t>2026-10-01</a:t>
            </a:fld>
            <a:endParaRPr lang="sv-SE" dirty="0"/>
          </a:p>
        </p:txBody>
      </p:sp>
      <p:sp>
        <p:nvSpPr>
          <p:cNvPr id="6" name="Footer Placeholder 5"/>
          <p:cNvSpPr>
            <a:spLocks noGrp="1"/>
          </p:cNvSpPr>
          <p:nvPr>
            <p:ph type="ftr" sz="quarter" idx="11"/>
          </p:nvPr>
        </p:nvSpPr>
        <p:spPr/>
        <p:txBody>
          <a:bodyPr/>
          <a:lstStyle/>
          <a:p>
            <a:endParaRPr lang="sv-SE"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DD33BE1-04CD-4D01-AC3F-CBE477BAF5A3}" type="slidenum">
              <a:rPr lang="sv-SE" smtClean="0"/>
              <a:t>‹#›</a:t>
            </a:fld>
            <a:endParaRPr lang="sv-SE" dirty="0"/>
          </a:p>
        </p:txBody>
      </p:sp>
    </p:spTree>
    <p:extLst>
      <p:ext uri="{BB962C8B-B14F-4D97-AF65-F5344CB8AC3E}">
        <p14:creationId xmlns:p14="http://schemas.microsoft.com/office/powerpoint/2010/main" val="4279073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sv-SE"/>
              <a:t>Klicka här för att ändra mall för rubrikformat</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74EE0D98-5D52-4592-ABD3-018E91D54973}" type="datetimeFigureOut">
              <a:rPr lang="sv-SE" smtClean="0"/>
              <a:t>2026-10-01</a:t>
            </a:fld>
            <a:endParaRPr lang="sv-SE" dirty="0"/>
          </a:p>
        </p:txBody>
      </p:sp>
      <p:sp>
        <p:nvSpPr>
          <p:cNvPr id="8" name="Footer Placeholder 7"/>
          <p:cNvSpPr>
            <a:spLocks noGrp="1"/>
          </p:cNvSpPr>
          <p:nvPr>
            <p:ph type="ftr" sz="quarter" idx="11"/>
          </p:nvPr>
        </p:nvSpPr>
        <p:spPr/>
        <p:txBody>
          <a:bodyPr/>
          <a:lstStyle/>
          <a:p>
            <a:endParaRPr lang="sv-SE"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DD33BE1-04CD-4D01-AC3F-CBE477BAF5A3}" type="slidenum">
              <a:rPr lang="sv-SE" smtClean="0"/>
              <a:t>‹#›</a:t>
            </a:fld>
            <a:endParaRPr lang="sv-SE" dirty="0"/>
          </a:p>
        </p:txBody>
      </p:sp>
    </p:spTree>
    <p:extLst>
      <p:ext uri="{BB962C8B-B14F-4D97-AF65-F5344CB8AC3E}">
        <p14:creationId xmlns:p14="http://schemas.microsoft.com/office/powerpoint/2010/main" val="2373946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74EE0D98-5D52-4592-ABD3-018E91D54973}" type="datetimeFigureOut">
              <a:rPr lang="sv-SE" smtClean="0"/>
              <a:t>2026-10-01</a:t>
            </a:fld>
            <a:endParaRPr lang="sv-SE" dirty="0"/>
          </a:p>
        </p:txBody>
      </p:sp>
      <p:sp>
        <p:nvSpPr>
          <p:cNvPr id="4" name="Footer Placeholder 3"/>
          <p:cNvSpPr>
            <a:spLocks noGrp="1"/>
          </p:cNvSpPr>
          <p:nvPr>
            <p:ph type="ftr" sz="quarter" idx="11"/>
          </p:nvPr>
        </p:nvSpPr>
        <p:spPr/>
        <p:txBody>
          <a:bodyPr/>
          <a:lstStyle/>
          <a:p>
            <a:endParaRPr lang="sv-SE"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DD33BE1-04CD-4D01-AC3F-CBE477BAF5A3}" type="slidenum">
              <a:rPr lang="sv-SE" smtClean="0"/>
              <a:t>‹#›</a:t>
            </a:fld>
            <a:endParaRPr lang="sv-SE" dirty="0"/>
          </a:p>
        </p:txBody>
      </p:sp>
    </p:spTree>
    <p:extLst>
      <p:ext uri="{BB962C8B-B14F-4D97-AF65-F5344CB8AC3E}">
        <p14:creationId xmlns:p14="http://schemas.microsoft.com/office/powerpoint/2010/main" val="37906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EE0D98-5D52-4592-ABD3-018E91D54973}" type="datetimeFigureOut">
              <a:rPr lang="sv-SE" smtClean="0"/>
              <a:t>2026-10-01</a:t>
            </a:fld>
            <a:endParaRPr lang="sv-SE" dirty="0"/>
          </a:p>
        </p:txBody>
      </p:sp>
      <p:sp>
        <p:nvSpPr>
          <p:cNvPr id="3" name="Footer Placeholder 2"/>
          <p:cNvSpPr>
            <a:spLocks noGrp="1"/>
          </p:cNvSpPr>
          <p:nvPr>
            <p:ph type="ftr" sz="quarter" idx="11"/>
          </p:nvPr>
        </p:nvSpPr>
        <p:spPr/>
        <p:txBody>
          <a:bodyPr/>
          <a:lstStyle/>
          <a:p>
            <a:endParaRPr lang="sv-SE"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DD33BE1-04CD-4D01-AC3F-CBE477BAF5A3}" type="slidenum">
              <a:rPr lang="sv-SE" smtClean="0"/>
              <a:t>‹#›</a:t>
            </a:fld>
            <a:endParaRPr lang="sv-SE" dirty="0"/>
          </a:p>
        </p:txBody>
      </p:sp>
    </p:spTree>
    <p:extLst>
      <p:ext uri="{BB962C8B-B14F-4D97-AF65-F5344CB8AC3E}">
        <p14:creationId xmlns:p14="http://schemas.microsoft.com/office/powerpoint/2010/main" val="3168816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sv-SE"/>
              <a:t>Klicka här för att ändra mall för rubrikformat</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74EE0D98-5D52-4592-ABD3-018E91D54973}" type="datetimeFigureOut">
              <a:rPr lang="sv-SE" smtClean="0"/>
              <a:t>2026-10-01</a:t>
            </a:fld>
            <a:endParaRPr lang="sv-SE" dirty="0"/>
          </a:p>
        </p:txBody>
      </p:sp>
      <p:sp>
        <p:nvSpPr>
          <p:cNvPr id="6" name="Footer Placeholder 5"/>
          <p:cNvSpPr>
            <a:spLocks noGrp="1"/>
          </p:cNvSpPr>
          <p:nvPr>
            <p:ph type="ftr" sz="quarter" idx="11"/>
          </p:nvPr>
        </p:nvSpPr>
        <p:spPr/>
        <p:txBody>
          <a:bodyPr/>
          <a:lstStyle/>
          <a:p>
            <a:endParaRPr lang="sv-SE"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DD33BE1-04CD-4D01-AC3F-CBE477BAF5A3}" type="slidenum">
              <a:rPr lang="sv-SE" smtClean="0"/>
              <a:t>‹#›</a:t>
            </a:fld>
            <a:endParaRPr lang="sv-SE" dirty="0"/>
          </a:p>
        </p:txBody>
      </p:sp>
    </p:spTree>
    <p:extLst>
      <p:ext uri="{BB962C8B-B14F-4D97-AF65-F5344CB8AC3E}">
        <p14:creationId xmlns:p14="http://schemas.microsoft.com/office/powerpoint/2010/main" val="3667228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dirty="0"/>
              <a:t>Klicka på ikonen för att lägga till en bild</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74EE0D98-5D52-4592-ABD3-018E91D54973}" type="datetimeFigureOut">
              <a:rPr lang="sv-SE" smtClean="0"/>
              <a:t>2026-10-01</a:t>
            </a:fld>
            <a:endParaRPr lang="sv-SE" dirty="0"/>
          </a:p>
        </p:txBody>
      </p:sp>
      <p:sp>
        <p:nvSpPr>
          <p:cNvPr id="6" name="Footer Placeholder 5"/>
          <p:cNvSpPr>
            <a:spLocks noGrp="1"/>
          </p:cNvSpPr>
          <p:nvPr>
            <p:ph type="ftr" sz="quarter" idx="11"/>
          </p:nvPr>
        </p:nvSpPr>
        <p:spPr/>
        <p:txBody>
          <a:bodyPr/>
          <a:lstStyle/>
          <a:p>
            <a:endParaRPr lang="sv-SE"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DD33BE1-04CD-4D01-AC3F-CBE477BAF5A3}" type="slidenum">
              <a:rPr lang="sv-SE" smtClean="0"/>
              <a:t>‹#›</a:t>
            </a:fld>
            <a:endParaRPr lang="sv-SE" dirty="0"/>
          </a:p>
        </p:txBody>
      </p:sp>
    </p:spTree>
    <p:extLst>
      <p:ext uri="{BB962C8B-B14F-4D97-AF65-F5344CB8AC3E}">
        <p14:creationId xmlns:p14="http://schemas.microsoft.com/office/powerpoint/2010/main" val="3768958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ch bildtext">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sv-SE"/>
              <a:t>Klicka här för att ändra mall för rubrikformat</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74EE0D98-5D52-4592-ABD3-018E91D54973}" type="datetimeFigureOut">
              <a:rPr lang="sv-SE" smtClean="0"/>
              <a:t>2026-10-01</a:t>
            </a:fld>
            <a:endParaRPr lang="sv-SE" dirty="0"/>
          </a:p>
        </p:txBody>
      </p:sp>
      <p:sp>
        <p:nvSpPr>
          <p:cNvPr id="5" name="Footer Placeholder 4"/>
          <p:cNvSpPr>
            <a:spLocks noGrp="1"/>
          </p:cNvSpPr>
          <p:nvPr>
            <p:ph type="ftr" sz="quarter" idx="11"/>
          </p:nvPr>
        </p:nvSpPr>
        <p:spPr/>
        <p:txBody>
          <a:bodyPr/>
          <a:lstStyle/>
          <a:p>
            <a:endParaRPr lang="sv-SE"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DD33BE1-04CD-4D01-AC3F-CBE477BAF5A3}" type="slidenum">
              <a:rPr lang="sv-SE" smtClean="0"/>
              <a:t>‹#›</a:t>
            </a:fld>
            <a:endParaRPr lang="sv-SE" dirty="0"/>
          </a:p>
        </p:txBody>
      </p:sp>
    </p:spTree>
    <p:extLst>
      <p:ext uri="{BB962C8B-B14F-4D97-AF65-F5344CB8AC3E}">
        <p14:creationId xmlns:p14="http://schemas.microsoft.com/office/powerpoint/2010/main" val="2860645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eskrivning">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sv-SE"/>
              <a:t>Klicka här för att ändra mall för rubrikformat</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74EE0D98-5D52-4592-ABD3-018E91D54973}" type="datetimeFigureOut">
              <a:rPr lang="sv-SE" smtClean="0"/>
              <a:t>2026-10-01</a:t>
            </a:fld>
            <a:endParaRPr lang="sv-SE" dirty="0"/>
          </a:p>
        </p:txBody>
      </p:sp>
      <p:sp>
        <p:nvSpPr>
          <p:cNvPr id="5" name="Footer Placeholder 4"/>
          <p:cNvSpPr>
            <a:spLocks noGrp="1"/>
          </p:cNvSpPr>
          <p:nvPr>
            <p:ph type="ftr" sz="quarter" idx="11"/>
          </p:nvPr>
        </p:nvSpPr>
        <p:spPr/>
        <p:txBody>
          <a:bodyPr/>
          <a:lstStyle/>
          <a:p>
            <a:endParaRPr lang="sv-SE"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DD33BE1-04CD-4D01-AC3F-CBE477BAF5A3}" type="slidenum">
              <a:rPr lang="sv-SE" smtClean="0"/>
              <a:t>‹#›</a:t>
            </a:fld>
            <a:endParaRPr lang="sv-SE"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25171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nkort">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sv-SE"/>
              <a:t>Klicka här för att ändra mall för rubrikformat</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sv-SE"/>
              <a:t>Klicka här för att ändra format på bakgrundstexten</a:t>
            </a:r>
          </a:p>
        </p:txBody>
      </p:sp>
      <p:sp>
        <p:nvSpPr>
          <p:cNvPr id="5" name="Date Placeholder 4"/>
          <p:cNvSpPr>
            <a:spLocks noGrp="1"/>
          </p:cNvSpPr>
          <p:nvPr>
            <p:ph type="dt" sz="half" idx="10"/>
          </p:nvPr>
        </p:nvSpPr>
        <p:spPr/>
        <p:txBody>
          <a:bodyPr/>
          <a:lstStyle/>
          <a:p>
            <a:fld id="{74EE0D98-5D52-4592-ABD3-018E91D54973}" type="datetimeFigureOut">
              <a:rPr lang="sv-SE" smtClean="0"/>
              <a:t>2026-10-01</a:t>
            </a:fld>
            <a:endParaRPr lang="sv-SE" dirty="0"/>
          </a:p>
        </p:txBody>
      </p:sp>
      <p:sp>
        <p:nvSpPr>
          <p:cNvPr id="6" name="Footer Placeholder 5"/>
          <p:cNvSpPr>
            <a:spLocks noGrp="1"/>
          </p:cNvSpPr>
          <p:nvPr>
            <p:ph type="ftr" sz="quarter" idx="11"/>
          </p:nvPr>
        </p:nvSpPr>
        <p:spPr/>
        <p:txBody>
          <a:bodyPr/>
          <a:lstStyle/>
          <a:p>
            <a:endParaRPr lang="sv-SE"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DD33BE1-04CD-4D01-AC3F-CBE477BAF5A3}" type="slidenum">
              <a:rPr lang="sv-SE" smtClean="0"/>
              <a:t>‹#›</a:t>
            </a:fld>
            <a:endParaRPr lang="sv-SE" dirty="0"/>
          </a:p>
        </p:txBody>
      </p:sp>
    </p:spTree>
    <p:extLst>
      <p:ext uri="{BB962C8B-B14F-4D97-AF65-F5344CB8AC3E}">
        <p14:creationId xmlns:p14="http://schemas.microsoft.com/office/powerpoint/2010/main" val="19618097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nkort för citat">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sv-SE"/>
              <a:t>Klicka här för att ändra mall för rubrikformat</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sv-SE"/>
              <a:t>Klicka här för att ändra format på bakgrundstexten</a:t>
            </a:r>
          </a:p>
        </p:txBody>
      </p:sp>
      <p:sp>
        <p:nvSpPr>
          <p:cNvPr id="5" name="Date Placeholder 4"/>
          <p:cNvSpPr>
            <a:spLocks noGrp="1"/>
          </p:cNvSpPr>
          <p:nvPr>
            <p:ph type="dt" sz="half" idx="10"/>
          </p:nvPr>
        </p:nvSpPr>
        <p:spPr/>
        <p:txBody>
          <a:bodyPr/>
          <a:lstStyle/>
          <a:p>
            <a:fld id="{74EE0D98-5D52-4592-ABD3-018E91D54973}" type="datetimeFigureOut">
              <a:rPr lang="sv-SE" smtClean="0"/>
              <a:t>2026-10-01</a:t>
            </a:fld>
            <a:endParaRPr lang="sv-SE" dirty="0"/>
          </a:p>
        </p:txBody>
      </p:sp>
      <p:sp>
        <p:nvSpPr>
          <p:cNvPr id="6" name="Footer Placeholder 5"/>
          <p:cNvSpPr>
            <a:spLocks noGrp="1"/>
          </p:cNvSpPr>
          <p:nvPr>
            <p:ph type="ftr" sz="quarter" idx="11"/>
          </p:nvPr>
        </p:nvSpPr>
        <p:spPr/>
        <p:txBody>
          <a:bodyPr/>
          <a:lstStyle/>
          <a:p>
            <a:endParaRPr lang="sv-SE"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DD33BE1-04CD-4D01-AC3F-CBE477BAF5A3}" type="slidenum">
              <a:rPr lang="sv-SE" smtClean="0"/>
              <a:t>‹#›</a:t>
            </a:fld>
            <a:endParaRPr lang="sv-SE"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725075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t eller falskt">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sv-SE"/>
              <a:t>Klicka här för att ändra mall för rubrikformat</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sv-SE"/>
              <a:t>Klicka här för att ändra format på bakgrundstexten</a:t>
            </a:r>
          </a:p>
        </p:txBody>
      </p:sp>
      <p:sp>
        <p:nvSpPr>
          <p:cNvPr id="5" name="Date Placeholder 4"/>
          <p:cNvSpPr>
            <a:spLocks noGrp="1"/>
          </p:cNvSpPr>
          <p:nvPr>
            <p:ph type="dt" sz="half" idx="10"/>
          </p:nvPr>
        </p:nvSpPr>
        <p:spPr/>
        <p:txBody>
          <a:bodyPr/>
          <a:lstStyle/>
          <a:p>
            <a:fld id="{74EE0D98-5D52-4592-ABD3-018E91D54973}" type="datetimeFigureOut">
              <a:rPr lang="sv-SE" smtClean="0"/>
              <a:t>2026-10-01</a:t>
            </a:fld>
            <a:endParaRPr lang="sv-SE" dirty="0"/>
          </a:p>
        </p:txBody>
      </p:sp>
      <p:sp>
        <p:nvSpPr>
          <p:cNvPr id="6" name="Footer Placeholder 5"/>
          <p:cNvSpPr>
            <a:spLocks noGrp="1"/>
          </p:cNvSpPr>
          <p:nvPr>
            <p:ph type="ftr" sz="quarter" idx="11"/>
          </p:nvPr>
        </p:nvSpPr>
        <p:spPr/>
        <p:txBody>
          <a:bodyPr/>
          <a:lstStyle/>
          <a:p>
            <a:endParaRPr lang="sv-SE"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DD33BE1-04CD-4D01-AC3F-CBE477BAF5A3}" type="slidenum">
              <a:rPr lang="sv-SE" smtClean="0"/>
              <a:t>‹#›</a:t>
            </a:fld>
            <a:endParaRPr lang="sv-SE" dirty="0"/>
          </a:p>
        </p:txBody>
      </p:sp>
    </p:spTree>
    <p:extLst>
      <p:ext uri="{BB962C8B-B14F-4D97-AF65-F5344CB8AC3E}">
        <p14:creationId xmlns:p14="http://schemas.microsoft.com/office/powerpoint/2010/main" val="14057799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ncho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74EE0D98-5D52-4592-ABD3-018E91D54973}" type="datetimeFigureOut">
              <a:rPr lang="sv-SE" smtClean="0"/>
              <a:t>2026-10-01</a:t>
            </a:fld>
            <a:endParaRPr lang="sv-SE" dirty="0"/>
          </a:p>
        </p:txBody>
      </p:sp>
      <p:sp>
        <p:nvSpPr>
          <p:cNvPr id="5" name="Footer Placeholder 4"/>
          <p:cNvSpPr>
            <a:spLocks noGrp="1"/>
          </p:cNvSpPr>
          <p:nvPr>
            <p:ph type="ftr" sz="quarter" idx="11"/>
          </p:nvPr>
        </p:nvSpPr>
        <p:spPr/>
        <p:txBody>
          <a:bodyPr/>
          <a:lstStyle/>
          <a:p>
            <a:endParaRPr lang="sv-SE"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DD33BE1-04CD-4D01-AC3F-CBE477BAF5A3}" type="slidenum">
              <a:rPr lang="sv-SE" smtClean="0"/>
              <a:t>‹#›</a:t>
            </a:fld>
            <a:endParaRPr lang="sv-SE" dirty="0"/>
          </a:p>
        </p:txBody>
      </p:sp>
    </p:spTree>
    <p:extLst>
      <p:ext uri="{BB962C8B-B14F-4D97-AF65-F5344CB8AC3E}">
        <p14:creationId xmlns:p14="http://schemas.microsoft.com/office/powerpoint/2010/main" val="206893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74EE0D98-5D52-4592-ABD3-018E91D54973}" type="datetimeFigureOut">
              <a:rPr lang="sv-SE" smtClean="0"/>
              <a:t>2026-10-01</a:t>
            </a:fld>
            <a:endParaRPr lang="sv-SE" dirty="0"/>
          </a:p>
        </p:txBody>
      </p:sp>
      <p:sp>
        <p:nvSpPr>
          <p:cNvPr id="5" name="Footer Placeholder 4"/>
          <p:cNvSpPr>
            <a:spLocks noGrp="1"/>
          </p:cNvSpPr>
          <p:nvPr>
            <p:ph type="ftr" sz="quarter" idx="11"/>
          </p:nvPr>
        </p:nvSpPr>
        <p:spPr/>
        <p:txBody>
          <a:bodyPr/>
          <a:lstStyle/>
          <a:p>
            <a:endParaRPr lang="sv-SE"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DD33BE1-04CD-4D01-AC3F-CBE477BAF5A3}" type="slidenum">
              <a:rPr lang="sv-SE" smtClean="0"/>
              <a:t>‹#›</a:t>
            </a:fld>
            <a:endParaRPr lang="sv-SE" dirty="0"/>
          </a:p>
        </p:txBody>
      </p:sp>
    </p:spTree>
    <p:extLst>
      <p:ext uri="{BB962C8B-B14F-4D97-AF65-F5344CB8AC3E}">
        <p14:creationId xmlns:p14="http://schemas.microsoft.com/office/powerpoint/2010/main" val="7824797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tellysbil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nb-NO"/>
              <a:t>Klikk for å redigere tittelstil</a:t>
            </a:r>
            <a:endParaRPr lang="en-US"/>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5089153B-E4D4-4EF4-B1A3-D51BAE6A9278}" type="datetimeFigureOut">
              <a:rPr lang="en-US" smtClean="0"/>
              <a:t>10/5/2026</a:t>
            </a:fld>
            <a:endParaRPr 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39CB887-D9F1-4A0E-8499-D9B6FA9A61F7}" type="slidenum">
              <a:rPr lang="en-US" smtClean="0"/>
              <a:t>‹#›</a:t>
            </a:fld>
            <a:endParaRPr lang="en-US"/>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504782995"/>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5089153B-E4D4-4EF4-B1A3-D51BAE6A9278}"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9CB887-D9F1-4A0E-8499-D9B6FA9A61F7}" type="slidenum">
              <a:rPr lang="en-US" smtClean="0"/>
              <a:t>‹#›</a:t>
            </a:fld>
            <a:endParaRPr lang="en-US"/>
          </a:p>
        </p:txBody>
      </p:sp>
    </p:spTree>
    <p:extLst>
      <p:ext uri="{BB962C8B-B14F-4D97-AF65-F5344CB8AC3E}">
        <p14:creationId xmlns:p14="http://schemas.microsoft.com/office/powerpoint/2010/main" val="11601332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Deloverskrif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nb-NO"/>
              <a:t>Klikk for å redigere tittelstil</a:t>
            </a:r>
            <a:endParaRPr lang="en-US"/>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5089153B-E4D4-4EF4-B1A3-D51BAE6A9278}" type="datetimeFigureOut">
              <a:rPr lang="en-US" smtClean="0"/>
              <a:t>10/5/2026</a:t>
            </a:fld>
            <a:endParaRPr 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39CB887-D9F1-4A0E-8499-D9B6FA9A61F7}" type="slidenum">
              <a:rPr lang="en-US" smtClean="0"/>
              <a:t>‹#›</a:t>
            </a:fld>
            <a:endParaRPr lang="en-U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407572064"/>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nb-NO"/>
              <a:t>Klikk for å redigere tittelstil</a:t>
            </a:r>
            <a:endParaRPr lang="en-US"/>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Date Placeholder 4"/>
          <p:cNvSpPr>
            <a:spLocks noGrp="1"/>
          </p:cNvSpPr>
          <p:nvPr>
            <p:ph type="dt" sz="half" idx="10"/>
          </p:nvPr>
        </p:nvSpPr>
        <p:spPr/>
        <p:txBody>
          <a:bodyPr/>
          <a:lstStyle/>
          <a:p>
            <a:fld id="{5089153B-E4D4-4EF4-B1A3-D51BAE6A9278}" type="datetimeFigureOut">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9CB887-D9F1-4A0E-8499-D9B6FA9A61F7}" type="slidenum">
              <a:rPr lang="en-US" smtClean="0"/>
              <a:t>‹#›</a:t>
            </a:fld>
            <a:endParaRPr lang="en-US"/>
          </a:p>
        </p:txBody>
      </p:sp>
    </p:spTree>
    <p:extLst>
      <p:ext uri="{BB962C8B-B14F-4D97-AF65-F5344CB8AC3E}">
        <p14:creationId xmlns:p14="http://schemas.microsoft.com/office/powerpoint/2010/main" val="40592886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nb-NO"/>
              <a:t>Klikk for å redigere tittelstil</a:t>
            </a:r>
            <a:endParaRPr lang="en-US"/>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6"/>
          <p:cNvSpPr>
            <a:spLocks noGrp="1"/>
          </p:cNvSpPr>
          <p:nvPr>
            <p:ph type="dt" sz="half" idx="10"/>
          </p:nvPr>
        </p:nvSpPr>
        <p:spPr/>
        <p:txBody>
          <a:bodyPr/>
          <a:lstStyle/>
          <a:p>
            <a:fld id="{5089153B-E4D4-4EF4-B1A3-D51BAE6A9278}" type="datetimeFigureOut">
              <a:rPr lang="en-US" smtClean="0"/>
              <a:t>10/5/2026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9CB887-D9F1-4A0E-8499-D9B6FA9A61F7}" type="slidenum">
              <a:rPr lang="en-US" smtClean="0"/>
              <a:t>‹#›</a:t>
            </a:fld>
            <a:endParaRPr lang="en-US"/>
          </a:p>
        </p:txBody>
      </p:sp>
    </p:spTree>
    <p:extLst>
      <p:ext uri="{BB962C8B-B14F-4D97-AF65-F5344CB8AC3E}">
        <p14:creationId xmlns:p14="http://schemas.microsoft.com/office/powerpoint/2010/main" val="37124934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Date Placeholder 2"/>
          <p:cNvSpPr>
            <a:spLocks noGrp="1"/>
          </p:cNvSpPr>
          <p:nvPr>
            <p:ph type="dt" sz="half" idx="10"/>
          </p:nvPr>
        </p:nvSpPr>
        <p:spPr/>
        <p:txBody>
          <a:bodyPr/>
          <a:lstStyle/>
          <a:p>
            <a:fld id="{5089153B-E4D4-4EF4-B1A3-D51BAE6A9278}" type="datetimeFigureOut">
              <a:rPr lang="en-US" smtClean="0"/>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9CB887-D9F1-4A0E-8499-D9B6FA9A61F7}" type="slidenum">
              <a:rPr lang="en-US" smtClean="0"/>
              <a:t>‹#›</a:t>
            </a:fld>
            <a:endParaRPr lang="en-US"/>
          </a:p>
        </p:txBody>
      </p:sp>
    </p:spTree>
    <p:extLst>
      <p:ext uri="{BB962C8B-B14F-4D97-AF65-F5344CB8AC3E}">
        <p14:creationId xmlns:p14="http://schemas.microsoft.com/office/powerpoint/2010/main" val="2683130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89153B-E4D4-4EF4-B1A3-D51BAE6A9278}" type="datetimeFigureOut">
              <a:rPr lang="en-US" smtClean="0"/>
              <a:t>10/5/2026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9CB887-D9F1-4A0E-8499-D9B6FA9A61F7}" type="slidenum">
              <a:rPr lang="en-US" smtClean="0"/>
              <a:t>‹#›</a:t>
            </a:fld>
            <a:endParaRPr lang="en-US"/>
          </a:p>
        </p:txBody>
      </p:sp>
    </p:spTree>
    <p:extLst>
      <p:ext uri="{BB962C8B-B14F-4D97-AF65-F5344CB8AC3E}">
        <p14:creationId xmlns:p14="http://schemas.microsoft.com/office/powerpoint/2010/main" val="30397200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Tx" preserve="1">
  <p:cSld name="Innhold med tekst">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nb-NO"/>
              <a:t>Klikk for å redigere tittelstil</a:t>
            </a:r>
            <a:endParaRPr lang="en-US"/>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5089153B-E4D4-4EF4-B1A3-D51BAE6A9278}" type="datetimeFigureOut">
              <a:rPr lang="en-US" smtClean="0"/>
              <a:t>10/5/2026</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39CB887-D9F1-4A0E-8499-D9B6FA9A61F7}"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813768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picTx" preserve="1">
  <p:cSld name="Bilde med tekst">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nb-NO"/>
              <a:t>Klikk for å redigere tittelstil</a:t>
            </a:r>
            <a:endParaRPr lang="en-US"/>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5089153B-E4D4-4EF4-B1A3-D51BAE6A9278}" type="datetimeFigureOut">
              <a:rPr lang="en-US" smtClean="0"/>
              <a:t>10/5/2026</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39CB887-D9F1-4A0E-8499-D9B6FA9A61F7}"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425649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5089153B-E4D4-4EF4-B1A3-D51BAE6A9278}"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9CB887-D9F1-4A0E-8499-D9B6FA9A61F7}" type="slidenum">
              <a:rPr lang="en-US" smtClean="0"/>
              <a:t>‹#›</a:t>
            </a:fld>
            <a:endParaRPr lang="en-US"/>
          </a:p>
        </p:txBody>
      </p:sp>
    </p:spTree>
    <p:extLst>
      <p:ext uri="{BB962C8B-B14F-4D97-AF65-F5344CB8AC3E}">
        <p14:creationId xmlns:p14="http://schemas.microsoft.com/office/powerpoint/2010/main" val="29260834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nb-NO"/>
              <a:t>Klikk for å redigere tittelstil</a:t>
            </a:r>
            <a:endParaRPr lang="en-US"/>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5089153B-E4D4-4EF4-B1A3-D51BAE6A9278}"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9CB887-D9F1-4A0E-8499-D9B6FA9A61F7}" type="slidenum">
              <a:rPr lang="en-US" smtClean="0"/>
              <a:t>‹#›</a:t>
            </a:fld>
            <a:endParaRPr lang="en-US"/>
          </a:p>
        </p:txBody>
      </p:sp>
    </p:spTree>
    <p:extLst>
      <p:ext uri="{BB962C8B-B14F-4D97-AF65-F5344CB8AC3E}">
        <p14:creationId xmlns:p14="http://schemas.microsoft.com/office/powerpoint/2010/main" val="37730565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Tittelside HVIT ">
    <p:bg>
      <p:bgRef idx="1002">
        <a:schemeClr val="bg2"/>
      </p:bgRef>
    </p:bg>
    <p:spTree>
      <p:nvGrpSpPr>
        <p:cNvPr id="1" name=""/>
        <p:cNvGrpSpPr/>
        <p:nvPr/>
      </p:nvGrpSpPr>
      <p:grpSpPr>
        <a:xfrm>
          <a:off x="0" y="0"/>
          <a:ext cx="0" cy="0"/>
          <a:chOff x="0" y="0"/>
          <a:chExt cx="0" cy="0"/>
        </a:xfrm>
      </p:grpSpPr>
      <p:sp>
        <p:nvSpPr>
          <p:cNvPr id="5" name="Plassholder for bilde 4" title="Klikk ikonet for å legge til et bilde"/>
          <p:cNvSpPr>
            <a:spLocks noGrp="1"/>
          </p:cNvSpPr>
          <p:nvPr>
            <p:ph type="pic" sz="quarter" idx="18" hasCustomPrompt="1"/>
          </p:nvPr>
        </p:nvSpPr>
        <p:spPr>
          <a:xfrm>
            <a:off x="-19050" y="0"/>
            <a:ext cx="12211050" cy="6858000"/>
          </a:xfrm>
          <a:solidFill>
            <a:schemeClr val="bg2"/>
          </a:solidFill>
        </p:spPr>
        <p:txBody>
          <a:bodyPr wrap="none" lIns="1800000" tIns="36000" anchor="ctr" anchorCtr="1">
            <a:noAutofit/>
          </a:bodyPr>
          <a:lstStyle>
            <a:lvl1pPr marL="0" marR="0" indent="0" algn="r" defTabSz="914400" rtl="0" eaLnBrk="1" fontAlgn="auto" latinLnBrk="0" hangingPunct="1">
              <a:lnSpc>
                <a:spcPct val="100000"/>
              </a:lnSpc>
              <a:spcBef>
                <a:spcPts val="1000"/>
              </a:spcBef>
              <a:spcAft>
                <a:spcPts val="0"/>
              </a:spcAft>
              <a:buClrTx/>
              <a:buSzTx/>
              <a:buFontTx/>
              <a:buNone/>
              <a:tabLst/>
              <a:defRPr sz="1400">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b-NO"/>
              <a:t>Sett inn bilde</a:t>
            </a:r>
          </a:p>
        </p:txBody>
      </p:sp>
      <p:sp>
        <p:nvSpPr>
          <p:cNvPr id="25" name="Plassholder for tekst 24"/>
          <p:cNvSpPr>
            <a:spLocks noGrp="1"/>
          </p:cNvSpPr>
          <p:nvPr>
            <p:ph type="body" sz="quarter" idx="24" hasCustomPrompt="1"/>
          </p:nvPr>
        </p:nvSpPr>
        <p:spPr>
          <a:xfrm>
            <a:off x="-19050" y="0"/>
            <a:ext cx="12211050" cy="850362"/>
          </a:xfrm>
          <a:blipFill dpi="0" rotWithShape="1">
            <a:blip r:embed="rId2">
              <a:alphaModFix amt="80000"/>
              <a:extLst>
                <a:ext uri="{28A0092B-C50C-407E-A947-70E740481C1C}">
                  <a14:useLocalDpi xmlns:a14="http://schemas.microsoft.com/office/drawing/2010/main" val="0"/>
                </a:ext>
              </a:extLst>
            </a:blip>
            <a:srcRect/>
            <a:stretch>
              <a:fillRect/>
            </a:stretch>
          </a:blipFill>
        </p:spPr>
        <p:txBody>
          <a:bodyPr>
            <a:normAutofit/>
          </a:bodyPr>
          <a:lstStyle>
            <a:lvl1pPr marL="0" indent="0">
              <a:buNone/>
              <a:defRPr sz="200"/>
            </a:lvl1pPr>
          </a:lstStyle>
          <a:p>
            <a:pPr lvl="0"/>
            <a:r>
              <a:rPr lang="en-US"/>
              <a:t>?</a:t>
            </a:r>
            <a:endParaRPr lang="nb-NO"/>
          </a:p>
        </p:txBody>
      </p:sp>
      <p:sp>
        <p:nvSpPr>
          <p:cNvPr id="22" name="Plassholder for tekst 18"/>
          <p:cNvSpPr>
            <a:spLocks noGrp="1"/>
          </p:cNvSpPr>
          <p:nvPr>
            <p:ph type="body" sz="quarter" idx="23" hasCustomPrompt="1"/>
          </p:nvPr>
        </p:nvSpPr>
        <p:spPr>
          <a:xfrm>
            <a:off x="-19050" y="2032921"/>
            <a:ext cx="6121270" cy="2160000"/>
          </a:xfrm>
          <a:solidFill>
            <a:schemeClr val="tx1">
              <a:alpha val="80000"/>
            </a:schemeClr>
          </a:solidFill>
        </p:spPr>
        <p:txBody>
          <a:bodyPr lIns="792000" rIns="144000" anchor="ctr" anchorCtr="0">
            <a:noAutofit/>
          </a:bodyPr>
          <a:lstStyle>
            <a:lvl1pPr marL="0" indent="0">
              <a:buNone/>
              <a:defRPr sz="3600" b="1" baseline="0">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stStyle>
          <a:p>
            <a:pPr lvl="0"/>
            <a:r>
              <a:rPr lang="en-US" err="1"/>
              <a:t>Tittel</a:t>
            </a:r>
            <a:r>
              <a:rPr lang="en-US"/>
              <a:t> p</a:t>
            </a:r>
            <a:r>
              <a:rPr lang="nb-NO"/>
              <a:t>å maks tre linjer</a:t>
            </a:r>
          </a:p>
        </p:txBody>
      </p:sp>
      <p:sp>
        <p:nvSpPr>
          <p:cNvPr id="3" name="Plassholder for tekst 2"/>
          <p:cNvSpPr>
            <a:spLocks noGrp="1"/>
          </p:cNvSpPr>
          <p:nvPr>
            <p:ph type="body" sz="quarter" idx="16" hasCustomPrompt="1"/>
          </p:nvPr>
        </p:nvSpPr>
        <p:spPr>
          <a:xfrm>
            <a:off x="-19050" y="4192921"/>
            <a:ext cx="6121270" cy="336798"/>
          </a:xfrm>
          <a:solidFill>
            <a:schemeClr val="tx1">
              <a:lumMod val="65000"/>
              <a:lumOff val="35000"/>
              <a:alpha val="77647"/>
            </a:schemeClr>
          </a:solidFill>
        </p:spPr>
        <p:txBody>
          <a:bodyPr rIns="144000" anchor="ctr" anchorCtr="0">
            <a:noAutofit/>
          </a:bodyPr>
          <a:lstStyle>
            <a:lvl1pPr marL="396000" indent="0" algn="r">
              <a:lnSpc>
                <a:spcPts val="2300"/>
              </a:lnSpc>
              <a:spcBef>
                <a:spcPts val="0"/>
              </a:spcBef>
              <a:spcAft>
                <a:spcPts val="0"/>
              </a:spcAft>
              <a:buNone/>
              <a:defRPr sz="1800" baseline="0">
                <a:solidFill>
                  <a:schemeClr val="bg1"/>
                </a:solidFill>
              </a:defRPr>
            </a:lvl1pPr>
          </a:lstStyle>
          <a:p>
            <a:pPr lvl="0"/>
            <a:r>
              <a:rPr lang="en-US" err="1"/>
              <a:t>Navn</a:t>
            </a:r>
            <a:r>
              <a:rPr lang="en-US"/>
              <a:t> p</a:t>
            </a:r>
            <a:r>
              <a:rPr lang="nb-NO"/>
              <a:t>å foredragsholder</a:t>
            </a:r>
          </a:p>
        </p:txBody>
      </p:sp>
      <p:sp>
        <p:nvSpPr>
          <p:cNvPr id="10" name="Plassholder for tekst 2"/>
          <p:cNvSpPr>
            <a:spLocks noGrp="1"/>
          </p:cNvSpPr>
          <p:nvPr>
            <p:ph type="body" sz="quarter" idx="17" hasCustomPrompt="1"/>
          </p:nvPr>
        </p:nvSpPr>
        <p:spPr>
          <a:xfrm>
            <a:off x="-19050" y="4529719"/>
            <a:ext cx="6121270" cy="336798"/>
          </a:xfrm>
          <a:solidFill>
            <a:schemeClr val="tx1">
              <a:lumMod val="65000"/>
              <a:lumOff val="35000"/>
              <a:alpha val="78000"/>
            </a:schemeClr>
          </a:solidFill>
        </p:spPr>
        <p:txBody>
          <a:bodyPr rIns="144000" anchor="ctr" anchorCtr="0">
            <a:noAutofit/>
          </a:bodyPr>
          <a:lstStyle>
            <a:lvl1pPr marL="396000" indent="0" algn="r">
              <a:lnSpc>
                <a:spcPts val="2300"/>
              </a:lnSpc>
              <a:spcBef>
                <a:spcPts val="0"/>
              </a:spcBef>
              <a:buNone/>
              <a:defRPr sz="1400">
                <a:solidFill>
                  <a:schemeClr val="bg1"/>
                </a:solidFill>
              </a:defRPr>
            </a:lvl1pPr>
          </a:lstStyle>
          <a:p>
            <a:pPr lvl="0"/>
            <a:r>
              <a:rPr lang="nb-NO"/>
              <a:t>Sted og dato</a:t>
            </a:r>
          </a:p>
        </p:txBody>
      </p:sp>
      <p:sp>
        <p:nvSpPr>
          <p:cNvPr id="8" name="Plassholder for tekst 3"/>
          <p:cNvSpPr>
            <a:spLocks noGrp="1"/>
          </p:cNvSpPr>
          <p:nvPr>
            <p:ph type="body" sz="quarter" idx="15" hasCustomPrompt="1"/>
          </p:nvPr>
        </p:nvSpPr>
        <p:spPr>
          <a:xfrm>
            <a:off x="8131359" y="6407992"/>
            <a:ext cx="4060641" cy="450008"/>
          </a:xfrm>
        </p:spPr>
        <p:txBody>
          <a:bodyPr rIns="180000">
            <a:normAutofit/>
          </a:bodyPr>
          <a:lstStyle>
            <a:lvl1pPr marL="0" indent="0" algn="r">
              <a:buNone/>
              <a:defRPr sz="1000" baseline="0">
                <a:solidFill>
                  <a:schemeClr val="bg2">
                    <a:lumMod val="75000"/>
                  </a:schemeClr>
                </a:solidFill>
              </a:defRPr>
            </a:lvl1pPr>
          </a:lstStyle>
          <a:p>
            <a:pPr lvl="0"/>
            <a:r>
              <a:rPr lang="nb-NO"/>
              <a:t>Foto: © Navn på fotograf og bildebyrå</a:t>
            </a:r>
          </a:p>
        </p:txBody>
      </p:sp>
    </p:spTree>
    <p:extLst>
      <p:ext uri="{BB962C8B-B14F-4D97-AF65-F5344CB8AC3E}">
        <p14:creationId xmlns:p14="http://schemas.microsoft.com/office/powerpoint/2010/main" val="842788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bg/>
                                          </p:spTgt>
                                        </p:tgtEl>
                                        <p:attrNameLst>
                                          <p:attrName>style.visibility</p:attrName>
                                        </p:attrNameLst>
                                      </p:cBhvr>
                                      <p:to>
                                        <p:strVal val="visible"/>
                                      </p:to>
                                    </p:set>
                                    <p:animEffect transition="in" filter="fade">
                                      <p:cBhvr>
                                        <p:cTn id="7" dur="1250"/>
                                        <p:tgtEl>
                                          <p:spTgt spid="22">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fade">
                                      <p:cBhvr>
                                        <p:cTn id="10" dur="1250"/>
                                        <p:tgtEl>
                                          <p:spTgt spid="22">
                                            <p:txEl>
                                              <p:pRg st="0" end="0"/>
                                            </p:txEl>
                                          </p:spTgt>
                                        </p:tgtEl>
                                      </p:cBhvr>
                                    </p:animEffect>
                                  </p:childTnLst>
                                </p:cTn>
                              </p:par>
                            </p:childTnLst>
                          </p:cTn>
                        </p:par>
                        <p:par>
                          <p:cTn id="11" fill="hold">
                            <p:stCondLst>
                              <p:cond delay="1250"/>
                            </p:stCondLst>
                            <p:childTnLst>
                              <p:par>
                                <p:cTn id="12" presetID="10" presetClass="entr" presetSubtype="0" fill="hold" grpId="0" nodeType="after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250"/>
                                        <p:tgtEl>
                                          <p:spTgt spid="3">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250"/>
                                        <p:tgtEl>
                                          <p:spTgt spid="3">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bg/>
                                          </p:spTgt>
                                        </p:tgtEl>
                                        <p:attrNameLst>
                                          <p:attrName>style.visibility</p:attrName>
                                        </p:attrNameLst>
                                      </p:cBhvr>
                                      <p:to>
                                        <p:strVal val="visible"/>
                                      </p:to>
                                    </p:set>
                                    <p:animEffect transition="in" filter="fade">
                                      <p:cBhvr>
                                        <p:cTn id="20" dur="1250"/>
                                        <p:tgtEl>
                                          <p:spTgt spid="10">
                                            <p:bg/>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125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uiExpand="1" build="p" animBg="1">
        <p:tmplLst>
          <p:tmpl>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Lst>
      </p:bldP>
      <p:bldP spid="3" grpId="0" uiExpand="1" build="p" animBg="1">
        <p:tmplLst>
          <p:tmpl>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Lst>
      </p:bldP>
      <p:bldP spid="10" grpId="0" uiExpand="1" build="p" animBg="1">
        <p:tmplLst>
          <p:tmpl>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Lst>
      </p:bldP>
    </p:bldLst>
  </p:timing>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om side">
    <p:spTree>
      <p:nvGrpSpPr>
        <p:cNvPr id="1" name=""/>
        <p:cNvGrpSpPr/>
        <p:nvPr/>
      </p:nvGrpSpPr>
      <p:grpSpPr>
        <a:xfrm>
          <a:off x="0" y="0"/>
          <a:ext cx="0" cy="0"/>
          <a:chOff x="0" y="0"/>
          <a:chExt cx="0" cy="0"/>
        </a:xfrm>
      </p:grpSpPr>
      <p:sp>
        <p:nvSpPr>
          <p:cNvPr id="2" name="Tittel 1"/>
          <p:cNvSpPr>
            <a:spLocks noGrp="1"/>
          </p:cNvSpPr>
          <p:nvPr>
            <p:ph type="title"/>
          </p:nvPr>
        </p:nvSpPr>
        <p:spPr>
          <a:xfrm>
            <a:off x="1332000" y="108000"/>
            <a:ext cx="7570800" cy="1325563"/>
          </a:xfrm>
        </p:spPr>
        <p:txBody>
          <a:bodyPr/>
          <a:lstStyle/>
          <a:p>
            <a:r>
              <a:rPr lang="nb-NO"/>
              <a:t>Klikk for å redigere tittelstil</a:t>
            </a:r>
          </a:p>
        </p:txBody>
      </p:sp>
      <p:sp>
        <p:nvSpPr>
          <p:cNvPr id="6" name="Plassholder for media 25">
            <a:extLst>
              <a:ext uri="{FF2B5EF4-FFF2-40B4-BE49-F238E27FC236}">
                <a16:creationId xmlns:a16="http://schemas.microsoft.com/office/drawing/2014/main" id="{C9719467-1753-40B5-9C5F-ABA8D35AC6B8}"/>
              </a:ext>
            </a:extLst>
          </p:cNvPr>
          <p:cNvSpPr>
            <a:spLocks noGrp="1"/>
          </p:cNvSpPr>
          <p:nvPr>
            <p:ph type="media" sz="quarter" idx="28" hasCustomPrompt="1"/>
          </p:nvPr>
        </p:nvSpPr>
        <p:spPr>
          <a:xfrm>
            <a:off x="24847" y="5422561"/>
            <a:ext cx="12192000" cy="1438275"/>
          </a:xfrm>
        </p:spPr>
        <p:txBody>
          <a:bodyPr bIns="900000" anchor="ctr" anchorCtr="0">
            <a:normAutofit/>
          </a:bodyPr>
          <a:lstStyle>
            <a:lvl1pPr marL="0" indent="0" algn="ctr">
              <a:buNone/>
              <a:defRPr sz="3600">
                <a:solidFill>
                  <a:schemeClr val="accent6">
                    <a:lumMod val="75000"/>
                  </a:schemeClr>
                </a:solidFill>
              </a:defRPr>
            </a:lvl1pPr>
          </a:lstStyle>
          <a:p>
            <a:r>
              <a:rPr lang="nb-NO"/>
              <a:t>TEKSTING</a:t>
            </a:r>
          </a:p>
        </p:txBody>
      </p:sp>
      <p:sp>
        <p:nvSpPr>
          <p:cNvPr id="7" name="Plassholder for media 25">
            <a:extLst>
              <a:ext uri="{FF2B5EF4-FFF2-40B4-BE49-F238E27FC236}">
                <a16:creationId xmlns:a16="http://schemas.microsoft.com/office/drawing/2014/main" id="{0CEE7B2A-5E42-4D8E-BDA1-EFE60E136180}"/>
              </a:ext>
            </a:extLst>
          </p:cNvPr>
          <p:cNvSpPr>
            <a:spLocks noGrp="1"/>
          </p:cNvSpPr>
          <p:nvPr>
            <p:ph type="media" sz="quarter" idx="26" hasCustomPrompt="1"/>
          </p:nvPr>
        </p:nvSpPr>
        <p:spPr>
          <a:xfrm>
            <a:off x="9057886" y="-16042"/>
            <a:ext cx="3134114" cy="2314575"/>
          </a:xfrm>
        </p:spPr>
        <p:txBody>
          <a:bodyPr tIns="1116000" anchor="ctr" anchorCtr="0">
            <a:normAutofit/>
          </a:bodyPr>
          <a:lstStyle>
            <a:lvl1pPr marL="0" indent="0" algn="ctr">
              <a:buNone/>
              <a:defRPr sz="3600">
                <a:solidFill>
                  <a:schemeClr val="accent6">
                    <a:lumMod val="75000"/>
                  </a:schemeClr>
                </a:solidFill>
              </a:defRPr>
            </a:lvl1pPr>
          </a:lstStyle>
          <a:p>
            <a:r>
              <a:rPr lang="nb-NO"/>
              <a:t>TOLK</a:t>
            </a:r>
          </a:p>
        </p:txBody>
      </p:sp>
      <p:sp>
        <p:nvSpPr>
          <p:cNvPr id="8" name="Plassholder for media 25">
            <a:extLst>
              <a:ext uri="{FF2B5EF4-FFF2-40B4-BE49-F238E27FC236}">
                <a16:creationId xmlns:a16="http://schemas.microsoft.com/office/drawing/2014/main" id="{EC26FBC0-2F90-4CE7-8B7D-598F02CE5B95}"/>
              </a:ext>
            </a:extLst>
          </p:cNvPr>
          <p:cNvSpPr>
            <a:spLocks noGrp="1"/>
          </p:cNvSpPr>
          <p:nvPr>
            <p:ph type="media" sz="quarter" idx="27" hasCustomPrompt="1"/>
          </p:nvPr>
        </p:nvSpPr>
        <p:spPr>
          <a:xfrm>
            <a:off x="460376" y="370058"/>
            <a:ext cx="777874" cy="885825"/>
          </a:xfrm>
        </p:spPr>
        <p:txBody>
          <a:bodyPr lIns="0" tIns="612000" rIns="0" anchor="ctr" anchorCtr="0">
            <a:noAutofit/>
          </a:bodyPr>
          <a:lstStyle>
            <a:lvl1pPr marL="0" indent="0" algn="ctr">
              <a:buNone/>
              <a:defRPr sz="1600">
                <a:solidFill>
                  <a:schemeClr val="accent6">
                    <a:lumMod val="75000"/>
                  </a:schemeClr>
                </a:solidFill>
              </a:defRPr>
            </a:lvl1pPr>
          </a:lstStyle>
          <a:p>
            <a:r>
              <a:rPr lang="nb-NO"/>
              <a:t>LØVE</a:t>
            </a:r>
          </a:p>
        </p:txBody>
      </p:sp>
    </p:spTree>
    <p:extLst>
      <p:ext uri="{BB962C8B-B14F-4D97-AF65-F5344CB8AC3E}">
        <p14:creationId xmlns:p14="http://schemas.microsoft.com/office/powerpoint/2010/main" val="20520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Tekst og bilde">
    <p:spTree>
      <p:nvGrpSpPr>
        <p:cNvPr id="1" name=""/>
        <p:cNvGrpSpPr/>
        <p:nvPr/>
      </p:nvGrpSpPr>
      <p:grpSpPr>
        <a:xfrm>
          <a:off x="0" y="0"/>
          <a:ext cx="0" cy="0"/>
          <a:chOff x="0" y="0"/>
          <a:chExt cx="0" cy="0"/>
        </a:xfrm>
      </p:grpSpPr>
      <p:sp>
        <p:nvSpPr>
          <p:cNvPr id="12" name="Tittel 11">
            <a:extLst>
              <a:ext uri="{FF2B5EF4-FFF2-40B4-BE49-F238E27FC236}">
                <a16:creationId xmlns:a16="http://schemas.microsoft.com/office/drawing/2014/main" id="{392394D8-1A07-051F-8C72-0810619705D3}"/>
              </a:ext>
            </a:extLst>
          </p:cNvPr>
          <p:cNvSpPr>
            <a:spLocks noGrp="1"/>
          </p:cNvSpPr>
          <p:nvPr>
            <p:ph type="title"/>
          </p:nvPr>
        </p:nvSpPr>
        <p:spPr>
          <a:xfrm>
            <a:off x="572122" y="613569"/>
            <a:ext cx="4581698" cy="1124158"/>
          </a:xfrm>
        </p:spPr>
        <p:txBody>
          <a:bodyPr/>
          <a:lstStyle/>
          <a:p>
            <a:r>
              <a:rPr lang="nb-NO"/>
              <a:t>Klikk for å redigere tittelstil</a:t>
            </a:r>
            <a:endParaRPr lang="nb-NO" dirty="0"/>
          </a:p>
        </p:txBody>
      </p:sp>
      <p:sp>
        <p:nvSpPr>
          <p:cNvPr id="8" name="Plassholder for tekst 7">
            <a:extLst>
              <a:ext uri="{FF2B5EF4-FFF2-40B4-BE49-F238E27FC236}">
                <a16:creationId xmlns:a16="http://schemas.microsoft.com/office/drawing/2014/main" id="{5F8A30A0-1971-F208-AE35-3DFB52CC25F4}"/>
              </a:ext>
            </a:extLst>
          </p:cNvPr>
          <p:cNvSpPr>
            <a:spLocks noGrp="1"/>
          </p:cNvSpPr>
          <p:nvPr>
            <p:ph type="body" sz="quarter" idx="13"/>
          </p:nvPr>
        </p:nvSpPr>
        <p:spPr>
          <a:xfrm>
            <a:off x="573088" y="2100263"/>
            <a:ext cx="4580732" cy="264239"/>
          </a:xfrm>
        </p:spPr>
        <p:txBody>
          <a:bodyPr>
            <a:spAutoFit/>
          </a:bodyPr>
          <a:lstStyle>
            <a:lvl1pPr>
              <a:buNone/>
              <a:defRPr sz="1700" b="1">
                <a:latin typeface="STK Bureau Sans" panose="020B0004040102060203" pitchFamily="34" charset="0"/>
              </a:defRPr>
            </a:lvl1pPr>
          </a:lstStyle>
          <a:p>
            <a:pPr lvl="0"/>
            <a:r>
              <a:rPr lang="nb-NO"/>
              <a:t>Klikk for å redigere tekststiler i malen</a:t>
            </a:r>
          </a:p>
        </p:txBody>
      </p:sp>
      <p:sp>
        <p:nvSpPr>
          <p:cNvPr id="2" name="Plassholder for tekst 8">
            <a:extLst>
              <a:ext uri="{FF2B5EF4-FFF2-40B4-BE49-F238E27FC236}">
                <a16:creationId xmlns:a16="http://schemas.microsoft.com/office/drawing/2014/main" id="{14866E15-5B18-E00A-8CC2-D695BDCC7D63}"/>
              </a:ext>
            </a:extLst>
          </p:cNvPr>
          <p:cNvSpPr>
            <a:spLocks noGrp="1"/>
          </p:cNvSpPr>
          <p:nvPr>
            <p:ph type="body" sz="quarter" idx="15"/>
          </p:nvPr>
        </p:nvSpPr>
        <p:spPr>
          <a:xfrm>
            <a:off x="573088" y="2477436"/>
            <a:ext cx="4580732" cy="3363771"/>
          </a:xfrm>
        </p:spPr>
        <p:txBody>
          <a:bodyPr/>
          <a:lstStyle>
            <a:lvl1pPr>
              <a:defRPr sz="1700"/>
            </a:lvl1pPr>
            <a:lvl2pPr>
              <a:defRPr sz="1700"/>
            </a:lvl2pPr>
            <a:lvl3pPr>
              <a:defRPr sz="1700"/>
            </a:lvl3pPr>
            <a:lvl4pPr>
              <a:defRPr sz="1700"/>
            </a:lvl4pPr>
            <a:lvl5pPr>
              <a:defRPr sz="17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4" name="Plassholder for bilde 13">
            <a:extLst>
              <a:ext uri="{FF2B5EF4-FFF2-40B4-BE49-F238E27FC236}">
                <a16:creationId xmlns:a16="http://schemas.microsoft.com/office/drawing/2014/main" id="{C746962F-9744-1488-4612-329BE80F4772}"/>
              </a:ext>
            </a:extLst>
          </p:cNvPr>
          <p:cNvSpPr>
            <a:spLocks noGrp="1"/>
          </p:cNvSpPr>
          <p:nvPr>
            <p:ph type="pic" sz="quarter" idx="14"/>
          </p:nvPr>
        </p:nvSpPr>
        <p:spPr>
          <a:xfrm>
            <a:off x="6858000" y="571500"/>
            <a:ext cx="4761707" cy="5713413"/>
          </a:xfrm>
          <a:noFill/>
        </p:spPr>
        <p:txBody>
          <a:bodyPr/>
          <a:lstStyle/>
          <a:p>
            <a:r>
              <a:rPr lang="nb-NO"/>
              <a:t>Klikk på ikonet for å legge til et bilde</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a:xfrm>
            <a:off x="9236869" y="6854153"/>
            <a:ext cx="873919" cy="15389"/>
          </a:xfrm>
        </p:spPr>
        <p:txBody>
          <a:bodyPr/>
          <a:lstStyle>
            <a:lvl1pPr>
              <a:defRPr sz="100">
                <a:noFill/>
              </a:defRPr>
            </a:lvl1pPr>
          </a:lstStyle>
          <a:p>
            <a:fld id="{19A29537-F85C-429A-8EDE-AEA3A8B08D32}" type="datetime1">
              <a:rPr lang="nb-NO" smtClean="0"/>
              <a:t>05.10.2026</a:t>
            </a:fld>
            <a:endParaRPr lang="nb-NO" dirty="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a:xfrm>
            <a:off x="10719858" y="6861847"/>
            <a:ext cx="899055" cy="15389"/>
          </a:xfrm>
        </p:spPr>
        <p:txBody>
          <a:bodyPr/>
          <a:lstStyle>
            <a:lvl1pPr>
              <a:defRPr sz="100">
                <a:noFill/>
              </a:defRPr>
            </a:lvl1pPr>
          </a:lstStyle>
          <a:p>
            <a:fld id="{BE2ACD00-28B2-4D17-A930-2C9F8441C7CA}" type="slidenum">
              <a:rPr lang="nb-NO" smtClean="0"/>
              <a:pPr/>
              <a:t>‹#›</a:t>
            </a:fld>
            <a:endParaRPr lang="nb-NO"/>
          </a:p>
        </p:txBody>
      </p:sp>
    </p:spTree>
    <p:extLst>
      <p:ext uri="{BB962C8B-B14F-4D97-AF65-F5344CB8AC3E}">
        <p14:creationId xmlns:p14="http://schemas.microsoft.com/office/powerpoint/2010/main" val="28669116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Title, KTH blue">
    <p:bg>
      <p:bgPr>
        <a:solidFill>
          <a:schemeClr val="accent1"/>
        </a:solidFill>
        <a:effectLst/>
      </p:bgPr>
    </p:bg>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6D38D80F-8198-3D50-0CAB-FB287588B37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73936" b="32409"/>
          <a:stretch/>
        </p:blipFill>
        <p:spPr>
          <a:xfrm>
            <a:off x="-1" y="1"/>
            <a:ext cx="3177767" cy="4635374"/>
          </a:xfrm>
          <a:prstGeom prst="rect">
            <a:avLst/>
          </a:prstGeom>
        </p:spPr>
      </p:pic>
      <p:pic>
        <p:nvPicPr>
          <p:cNvPr id="8" name="Bild 7">
            <a:extLst>
              <a:ext uri="{FF2B5EF4-FFF2-40B4-BE49-F238E27FC236}">
                <a16:creationId xmlns:a16="http://schemas.microsoft.com/office/drawing/2014/main" id="{70792B10-D270-C2C6-5B88-13B9E3D50A01}"/>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72740" r="75198" b="-1"/>
          <a:stretch/>
        </p:blipFill>
        <p:spPr>
          <a:xfrm flipH="1">
            <a:off x="9166550" y="4988459"/>
            <a:ext cx="3023858" cy="1869540"/>
          </a:xfrm>
          <a:prstGeom prst="rect">
            <a:avLst/>
          </a:prstGeom>
        </p:spPr>
      </p:pic>
      <p:pic>
        <p:nvPicPr>
          <p:cNvPr id="9" name="Logotype">
            <a:extLst>
              <a:ext uri="{FF2B5EF4-FFF2-40B4-BE49-F238E27FC236}">
                <a16:creationId xmlns:a16="http://schemas.microsoft.com/office/drawing/2014/main" id="{5CB0B686-93A0-FA00-859F-3930A6FB741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213011" y="998292"/>
            <a:ext cx="1764387" cy="1974432"/>
          </a:xfrm>
          <a:prstGeom prst="rect">
            <a:avLst/>
          </a:prstGeom>
        </p:spPr>
      </p:pic>
      <p:sp>
        <p:nvSpPr>
          <p:cNvPr id="2" name="Rubrik 1">
            <a:extLst>
              <a:ext uri="{FF2B5EF4-FFF2-40B4-BE49-F238E27FC236}">
                <a16:creationId xmlns:a16="http://schemas.microsoft.com/office/drawing/2014/main" id="{191A984F-EC06-FCDC-F274-D5275A60CDCA}"/>
              </a:ext>
            </a:extLst>
          </p:cNvPr>
          <p:cNvSpPr>
            <a:spLocks noGrp="1"/>
          </p:cNvSpPr>
          <p:nvPr>
            <p:ph type="ctrTitle" hasCustomPrompt="1"/>
          </p:nvPr>
        </p:nvSpPr>
        <p:spPr>
          <a:xfrm>
            <a:off x="1695853" y="3571875"/>
            <a:ext cx="8798701" cy="1654175"/>
          </a:xfrm>
        </p:spPr>
        <p:txBody>
          <a:bodyPr anchor="ctr">
            <a:noAutofit/>
          </a:bodyPr>
          <a:lstStyle>
            <a:lvl1pPr algn="ctr">
              <a:defRPr sz="4800">
                <a:solidFill>
                  <a:schemeClr val="bg1"/>
                </a:solidFill>
              </a:defRPr>
            </a:lvl1pPr>
          </a:lstStyle>
          <a:p>
            <a:r>
              <a:rPr lang="sv-SE" dirty="0"/>
              <a:t>Presentation </a:t>
            </a:r>
            <a:r>
              <a:rPr lang="sv-SE" dirty="0" err="1"/>
              <a:t>title</a:t>
            </a:r>
            <a:endParaRPr lang="sv-SE" dirty="0"/>
          </a:p>
        </p:txBody>
      </p:sp>
      <p:sp>
        <p:nvSpPr>
          <p:cNvPr id="3" name="Underrubrik 2">
            <a:extLst>
              <a:ext uri="{FF2B5EF4-FFF2-40B4-BE49-F238E27FC236}">
                <a16:creationId xmlns:a16="http://schemas.microsoft.com/office/drawing/2014/main" id="{7A3458D8-0B11-6CF5-7CF4-C5CA80850FBF}"/>
              </a:ext>
            </a:extLst>
          </p:cNvPr>
          <p:cNvSpPr>
            <a:spLocks noGrp="1"/>
          </p:cNvSpPr>
          <p:nvPr>
            <p:ph type="subTitle" idx="1" hasCustomPrompt="1"/>
          </p:nvPr>
        </p:nvSpPr>
        <p:spPr>
          <a:xfrm>
            <a:off x="2132013" y="5388994"/>
            <a:ext cx="7926387" cy="461962"/>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err="1"/>
              <a:t>Subtitle</a:t>
            </a:r>
            <a:r>
              <a:rPr lang="sv-SE" dirty="0"/>
              <a:t> </a:t>
            </a:r>
            <a:r>
              <a:rPr lang="sv-SE" dirty="0" err="1"/>
              <a:t>here</a:t>
            </a:r>
            <a:endParaRPr lang="sv-SE" dirty="0"/>
          </a:p>
        </p:txBody>
      </p:sp>
      <p:sp>
        <p:nvSpPr>
          <p:cNvPr id="4" name="Platshållare för datum 3">
            <a:extLst>
              <a:ext uri="{FF2B5EF4-FFF2-40B4-BE49-F238E27FC236}">
                <a16:creationId xmlns:a16="http://schemas.microsoft.com/office/drawing/2014/main" id="{43D49F56-9255-DA2A-05B7-92B1B041F711}"/>
              </a:ext>
            </a:extLst>
          </p:cNvPr>
          <p:cNvSpPr>
            <a:spLocks noGrp="1"/>
          </p:cNvSpPr>
          <p:nvPr>
            <p:ph type="dt" sz="half" idx="10"/>
          </p:nvPr>
        </p:nvSpPr>
        <p:spPr/>
        <p:txBody>
          <a:bodyPr/>
          <a:lstStyle>
            <a:lvl1pPr>
              <a:defRPr>
                <a:solidFill>
                  <a:schemeClr val="bg1"/>
                </a:solidFill>
              </a:defRPr>
            </a:lvl1pPr>
          </a:lstStyle>
          <a:p>
            <a:fld id="{369C0258-E083-684F-B81E-2491FB4EFBD1}" type="datetime1">
              <a:rPr lang="sv-SE" smtClean="0"/>
              <a:t>2026-10-05</a:t>
            </a:fld>
            <a:endParaRPr lang="sv-SE"/>
          </a:p>
        </p:txBody>
      </p:sp>
      <p:sp>
        <p:nvSpPr>
          <p:cNvPr id="5" name="Platshållare för sidfot 4">
            <a:extLst>
              <a:ext uri="{FF2B5EF4-FFF2-40B4-BE49-F238E27FC236}">
                <a16:creationId xmlns:a16="http://schemas.microsoft.com/office/drawing/2014/main" id="{5B69D7AE-6EEB-EE3E-0310-ED9C355673CA}"/>
              </a:ext>
            </a:extLst>
          </p:cNvPr>
          <p:cNvSpPr>
            <a:spLocks noGrp="1"/>
          </p:cNvSpPr>
          <p:nvPr>
            <p:ph type="ftr" sz="quarter" idx="11"/>
          </p:nvPr>
        </p:nvSpPr>
        <p:spPr/>
        <p:txBody>
          <a:bodyPr/>
          <a:lstStyle>
            <a:lvl1pPr>
              <a:defRPr>
                <a:solidFill>
                  <a:schemeClr val="bg1"/>
                </a:solidFill>
              </a:defRPr>
            </a:lvl1pPr>
          </a:lstStyle>
          <a:p>
            <a:r>
              <a:rPr lang="sv-SE"/>
              <a:t>Presentation footer</a:t>
            </a:r>
          </a:p>
        </p:txBody>
      </p:sp>
      <p:sp>
        <p:nvSpPr>
          <p:cNvPr id="6" name="Platshållare för bildnummer 5">
            <a:extLst>
              <a:ext uri="{FF2B5EF4-FFF2-40B4-BE49-F238E27FC236}">
                <a16:creationId xmlns:a16="http://schemas.microsoft.com/office/drawing/2014/main" id="{A79EDCB6-5D2D-0312-1EF1-C34529D8AD8D}"/>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a:p>
        </p:txBody>
      </p:sp>
    </p:spTree>
    <p:extLst>
      <p:ext uri="{BB962C8B-B14F-4D97-AF65-F5344CB8AC3E}">
        <p14:creationId xmlns:p14="http://schemas.microsoft.com/office/powerpoint/2010/main" val="35601272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reserve="1">
  <p:cSld name="Title, navy blue">
    <p:bg>
      <p:bgPr>
        <a:solidFill>
          <a:schemeClr val="accent3"/>
        </a:solidFill>
        <a:effectLst/>
      </p:bgPr>
    </p:bg>
    <p:spTree>
      <p:nvGrpSpPr>
        <p:cNvPr id="1" name=""/>
        <p:cNvGrpSpPr/>
        <p:nvPr/>
      </p:nvGrpSpPr>
      <p:grpSpPr>
        <a:xfrm>
          <a:off x="0" y="0"/>
          <a:ext cx="0" cy="0"/>
          <a:chOff x="0" y="0"/>
          <a:chExt cx="0" cy="0"/>
        </a:xfrm>
      </p:grpSpPr>
      <p:pic>
        <p:nvPicPr>
          <p:cNvPr id="8" name="Bild 7">
            <a:extLst>
              <a:ext uri="{FF2B5EF4-FFF2-40B4-BE49-F238E27FC236}">
                <a16:creationId xmlns:a16="http://schemas.microsoft.com/office/drawing/2014/main" id="{063A90AC-AA0F-4983-942B-962F71B301C4}"/>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73936" b="32409"/>
          <a:stretch/>
        </p:blipFill>
        <p:spPr>
          <a:xfrm>
            <a:off x="-1" y="1"/>
            <a:ext cx="3177767" cy="4635374"/>
          </a:xfrm>
          <a:prstGeom prst="rect">
            <a:avLst/>
          </a:prstGeom>
        </p:spPr>
      </p:pic>
      <p:pic>
        <p:nvPicPr>
          <p:cNvPr id="10" name="Bild 9">
            <a:extLst>
              <a:ext uri="{FF2B5EF4-FFF2-40B4-BE49-F238E27FC236}">
                <a16:creationId xmlns:a16="http://schemas.microsoft.com/office/drawing/2014/main" id="{73BDFF50-BF25-9A02-09D1-C21E45C0BA8F}"/>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72740" r="75198" b="-1"/>
          <a:stretch/>
        </p:blipFill>
        <p:spPr>
          <a:xfrm flipH="1">
            <a:off x="9166550" y="4988459"/>
            <a:ext cx="3023858" cy="1869540"/>
          </a:xfrm>
          <a:prstGeom prst="rect">
            <a:avLst/>
          </a:prstGeom>
        </p:spPr>
      </p:pic>
      <p:pic>
        <p:nvPicPr>
          <p:cNvPr id="9" name="Logotype">
            <a:extLst>
              <a:ext uri="{FF2B5EF4-FFF2-40B4-BE49-F238E27FC236}">
                <a16:creationId xmlns:a16="http://schemas.microsoft.com/office/drawing/2014/main" id="{5CB0B686-93A0-FA00-859F-3930A6FB741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213011" y="998292"/>
            <a:ext cx="1764387" cy="1974432"/>
          </a:xfrm>
          <a:prstGeom prst="rect">
            <a:avLst/>
          </a:prstGeom>
        </p:spPr>
      </p:pic>
      <p:sp>
        <p:nvSpPr>
          <p:cNvPr id="2" name="Rubrik 1">
            <a:extLst>
              <a:ext uri="{FF2B5EF4-FFF2-40B4-BE49-F238E27FC236}">
                <a16:creationId xmlns:a16="http://schemas.microsoft.com/office/drawing/2014/main" id="{191A984F-EC06-FCDC-F274-D5275A60CDCA}"/>
              </a:ext>
            </a:extLst>
          </p:cNvPr>
          <p:cNvSpPr>
            <a:spLocks noGrp="1"/>
          </p:cNvSpPr>
          <p:nvPr>
            <p:ph type="ctrTitle" hasCustomPrompt="1"/>
          </p:nvPr>
        </p:nvSpPr>
        <p:spPr>
          <a:xfrm>
            <a:off x="1695853" y="3571875"/>
            <a:ext cx="8798701" cy="1654175"/>
          </a:xfrm>
        </p:spPr>
        <p:txBody>
          <a:bodyPr anchor="ctr">
            <a:noAutofit/>
          </a:bodyPr>
          <a:lstStyle>
            <a:lvl1pPr algn="ctr">
              <a:defRPr sz="4800">
                <a:solidFill>
                  <a:schemeClr val="bg1"/>
                </a:solidFill>
              </a:defRPr>
            </a:lvl1pPr>
          </a:lstStyle>
          <a:p>
            <a:r>
              <a:rPr lang="sv-SE" dirty="0"/>
              <a:t>Presentation </a:t>
            </a:r>
            <a:r>
              <a:rPr lang="sv-SE" dirty="0" err="1"/>
              <a:t>title</a:t>
            </a:r>
            <a:endParaRPr lang="sv-SE" dirty="0"/>
          </a:p>
        </p:txBody>
      </p:sp>
      <p:sp>
        <p:nvSpPr>
          <p:cNvPr id="3" name="Underrubrik 2">
            <a:extLst>
              <a:ext uri="{FF2B5EF4-FFF2-40B4-BE49-F238E27FC236}">
                <a16:creationId xmlns:a16="http://schemas.microsoft.com/office/drawing/2014/main" id="{7A3458D8-0B11-6CF5-7CF4-C5CA80850FBF}"/>
              </a:ext>
            </a:extLst>
          </p:cNvPr>
          <p:cNvSpPr>
            <a:spLocks noGrp="1"/>
          </p:cNvSpPr>
          <p:nvPr>
            <p:ph type="subTitle" idx="1" hasCustomPrompt="1"/>
          </p:nvPr>
        </p:nvSpPr>
        <p:spPr>
          <a:xfrm>
            <a:off x="2132013" y="5776913"/>
            <a:ext cx="7926387" cy="461962"/>
          </a:xfrm>
        </p:spPr>
        <p:txBody>
          <a:bodyPr>
            <a:normAutofit/>
          </a:bodyPr>
          <a:lstStyle>
            <a:lvl1pPr marL="0" indent="0" algn="ctr">
              <a:buNone/>
              <a:defRPr sz="20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err="1"/>
              <a:t>Subtitle</a:t>
            </a:r>
            <a:r>
              <a:rPr lang="sv-SE" dirty="0"/>
              <a:t> </a:t>
            </a:r>
            <a:r>
              <a:rPr lang="sv-SE" dirty="0" err="1"/>
              <a:t>here</a:t>
            </a:r>
            <a:endParaRPr lang="sv-SE" dirty="0"/>
          </a:p>
        </p:txBody>
      </p:sp>
      <p:sp>
        <p:nvSpPr>
          <p:cNvPr id="4" name="Platshållare för datum 3">
            <a:extLst>
              <a:ext uri="{FF2B5EF4-FFF2-40B4-BE49-F238E27FC236}">
                <a16:creationId xmlns:a16="http://schemas.microsoft.com/office/drawing/2014/main" id="{43D49F56-9255-DA2A-05B7-92B1B041F711}"/>
              </a:ext>
            </a:extLst>
          </p:cNvPr>
          <p:cNvSpPr>
            <a:spLocks noGrp="1"/>
          </p:cNvSpPr>
          <p:nvPr>
            <p:ph type="dt" sz="half" idx="10"/>
          </p:nvPr>
        </p:nvSpPr>
        <p:spPr/>
        <p:txBody>
          <a:bodyPr/>
          <a:lstStyle>
            <a:lvl1pPr>
              <a:defRPr>
                <a:solidFill>
                  <a:schemeClr val="bg1"/>
                </a:solidFill>
              </a:defRPr>
            </a:lvl1pPr>
          </a:lstStyle>
          <a:p>
            <a:fld id="{D7F93862-881E-DF46-AD81-FDB1501BAD48}" type="datetime1">
              <a:rPr lang="sv-SE" smtClean="0"/>
              <a:t>2026-10-05</a:t>
            </a:fld>
            <a:endParaRPr lang="sv-SE"/>
          </a:p>
        </p:txBody>
      </p:sp>
      <p:sp>
        <p:nvSpPr>
          <p:cNvPr id="5" name="Platshållare för sidfot 4">
            <a:extLst>
              <a:ext uri="{FF2B5EF4-FFF2-40B4-BE49-F238E27FC236}">
                <a16:creationId xmlns:a16="http://schemas.microsoft.com/office/drawing/2014/main" id="{5B69D7AE-6EEB-EE3E-0310-ED9C355673CA}"/>
              </a:ext>
            </a:extLst>
          </p:cNvPr>
          <p:cNvSpPr>
            <a:spLocks noGrp="1"/>
          </p:cNvSpPr>
          <p:nvPr>
            <p:ph type="ftr" sz="quarter" idx="11"/>
          </p:nvPr>
        </p:nvSpPr>
        <p:spPr/>
        <p:txBody>
          <a:bodyPr/>
          <a:lstStyle>
            <a:lvl1pPr>
              <a:defRPr>
                <a:solidFill>
                  <a:schemeClr val="bg1"/>
                </a:solidFill>
              </a:defRPr>
            </a:lvl1pPr>
          </a:lstStyle>
          <a:p>
            <a:r>
              <a:rPr lang="sv-SE"/>
              <a:t>Presentation footer</a:t>
            </a:r>
          </a:p>
        </p:txBody>
      </p:sp>
      <p:sp>
        <p:nvSpPr>
          <p:cNvPr id="6" name="Platshållare för bildnummer 5">
            <a:extLst>
              <a:ext uri="{FF2B5EF4-FFF2-40B4-BE49-F238E27FC236}">
                <a16:creationId xmlns:a16="http://schemas.microsoft.com/office/drawing/2014/main" id="{A79EDCB6-5D2D-0312-1EF1-C34529D8AD8D}"/>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a:p>
        </p:txBody>
      </p:sp>
    </p:spTree>
    <p:extLst>
      <p:ext uri="{BB962C8B-B14F-4D97-AF65-F5344CB8AC3E}">
        <p14:creationId xmlns:p14="http://schemas.microsoft.com/office/powerpoint/2010/main" val="37208454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Title,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4E20116-AB17-4A1A-F8AD-05FA68213302}"/>
              </a:ext>
            </a:extLst>
          </p:cNvPr>
          <p:cNvSpPr/>
          <p:nvPr userDrawn="1"/>
        </p:nvSpPr>
        <p:spPr>
          <a:xfrm>
            <a:off x="0" y="0"/>
            <a:ext cx="12192000" cy="6858000"/>
          </a:xfrm>
          <a:prstGeom prst="rect">
            <a:avLst/>
          </a:prstGeom>
          <a:solidFill>
            <a:schemeClr val="tx1">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Logotype">
            <a:extLst>
              <a:ext uri="{FF2B5EF4-FFF2-40B4-BE49-F238E27FC236}">
                <a16:creationId xmlns:a16="http://schemas.microsoft.com/office/drawing/2014/main" id="{5CB0B686-93A0-FA00-859F-3930A6FB741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213011" y="998292"/>
            <a:ext cx="1764387" cy="1974432"/>
          </a:xfrm>
          <a:prstGeom prst="rect">
            <a:avLst/>
          </a:prstGeom>
        </p:spPr>
      </p:pic>
      <p:sp>
        <p:nvSpPr>
          <p:cNvPr id="2" name="Rubrik 1">
            <a:extLst>
              <a:ext uri="{FF2B5EF4-FFF2-40B4-BE49-F238E27FC236}">
                <a16:creationId xmlns:a16="http://schemas.microsoft.com/office/drawing/2014/main" id="{191A984F-EC06-FCDC-F274-D5275A60CDCA}"/>
              </a:ext>
            </a:extLst>
          </p:cNvPr>
          <p:cNvSpPr>
            <a:spLocks noGrp="1"/>
          </p:cNvSpPr>
          <p:nvPr>
            <p:ph type="ctrTitle" hasCustomPrompt="1"/>
          </p:nvPr>
        </p:nvSpPr>
        <p:spPr>
          <a:xfrm>
            <a:off x="1695853" y="3571875"/>
            <a:ext cx="8798701" cy="1654175"/>
          </a:xfrm>
        </p:spPr>
        <p:txBody>
          <a:bodyPr anchor="ctr">
            <a:noAutofit/>
          </a:bodyPr>
          <a:lstStyle>
            <a:lvl1pPr algn="ctr">
              <a:defRPr sz="4800">
                <a:solidFill>
                  <a:schemeClr val="bg1"/>
                </a:solidFill>
              </a:defRPr>
            </a:lvl1pPr>
          </a:lstStyle>
          <a:p>
            <a:r>
              <a:rPr lang="sv-SE" dirty="0"/>
              <a:t>Presentation </a:t>
            </a:r>
            <a:r>
              <a:rPr lang="sv-SE" dirty="0" err="1"/>
              <a:t>title</a:t>
            </a:r>
            <a:endParaRPr lang="sv-SE" dirty="0"/>
          </a:p>
        </p:txBody>
      </p:sp>
      <p:sp>
        <p:nvSpPr>
          <p:cNvPr id="3" name="Underrubrik 2">
            <a:extLst>
              <a:ext uri="{FF2B5EF4-FFF2-40B4-BE49-F238E27FC236}">
                <a16:creationId xmlns:a16="http://schemas.microsoft.com/office/drawing/2014/main" id="{7A3458D8-0B11-6CF5-7CF4-C5CA80850FBF}"/>
              </a:ext>
            </a:extLst>
          </p:cNvPr>
          <p:cNvSpPr>
            <a:spLocks noGrp="1"/>
          </p:cNvSpPr>
          <p:nvPr>
            <p:ph type="subTitle" idx="1" hasCustomPrompt="1"/>
          </p:nvPr>
        </p:nvSpPr>
        <p:spPr>
          <a:xfrm>
            <a:off x="2132013" y="5776913"/>
            <a:ext cx="7926387" cy="461962"/>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err="1"/>
              <a:t>Subtitle</a:t>
            </a:r>
            <a:r>
              <a:rPr lang="sv-SE" dirty="0"/>
              <a:t> </a:t>
            </a:r>
            <a:r>
              <a:rPr lang="sv-SE" dirty="0" err="1"/>
              <a:t>here</a:t>
            </a:r>
            <a:endParaRPr lang="sv-SE" dirty="0"/>
          </a:p>
        </p:txBody>
      </p:sp>
      <p:sp>
        <p:nvSpPr>
          <p:cNvPr id="4" name="Platshållare för datum 3">
            <a:extLst>
              <a:ext uri="{FF2B5EF4-FFF2-40B4-BE49-F238E27FC236}">
                <a16:creationId xmlns:a16="http://schemas.microsoft.com/office/drawing/2014/main" id="{43D49F56-9255-DA2A-05B7-92B1B041F711}"/>
              </a:ext>
            </a:extLst>
          </p:cNvPr>
          <p:cNvSpPr>
            <a:spLocks noGrp="1"/>
          </p:cNvSpPr>
          <p:nvPr>
            <p:ph type="dt" sz="half" idx="10"/>
          </p:nvPr>
        </p:nvSpPr>
        <p:spPr/>
        <p:txBody>
          <a:bodyPr/>
          <a:lstStyle>
            <a:lvl1pPr>
              <a:defRPr>
                <a:solidFill>
                  <a:schemeClr val="bg1"/>
                </a:solidFill>
              </a:defRPr>
            </a:lvl1pPr>
          </a:lstStyle>
          <a:p>
            <a:fld id="{A1A0D637-CC39-0F47-97F1-76AAE59A5700}" type="datetime1">
              <a:rPr lang="sv-SE" smtClean="0"/>
              <a:t>2026-10-05</a:t>
            </a:fld>
            <a:endParaRPr lang="sv-SE"/>
          </a:p>
        </p:txBody>
      </p:sp>
      <p:sp>
        <p:nvSpPr>
          <p:cNvPr id="5" name="Platshållare för sidfot 4">
            <a:extLst>
              <a:ext uri="{FF2B5EF4-FFF2-40B4-BE49-F238E27FC236}">
                <a16:creationId xmlns:a16="http://schemas.microsoft.com/office/drawing/2014/main" id="{5B69D7AE-6EEB-EE3E-0310-ED9C355673CA}"/>
              </a:ext>
            </a:extLst>
          </p:cNvPr>
          <p:cNvSpPr>
            <a:spLocks noGrp="1"/>
          </p:cNvSpPr>
          <p:nvPr>
            <p:ph type="ftr" sz="quarter" idx="11"/>
          </p:nvPr>
        </p:nvSpPr>
        <p:spPr/>
        <p:txBody>
          <a:bodyPr/>
          <a:lstStyle>
            <a:lvl1pPr>
              <a:defRPr>
                <a:solidFill>
                  <a:schemeClr val="bg1"/>
                </a:solidFill>
              </a:defRPr>
            </a:lvl1pPr>
          </a:lstStyle>
          <a:p>
            <a:r>
              <a:rPr lang="sv-SE"/>
              <a:t>Presentation footer</a:t>
            </a:r>
          </a:p>
        </p:txBody>
      </p:sp>
      <p:sp>
        <p:nvSpPr>
          <p:cNvPr id="6" name="Platshållare för bildnummer 5">
            <a:extLst>
              <a:ext uri="{FF2B5EF4-FFF2-40B4-BE49-F238E27FC236}">
                <a16:creationId xmlns:a16="http://schemas.microsoft.com/office/drawing/2014/main" id="{A79EDCB6-5D2D-0312-1EF1-C34529D8AD8D}"/>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a:p>
        </p:txBody>
      </p:sp>
      <p:sp>
        <p:nvSpPr>
          <p:cNvPr id="8" name="Rektangel 7">
            <a:extLst>
              <a:ext uri="{FF2B5EF4-FFF2-40B4-BE49-F238E27FC236}">
                <a16:creationId xmlns:a16="http://schemas.microsoft.com/office/drawing/2014/main" id="{599C849E-1E62-7E27-4099-2DEB2C85E99A}"/>
              </a:ext>
            </a:extLst>
          </p:cNvPr>
          <p:cNvSpPr/>
          <p:nvPr userDrawn="1"/>
        </p:nvSpPr>
        <p:spPr>
          <a:xfrm>
            <a:off x="12496799" y="0"/>
            <a:ext cx="2209799" cy="24051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square" lIns="180000" tIns="180000" rIns="180000" bIns="180000" rtlCol="0" anchor="t">
            <a:spAutoFit/>
          </a:bodyPr>
          <a:lstStyle/>
          <a:p>
            <a:pPr algn="l">
              <a:spcAft>
                <a:spcPts val="800"/>
              </a:spcAft>
            </a:pPr>
            <a:r>
              <a:rPr lang="en-US" sz="1100" noProof="0">
                <a:latin typeface="+mj-lt"/>
              </a:rPr>
              <a:t>Change background image</a:t>
            </a:r>
          </a:p>
          <a:p>
            <a:pPr marL="162900" indent="-162900" algn="l">
              <a:spcAft>
                <a:spcPts val="600"/>
              </a:spcAft>
              <a:buFont typeface="+mj-lt"/>
              <a:buAutoNum type="arabicPeriod"/>
            </a:pPr>
            <a:r>
              <a:rPr lang="en-US" sz="1000" noProof="0"/>
              <a:t>Select Design &gt; Format Background.</a:t>
            </a:r>
          </a:p>
          <a:p>
            <a:pPr marL="162900" indent="-162900" algn="l">
              <a:spcAft>
                <a:spcPts val="600"/>
              </a:spcAft>
              <a:buFont typeface="+mj-lt"/>
              <a:buAutoNum type="arabicPeriod"/>
            </a:pPr>
            <a:r>
              <a:rPr lang="en-US" sz="1000" noProof="0"/>
              <a:t>In the Format Background pane, select Picture or texture fill.</a:t>
            </a:r>
          </a:p>
          <a:p>
            <a:pPr marL="162900" indent="-162900" algn="l">
              <a:spcAft>
                <a:spcPts val="600"/>
              </a:spcAft>
              <a:buFont typeface="+mj-lt"/>
              <a:buAutoNum type="arabicPeriod"/>
            </a:pPr>
            <a:r>
              <a:rPr lang="en-US" sz="1000" noProof="0"/>
              <a:t>Select File.</a:t>
            </a:r>
          </a:p>
          <a:p>
            <a:pPr marL="162900" indent="-162900" algn="l">
              <a:spcAft>
                <a:spcPts val="600"/>
              </a:spcAft>
              <a:buFont typeface="+mj-lt"/>
              <a:buAutoNum type="arabicPeriod"/>
            </a:pPr>
            <a:r>
              <a:rPr lang="en-US" sz="1000" noProof="0"/>
              <a:t>In the Insert Picture dialog box, choose the picture you want to use and then select Insert.</a:t>
            </a:r>
          </a:p>
        </p:txBody>
      </p:sp>
    </p:spTree>
    <p:extLst>
      <p:ext uri="{BB962C8B-B14F-4D97-AF65-F5344CB8AC3E}">
        <p14:creationId xmlns:p14="http://schemas.microsoft.com/office/powerpoint/2010/main" val="25114973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_Title, image">
    <p:bg>
      <p:bgPr>
        <a:solidFill>
          <a:schemeClr val="accent4"/>
        </a:solidFill>
        <a:effectLst/>
      </p:bgPr>
    </p:bg>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43D49F56-9255-DA2A-05B7-92B1B041F711}"/>
              </a:ext>
            </a:extLst>
          </p:cNvPr>
          <p:cNvSpPr>
            <a:spLocks noGrp="1"/>
          </p:cNvSpPr>
          <p:nvPr>
            <p:ph type="dt" sz="half" idx="10"/>
          </p:nvPr>
        </p:nvSpPr>
        <p:spPr>
          <a:xfrm>
            <a:off x="600075" y="6473327"/>
            <a:ext cx="2743200" cy="94775"/>
          </a:xfrm>
        </p:spPr>
        <p:txBody>
          <a:bodyPr/>
          <a:lstStyle>
            <a:lvl1pPr>
              <a:defRPr>
                <a:solidFill>
                  <a:srgbClr val="00479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1A0D637-CC39-0F47-97F1-76AAE59A5700}" type="datetime1">
              <a:rPr kumimoji="0" lang="sv-SE" sz="700" b="0" i="0" u="none" strike="noStrike" kern="1200" cap="none" spc="0" normalizeH="0" baseline="0" noProof="0" smtClean="0">
                <a:ln>
                  <a:noFill/>
                </a:ln>
                <a:solidFill>
                  <a:srgbClr val="004791"/>
                </a:solidFill>
                <a:effectLst/>
                <a:uLnTx/>
                <a:uFillTx/>
                <a:latin typeface="Figtree"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2026-10-05</a:t>
            </a:fld>
            <a:endParaRPr kumimoji="0" lang="sv-SE" sz="700" b="0" i="0" u="none" strike="noStrike" kern="1200" cap="none" spc="0" normalizeH="0" baseline="0" noProof="0">
              <a:ln>
                <a:noFill/>
              </a:ln>
              <a:solidFill>
                <a:srgbClr val="004791"/>
              </a:solidFill>
              <a:effectLst/>
              <a:uLnTx/>
              <a:uFillTx/>
              <a:latin typeface="Figtree" panose="020F0502020204030204"/>
              <a:ea typeface="+mn-ea"/>
              <a:cs typeface="+mn-cs"/>
            </a:endParaRPr>
          </a:p>
        </p:txBody>
      </p:sp>
      <p:sp>
        <p:nvSpPr>
          <p:cNvPr id="5" name="Platshållare för sidfot 4">
            <a:extLst>
              <a:ext uri="{FF2B5EF4-FFF2-40B4-BE49-F238E27FC236}">
                <a16:creationId xmlns:a16="http://schemas.microsoft.com/office/drawing/2014/main" id="{5B69D7AE-6EEB-EE3E-0310-ED9C355673CA}"/>
              </a:ext>
            </a:extLst>
          </p:cNvPr>
          <p:cNvSpPr>
            <a:spLocks noGrp="1"/>
          </p:cNvSpPr>
          <p:nvPr>
            <p:ph type="ftr" sz="quarter" idx="11"/>
          </p:nvPr>
        </p:nvSpPr>
        <p:spPr>
          <a:xfrm>
            <a:off x="4037805" y="6470364"/>
            <a:ext cx="4114800" cy="97738"/>
          </a:xfrm>
        </p:spPr>
        <p:txBody>
          <a:bodyPr/>
          <a:lstStyle>
            <a:lvl1pPr>
              <a:defRPr>
                <a:solidFill>
                  <a:srgbClr val="00479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700" b="0" i="0" u="none" strike="noStrike" kern="1200" cap="none" spc="0" normalizeH="0" baseline="0" noProof="0">
                <a:ln>
                  <a:noFill/>
                </a:ln>
                <a:solidFill>
                  <a:srgbClr val="004791"/>
                </a:solidFill>
                <a:effectLst/>
                <a:uLnTx/>
                <a:uFillTx/>
                <a:latin typeface="Figtree" panose="020F0502020204030204"/>
                <a:ea typeface="+mn-ea"/>
                <a:cs typeface="+mn-cs"/>
              </a:rPr>
              <a:t>Presentation </a:t>
            </a:r>
            <a:r>
              <a:rPr kumimoji="0" lang="sv-SE" sz="700" b="0" i="0" u="none" strike="noStrike" kern="1200" cap="none" spc="0" normalizeH="0" baseline="0" noProof="0" err="1">
                <a:ln>
                  <a:noFill/>
                </a:ln>
                <a:solidFill>
                  <a:srgbClr val="004791"/>
                </a:solidFill>
                <a:effectLst/>
                <a:uLnTx/>
                <a:uFillTx/>
                <a:latin typeface="Figtree" panose="020F0502020204030204"/>
                <a:ea typeface="+mn-ea"/>
                <a:cs typeface="+mn-cs"/>
              </a:rPr>
              <a:t>footer</a:t>
            </a:r>
            <a:endParaRPr kumimoji="0" lang="sv-SE" sz="700" b="0" i="0" u="none" strike="noStrike" kern="1200" cap="none" spc="0" normalizeH="0" baseline="0" noProof="0">
              <a:ln>
                <a:noFill/>
              </a:ln>
              <a:solidFill>
                <a:srgbClr val="004791"/>
              </a:solidFill>
              <a:effectLst/>
              <a:uLnTx/>
              <a:uFillTx/>
              <a:latin typeface="Figtree" panose="020F0502020204030204"/>
              <a:ea typeface="+mn-ea"/>
              <a:cs typeface="+mn-cs"/>
            </a:endParaRPr>
          </a:p>
        </p:txBody>
      </p:sp>
      <p:sp>
        <p:nvSpPr>
          <p:cNvPr id="6" name="Platshållare för bildnummer 5">
            <a:extLst>
              <a:ext uri="{FF2B5EF4-FFF2-40B4-BE49-F238E27FC236}">
                <a16:creationId xmlns:a16="http://schemas.microsoft.com/office/drawing/2014/main" id="{A79EDCB6-5D2D-0312-1EF1-C34529D8AD8D}"/>
              </a:ext>
            </a:extLst>
          </p:cNvPr>
          <p:cNvSpPr>
            <a:spLocks noGrp="1"/>
          </p:cNvSpPr>
          <p:nvPr>
            <p:ph type="sldNum" sz="quarter" idx="12"/>
          </p:nvPr>
        </p:nvSpPr>
        <p:spPr>
          <a:xfrm>
            <a:off x="8848725" y="6473328"/>
            <a:ext cx="2743200" cy="94774"/>
          </a:xfrm>
        </p:spPr>
        <p:txBody>
          <a:bodyPr/>
          <a:lstStyle>
            <a:lvl1pPr>
              <a:defRPr>
                <a:solidFill>
                  <a:srgbClr val="00479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716C8F4-20CD-364A-8A8E-DE130115B178}" type="slidenum">
              <a:rPr kumimoji="0" lang="sv-SE" sz="700" b="0" i="0" u="none" strike="noStrike" kern="1200" cap="none" spc="0" normalizeH="0" baseline="0" noProof="0" smtClean="0">
                <a:ln>
                  <a:noFill/>
                </a:ln>
                <a:solidFill>
                  <a:srgbClr val="004791"/>
                </a:solidFill>
                <a:effectLst/>
                <a:uLnTx/>
                <a:uFillTx/>
                <a:latin typeface="Figtree"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700" b="0" i="0" u="none" strike="noStrike" kern="1200" cap="none" spc="0" normalizeH="0" baseline="0" noProof="0">
              <a:ln>
                <a:noFill/>
              </a:ln>
              <a:solidFill>
                <a:srgbClr val="004791"/>
              </a:solidFill>
              <a:effectLst/>
              <a:uLnTx/>
              <a:uFillTx/>
              <a:latin typeface="Figtree" panose="020F0502020204030204"/>
              <a:ea typeface="+mn-ea"/>
              <a:cs typeface="+mn-cs"/>
            </a:endParaRPr>
          </a:p>
        </p:txBody>
      </p:sp>
      <p:sp>
        <p:nvSpPr>
          <p:cNvPr id="11"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7218363" cy="863600"/>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pic>
        <p:nvPicPr>
          <p:cNvPr id="12" name="Bild 12">
            <a:extLst>
              <a:ext uri="{FF2B5EF4-FFF2-40B4-BE49-F238E27FC236}">
                <a16:creationId xmlns:a16="http://schemas.microsoft.com/office/drawing/2014/main" id="{90C470E2-DC28-87C0-F617-C04E8F72383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95" y="0"/>
            <a:ext cx="12192000" cy="6858000"/>
          </a:xfrm>
          <a:prstGeom prst="rect">
            <a:avLst/>
          </a:prstGeom>
        </p:spPr>
      </p:pic>
      <p:sp>
        <p:nvSpPr>
          <p:cNvPr id="13" name="Text Placeholder 8"/>
          <p:cNvSpPr>
            <a:spLocks noGrp="1"/>
          </p:cNvSpPr>
          <p:nvPr>
            <p:ph type="body" sz="quarter" idx="14" hasCustomPrompt="1"/>
          </p:nvPr>
        </p:nvSpPr>
        <p:spPr>
          <a:xfrm>
            <a:off x="596322" y="3333750"/>
            <a:ext cx="7218363" cy="1742546"/>
          </a:xfrm>
        </p:spPr>
        <p:txBody>
          <a:bodyPr anchor="b"/>
          <a:lstStyle>
            <a:lvl1pPr marL="0" indent="0">
              <a:buNone/>
              <a:defRPr sz="6000" b="1">
                <a:solidFill>
                  <a:srgbClr val="000061"/>
                </a:solidFill>
              </a:defRPr>
            </a:lvl1pPr>
          </a:lstStyle>
          <a:p>
            <a:r>
              <a:rPr lang="en-US" dirty="0"/>
              <a:t>Click to edit Master title style</a:t>
            </a:r>
            <a:endParaRPr lang="sv-SE" dirty="0"/>
          </a:p>
        </p:txBody>
      </p:sp>
      <p:pic>
        <p:nvPicPr>
          <p:cNvPr id="14" name="Logotype">
            <a:extLst>
              <a:ext uri="{FF2B5EF4-FFF2-40B4-BE49-F238E27FC236}">
                <a16:creationId xmlns:a16="http://schemas.microsoft.com/office/drawing/2014/main" id="{5CB0B686-93A0-FA00-859F-3930A6FB741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7330" y="226116"/>
            <a:ext cx="960463" cy="1076212"/>
          </a:xfrm>
          <a:prstGeom prst="rect">
            <a:avLst/>
          </a:prstGeom>
        </p:spPr>
      </p:pic>
    </p:spTree>
    <p:extLst>
      <p:ext uri="{BB962C8B-B14F-4D97-AF65-F5344CB8AC3E}">
        <p14:creationId xmlns:p14="http://schemas.microsoft.com/office/powerpoint/2010/main" val="40005926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2_Title, image">
    <p:bg>
      <p:bgPr>
        <a:solidFill>
          <a:schemeClr val="accent4"/>
        </a:solidFill>
        <a:effectLst/>
      </p:bgPr>
    </p:bg>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43D49F56-9255-DA2A-05B7-92B1B041F711}"/>
              </a:ext>
            </a:extLst>
          </p:cNvPr>
          <p:cNvSpPr>
            <a:spLocks noGrp="1"/>
          </p:cNvSpPr>
          <p:nvPr>
            <p:ph type="dt" sz="half" idx="10"/>
          </p:nvPr>
        </p:nvSpPr>
        <p:spPr>
          <a:xfrm>
            <a:off x="600075" y="6473327"/>
            <a:ext cx="2743200" cy="94775"/>
          </a:xfrm>
        </p:spPr>
        <p:txBody>
          <a:bodyPr/>
          <a:lstStyle>
            <a:lvl1pPr>
              <a:defRPr>
                <a:solidFill>
                  <a:srgbClr val="00479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1A0D637-CC39-0F47-97F1-76AAE59A5700}" type="datetime1">
              <a:rPr kumimoji="0" lang="sv-SE" sz="700" b="0" i="0" u="none" strike="noStrike" kern="1200" cap="none" spc="0" normalizeH="0" baseline="0" noProof="0" smtClean="0">
                <a:ln>
                  <a:noFill/>
                </a:ln>
                <a:solidFill>
                  <a:srgbClr val="004791"/>
                </a:solidFill>
                <a:effectLst/>
                <a:uLnTx/>
                <a:uFillTx/>
                <a:latin typeface="Figtree"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2026-10-05</a:t>
            </a:fld>
            <a:endParaRPr kumimoji="0" lang="sv-SE" sz="700" b="0" i="0" u="none" strike="noStrike" kern="1200" cap="none" spc="0" normalizeH="0" baseline="0" noProof="0">
              <a:ln>
                <a:noFill/>
              </a:ln>
              <a:solidFill>
                <a:srgbClr val="004791"/>
              </a:solidFill>
              <a:effectLst/>
              <a:uLnTx/>
              <a:uFillTx/>
              <a:latin typeface="Figtree" panose="020F0502020204030204"/>
              <a:ea typeface="+mn-ea"/>
              <a:cs typeface="+mn-cs"/>
            </a:endParaRPr>
          </a:p>
        </p:txBody>
      </p:sp>
      <p:sp>
        <p:nvSpPr>
          <p:cNvPr id="5" name="Platshållare för sidfot 4">
            <a:extLst>
              <a:ext uri="{FF2B5EF4-FFF2-40B4-BE49-F238E27FC236}">
                <a16:creationId xmlns:a16="http://schemas.microsoft.com/office/drawing/2014/main" id="{5B69D7AE-6EEB-EE3E-0310-ED9C355673CA}"/>
              </a:ext>
            </a:extLst>
          </p:cNvPr>
          <p:cNvSpPr>
            <a:spLocks noGrp="1"/>
          </p:cNvSpPr>
          <p:nvPr>
            <p:ph type="ftr" sz="quarter" idx="11"/>
          </p:nvPr>
        </p:nvSpPr>
        <p:spPr>
          <a:xfrm>
            <a:off x="4037805" y="6470364"/>
            <a:ext cx="4114800" cy="97738"/>
          </a:xfrm>
        </p:spPr>
        <p:txBody>
          <a:bodyPr/>
          <a:lstStyle>
            <a:lvl1pPr>
              <a:defRPr>
                <a:solidFill>
                  <a:srgbClr val="00479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700" b="0" i="0" u="none" strike="noStrike" kern="1200" cap="none" spc="0" normalizeH="0" baseline="0" noProof="0">
                <a:ln>
                  <a:noFill/>
                </a:ln>
                <a:solidFill>
                  <a:srgbClr val="004791"/>
                </a:solidFill>
                <a:effectLst/>
                <a:uLnTx/>
                <a:uFillTx/>
                <a:latin typeface="Figtree" panose="020F0502020204030204"/>
                <a:ea typeface="+mn-ea"/>
                <a:cs typeface="+mn-cs"/>
              </a:rPr>
              <a:t>Presentation </a:t>
            </a:r>
            <a:r>
              <a:rPr kumimoji="0" lang="sv-SE" sz="700" b="0" i="0" u="none" strike="noStrike" kern="1200" cap="none" spc="0" normalizeH="0" baseline="0" noProof="0" err="1">
                <a:ln>
                  <a:noFill/>
                </a:ln>
                <a:solidFill>
                  <a:srgbClr val="004791"/>
                </a:solidFill>
                <a:effectLst/>
                <a:uLnTx/>
                <a:uFillTx/>
                <a:latin typeface="Figtree" panose="020F0502020204030204"/>
                <a:ea typeface="+mn-ea"/>
                <a:cs typeface="+mn-cs"/>
              </a:rPr>
              <a:t>footer</a:t>
            </a:r>
            <a:endParaRPr kumimoji="0" lang="sv-SE" sz="700" b="0" i="0" u="none" strike="noStrike" kern="1200" cap="none" spc="0" normalizeH="0" baseline="0" noProof="0">
              <a:ln>
                <a:noFill/>
              </a:ln>
              <a:solidFill>
                <a:srgbClr val="004791"/>
              </a:solidFill>
              <a:effectLst/>
              <a:uLnTx/>
              <a:uFillTx/>
              <a:latin typeface="Figtree" panose="020F0502020204030204"/>
              <a:ea typeface="+mn-ea"/>
              <a:cs typeface="+mn-cs"/>
            </a:endParaRPr>
          </a:p>
        </p:txBody>
      </p:sp>
      <p:sp>
        <p:nvSpPr>
          <p:cNvPr id="6" name="Platshållare för bildnummer 5">
            <a:extLst>
              <a:ext uri="{FF2B5EF4-FFF2-40B4-BE49-F238E27FC236}">
                <a16:creationId xmlns:a16="http://schemas.microsoft.com/office/drawing/2014/main" id="{A79EDCB6-5D2D-0312-1EF1-C34529D8AD8D}"/>
              </a:ext>
            </a:extLst>
          </p:cNvPr>
          <p:cNvSpPr>
            <a:spLocks noGrp="1"/>
          </p:cNvSpPr>
          <p:nvPr>
            <p:ph type="sldNum" sz="quarter" idx="12"/>
          </p:nvPr>
        </p:nvSpPr>
        <p:spPr>
          <a:xfrm>
            <a:off x="8848725" y="6473328"/>
            <a:ext cx="2743200" cy="94774"/>
          </a:xfrm>
        </p:spPr>
        <p:txBody>
          <a:bodyPr/>
          <a:lstStyle>
            <a:lvl1pPr>
              <a:defRPr>
                <a:solidFill>
                  <a:srgbClr val="00479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716C8F4-20CD-364A-8A8E-DE130115B178}" type="slidenum">
              <a:rPr kumimoji="0" lang="sv-SE" sz="700" b="0" i="0" u="none" strike="noStrike" kern="1200" cap="none" spc="0" normalizeH="0" baseline="0" noProof="0" smtClean="0">
                <a:ln>
                  <a:noFill/>
                </a:ln>
                <a:solidFill>
                  <a:srgbClr val="004791"/>
                </a:solidFill>
                <a:effectLst/>
                <a:uLnTx/>
                <a:uFillTx/>
                <a:latin typeface="Figtree"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700" b="0" i="0" u="none" strike="noStrike" kern="1200" cap="none" spc="0" normalizeH="0" baseline="0" noProof="0">
              <a:ln>
                <a:noFill/>
              </a:ln>
              <a:solidFill>
                <a:srgbClr val="004791"/>
              </a:solidFill>
              <a:effectLst/>
              <a:uLnTx/>
              <a:uFillTx/>
              <a:latin typeface="Figtree" panose="020F0502020204030204"/>
              <a:ea typeface="+mn-ea"/>
              <a:cs typeface="+mn-cs"/>
            </a:endParaRPr>
          </a:p>
        </p:txBody>
      </p:sp>
      <p:sp>
        <p:nvSpPr>
          <p:cNvPr id="13" name="Platshållare för bild 2">
            <a:extLst>
              <a:ext uri="{FF2B5EF4-FFF2-40B4-BE49-F238E27FC236}">
                <a16:creationId xmlns:a16="http://schemas.microsoft.com/office/drawing/2014/main" id="{34F955E2-AB95-AB55-6363-04426A618FC5}"/>
              </a:ext>
            </a:extLst>
          </p:cNvPr>
          <p:cNvSpPr>
            <a:spLocks noGrp="1"/>
          </p:cNvSpPr>
          <p:nvPr>
            <p:ph type="pic" sz="quarter" idx="13" hasCustomPrompt="1"/>
          </p:nvPr>
        </p:nvSpPr>
        <p:spPr>
          <a:xfrm>
            <a:off x="6095205" y="0"/>
            <a:ext cx="6096000" cy="6858000"/>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4"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5314951" cy="2852737"/>
          </a:xfrm>
        </p:spPr>
        <p:txBody>
          <a:bodyPr anchor="b"/>
          <a:lstStyle>
            <a:lvl1pPr>
              <a:defRPr sz="5400"/>
            </a:lvl1pPr>
          </a:lstStyle>
          <a:p>
            <a:r>
              <a:rPr lang="sv-SE"/>
              <a:t>Klicka här för att ändra mall för rubrikformat</a:t>
            </a:r>
            <a:endParaRPr lang="sv-SE" dirty="0"/>
          </a:p>
        </p:txBody>
      </p:sp>
      <p:sp>
        <p:nvSpPr>
          <p:cNvPr id="15"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5314951" cy="863600"/>
          </a:xfrm>
        </p:spPr>
        <p:txBody>
          <a:bodyPr/>
          <a:lstStyle>
            <a:lvl1pPr marL="0" indent="0">
              <a:buNone/>
              <a:defRPr sz="20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pic>
        <p:nvPicPr>
          <p:cNvPr id="11" name="Logotype">
            <a:extLst>
              <a:ext uri="{FF2B5EF4-FFF2-40B4-BE49-F238E27FC236}">
                <a16:creationId xmlns:a16="http://schemas.microsoft.com/office/drawing/2014/main" id="{5CB0B686-93A0-FA00-859F-3930A6FB741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7330" y="226116"/>
            <a:ext cx="960463" cy="1076212"/>
          </a:xfrm>
          <a:prstGeom prst="rect">
            <a:avLst/>
          </a:prstGeom>
        </p:spPr>
      </p:pic>
    </p:spTree>
    <p:extLst>
      <p:ext uri="{BB962C8B-B14F-4D97-AF65-F5344CB8AC3E}">
        <p14:creationId xmlns:p14="http://schemas.microsoft.com/office/powerpoint/2010/main" val="22585739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3_Title, image">
    <p:bg>
      <p:bgPr>
        <a:solidFill>
          <a:srgbClr val="EBE5E0"/>
        </a:solidFill>
        <a:effectLst/>
      </p:bgPr>
    </p:bg>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43D49F56-9255-DA2A-05B7-92B1B041F711}"/>
              </a:ext>
            </a:extLst>
          </p:cNvPr>
          <p:cNvSpPr>
            <a:spLocks noGrp="1"/>
          </p:cNvSpPr>
          <p:nvPr>
            <p:ph type="dt" sz="half" idx="10"/>
          </p:nvPr>
        </p:nvSpPr>
        <p:spPr>
          <a:xfrm>
            <a:off x="600075" y="6473327"/>
            <a:ext cx="2743200" cy="94775"/>
          </a:xfrm>
        </p:spPr>
        <p:txBody>
          <a:bodyPr/>
          <a:lstStyle>
            <a:lvl1pPr>
              <a:defRPr>
                <a:solidFill>
                  <a:srgbClr val="00479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1A0D637-CC39-0F47-97F1-76AAE59A5700}" type="datetime1">
              <a:rPr kumimoji="0" lang="sv-SE" sz="700" b="0" i="0" u="none" strike="noStrike" kern="1200" cap="none" spc="0" normalizeH="0" baseline="0" noProof="0" smtClean="0">
                <a:ln>
                  <a:noFill/>
                </a:ln>
                <a:solidFill>
                  <a:srgbClr val="004791"/>
                </a:solidFill>
                <a:effectLst/>
                <a:uLnTx/>
                <a:uFillTx/>
                <a:latin typeface="Figtree"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2026-10-05</a:t>
            </a:fld>
            <a:endParaRPr kumimoji="0" lang="sv-SE" sz="700" b="0" i="0" u="none" strike="noStrike" kern="1200" cap="none" spc="0" normalizeH="0" baseline="0" noProof="0">
              <a:ln>
                <a:noFill/>
              </a:ln>
              <a:solidFill>
                <a:srgbClr val="004791"/>
              </a:solidFill>
              <a:effectLst/>
              <a:uLnTx/>
              <a:uFillTx/>
              <a:latin typeface="Figtree" panose="020F0502020204030204"/>
              <a:ea typeface="+mn-ea"/>
              <a:cs typeface="+mn-cs"/>
            </a:endParaRPr>
          </a:p>
        </p:txBody>
      </p:sp>
      <p:sp>
        <p:nvSpPr>
          <p:cNvPr id="5" name="Platshållare för sidfot 4">
            <a:extLst>
              <a:ext uri="{FF2B5EF4-FFF2-40B4-BE49-F238E27FC236}">
                <a16:creationId xmlns:a16="http://schemas.microsoft.com/office/drawing/2014/main" id="{5B69D7AE-6EEB-EE3E-0310-ED9C355673CA}"/>
              </a:ext>
            </a:extLst>
          </p:cNvPr>
          <p:cNvSpPr>
            <a:spLocks noGrp="1"/>
          </p:cNvSpPr>
          <p:nvPr>
            <p:ph type="ftr" sz="quarter" idx="11"/>
          </p:nvPr>
        </p:nvSpPr>
        <p:spPr>
          <a:xfrm>
            <a:off x="4037805" y="6470364"/>
            <a:ext cx="4114800" cy="97738"/>
          </a:xfrm>
        </p:spPr>
        <p:txBody>
          <a:bodyPr/>
          <a:lstStyle>
            <a:lvl1pPr>
              <a:defRPr>
                <a:solidFill>
                  <a:srgbClr val="00479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700" b="0" i="0" u="none" strike="noStrike" kern="1200" cap="none" spc="0" normalizeH="0" baseline="0" noProof="0">
                <a:ln>
                  <a:noFill/>
                </a:ln>
                <a:solidFill>
                  <a:srgbClr val="004791"/>
                </a:solidFill>
                <a:effectLst/>
                <a:uLnTx/>
                <a:uFillTx/>
                <a:latin typeface="Figtree" panose="020F0502020204030204"/>
                <a:ea typeface="+mn-ea"/>
                <a:cs typeface="+mn-cs"/>
              </a:rPr>
              <a:t>Presentation </a:t>
            </a:r>
            <a:r>
              <a:rPr kumimoji="0" lang="sv-SE" sz="700" b="0" i="0" u="none" strike="noStrike" kern="1200" cap="none" spc="0" normalizeH="0" baseline="0" noProof="0" err="1">
                <a:ln>
                  <a:noFill/>
                </a:ln>
                <a:solidFill>
                  <a:srgbClr val="004791"/>
                </a:solidFill>
                <a:effectLst/>
                <a:uLnTx/>
                <a:uFillTx/>
                <a:latin typeface="Figtree" panose="020F0502020204030204"/>
                <a:ea typeface="+mn-ea"/>
                <a:cs typeface="+mn-cs"/>
              </a:rPr>
              <a:t>footer</a:t>
            </a:r>
            <a:endParaRPr kumimoji="0" lang="sv-SE" sz="700" b="0" i="0" u="none" strike="noStrike" kern="1200" cap="none" spc="0" normalizeH="0" baseline="0" noProof="0">
              <a:ln>
                <a:noFill/>
              </a:ln>
              <a:solidFill>
                <a:srgbClr val="004791"/>
              </a:solidFill>
              <a:effectLst/>
              <a:uLnTx/>
              <a:uFillTx/>
              <a:latin typeface="Figtree" panose="020F0502020204030204"/>
              <a:ea typeface="+mn-ea"/>
              <a:cs typeface="+mn-cs"/>
            </a:endParaRPr>
          </a:p>
        </p:txBody>
      </p:sp>
      <p:sp>
        <p:nvSpPr>
          <p:cNvPr id="6" name="Platshållare för bildnummer 5">
            <a:extLst>
              <a:ext uri="{FF2B5EF4-FFF2-40B4-BE49-F238E27FC236}">
                <a16:creationId xmlns:a16="http://schemas.microsoft.com/office/drawing/2014/main" id="{A79EDCB6-5D2D-0312-1EF1-C34529D8AD8D}"/>
              </a:ext>
            </a:extLst>
          </p:cNvPr>
          <p:cNvSpPr>
            <a:spLocks noGrp="1"/>
          </p:cNvSpPr>
          <p:nvPr>
            <p:ph type="sldNum" sz="quarter" idx="12"/>
          </p:nvPr>
        </p:nvSpPr>
        <p:spPr>
          <a:xfrm>
            <a:off x="8848725" y="6473328"/>
            <a:ext cx="2743200" cy="94774"/>
          </a:xfrm>
        </p:spPr>
        <p:txBody>
          <a:bodyPr/>
          <a:lstStyle>
            <a:lvl1pPr>
              <a:defRPr>
                <a:solidFill>
                  <a:srgbClr val="00479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716C8F4-20CD-364A-8A8E-DE130115B178}" type="slidenum">
              <a:rPr kumimoji="0" lang="sv-SE" sz="700" b="0" i="0" u="none" strike="noStrike" kern="1200" cap="none" spc="0" normalizeH="0" baseline="0" noProof="0" smtClean="0">
                <a:ln>
                  <a:noFill/>
                </a:ln>
                <a:solidFill>
                  <a:srgbClr val="004791"/>
                </a:solidFill>
                <a:effectLst/>
                <a:uLnTx/>
                <a:uFillTx/>
                <a:latin typeface="Figtree"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700" b="0" i="0" u="none" strike="noStrike" kern="1200" cap="none" spc="0" normalizeH="0" baseline="0" noProof="0">
              <a:ln>
                <a:noFill/>
              </a:ln>
              <a:solidFill>
                <a:srgbClr val="004791"/>
              </a:solidFill>
              <a:effectLst/>
              <a:uLnTx/>
              <a:uFillTx/>
              <a:latin typeface="Figtree" panose="020F0502020204030204"/>
              <a:ea typeface="+mn-ea"/>
              <a:cs typeface="+mn-cs"/>
            </a:endParaRPr>
          </a:p>
        </p:txBody>
      </p:sp>
      <p:pic>
        <p:nvPicPr>
          <p:cNvPr id="12" name="Bild 12">
            <a:extLst>
              <a:ext uri="{FF2B5EF4-FFF2-40B4-BE49-F238E27FC236}">
                <a16:creationId xmlns:a16="http://schemas.microsoft.com/office/drawing/2014/main" id="{90C470E2-DC28-87C0-F617-C04E8F72383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13"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7218363" cy="2852737"/>
          </a:xfrm>
        </p:spPr>
        <p:txBody>
          <a:bodyPr anchor="b"/>
          <a:lstStyle>
            <a:lvl1pPr>
              <a:defRPr sz="6000"/>
            </a:lvl1pPr>
          </a:lstStyle>
          <a:p>
            <a:r>
              <a:rPr lang="sv-SE"/>
              <a:t>Klicka här för att ändra mall för rubrikformat</a:t>
            </a:r>
            <a:endParaRPr lang="sv-SE" dirty="0"/>
          </a:p>
        </p:txBody>
      </p:sp>
      <p:sp>
        <p:nvSpPr>
          <p:cNvPr id="14"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7218363" cy="863600"/>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pic>
        <p:nvPicPr>
          <p:cNvPr id="11" name="Logotype">
            <a:extLst>
              <a:ext uri="{FF2B5EF4-FFF2-40B4-BE49-F238E27FC236}">
                <a16:creationId xmlns:a16="http://schemas.microsoft.com/office/drawing/2014/main" id="{5CB0B686-93A0-FA00-859F-3930A6FB741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7330" y="226116"/>
            <a:ext cx="960463" cy="1076212"/>
          </a:xfrm>
          <a:prstGeom prst="rect">
            <a:avLst/>
          </a:prstGeom>
        </p:spPr>
      </p:pic>
    </p:spTree>
    <p:extLst>
      <p:ext uri="{BB962C8B-B14F-4D97-AF65-F5344CB8AC3E}">
        <p14:creationId xmlns:p14="http://schemas.microsoft.com/office/powerpoint/2010/main" val="32948097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4_Title, image">
    <p:bg>
      <p:bgPr>
        <a:solidFill>
          <a:srgbClr val="EBE5E0"/>
        </a:solidFill>
        <a:effectLst/>
      </p:bgPr>
    </p:bg>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43D49F56-9255-DA2A-05B7-92B1B041F711}"/>
              </a:ext>
            </a:extLst>
          </p:cNvPr>
          <p:cNvSpPr>
            <a:spLocks noGrp="1"/>
          </p:cNvSpPr>
          <p:nvPr>
            <p:ph type="dt" sz="half" idx="10"/>
          </p:nvPr>
        </p:nvSpPr>
        <p:spPr>
          <a:xfrm>
            <a:off x="600075" y="6473327"/>
            <a:ext cx="2743200" cy="94775"/>
          </a:xfrm>
        </p:spPr>
        <p:txBody>
          <a:bodyPr/>
          <a:lstStyle>
            <a:lvl1pPr>
              <a:defRPr>
                <a:solidFill>
                  <a:srgbClr val="00479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1A0D637-CC39-0F47-97F1-76AAE59A5700}" type="datetime1">
              <a:rPr kumimoji="0" lang="sv-SE" sz="700" b="0" i="0" u="none" strike="noStrike" kern="1200" cap="none" spc="0" normalizeH="0" baseline="0" noProof="0" smtClean="0">
                <a:ln>
                  <a:noFill/>
                </a:ln>
                <a:solidFill>
                  <a:srgbClr val="004791"/>
                </a:solidFill>
                <a:effectLst/>
                <a:uLnTx/>
                <a:uFillTx/>
                <a:latin typeface="Figtree"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2026-10-05</a:t>
            </a:fld>
            <a:endParaRPr kumimoji="0" lang="sv-SE" sz="700" b="0" i="0" u="none" strike="noStrike" kern="1200" cap="none" spc="0" normalizeH="0" baseline="0" noProof="0">
              <a:ln>
                <a:noFill/>
              </a:ln>
              <a:solidFill>
                <a:srgbClr val="004791"/>
              </a:solidFill>
              <a:effectLst/>
              <a:uLnTx/>
              <a:uFillTx/>
              <a:latin typeface="Figtree" panose="020F0502020204030204"/>
              <a:ea typeface="+mn-ea"/>
              <a:cs typeface="+mn-cs"/>
            </a:endParaRPr>
          </a:p>
        </p:txBody>
      </p:sp>
      <p:sp>
        <p:nvSpPr>
          <p:cNvPr id="5" name="Platshållare för sidfot 4">
            <a:extLst>
              <a:ext uri="{FF2B5EF4-FFF2-40B4-BE49-F238E27FC236}">
                <a16:creationId xmlns:a16="http://schemas.microsoft.com/office/drawing/2014/main" id="{5B69D7AE-6EEB-EE3E-0310-ED9C355673CA}"/>
              </a:ext>
            </a:extLst>
          </p:cNvPr>
          <p:cNvSpPr>
            <a:spLocks noGrp="1"/>
          </p:cNvSpPr>
          <p:nvPr>
            <p:ph type="ftr" sz="quarter" idx="11"/>
          </p:nvPr>
        </p:nvSpPr>
        <p:spPr>
          <a:xfrm>
            <a:off x="4037805" y="6470364"/>
            <a:ext cx="4114800" cy="97738"/>
          </a:xfrm>
        </p:spPr>
        <p:txBody>
          <a:bodyPr/>
          <a:lstStyle>
            <a:lvl1pPr>
              <a:defRPr>
                <a:solidFill>
                  <a:srgbClr val="00479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700" b="0" i="0" u="none" strike="noStrike" kern="1200" cap="none" spc="0" normalizeH="0" baseline="0" noProof="0">
                <a:ln>
                  <a:noFill/>
                </a:ln>
                <a:solidFill>
                  <a:srgbClr val="004791"/>
                </a:solidFill>
                <a:effectLst/>
                <a:uLnTx/>
                <a:uFillTx/>
                <a:latin typeface="Figtree" panose="020F0502020204030204"/>
                <a:ea typeface="+mn-ea"/>
                <a:cs typeface="+mn-cs"/>
              </a:rPr>
              <a:t>Presentation </a:t>
            </a:r>
            <a:r>
              <a:rPr kumimoji="0" lang="sv-SE" sz="700" b="0" i="0" u="none" strike="noStrike" kern="1200" cap="none" spc="0" normalizeH="0" baseline="0" noProof="0" err="1">
                <a:ln>
                  <a:noFill/>
                </a:ln>
                <a:solidFill>
                  <a:srgbClr val="004791"/>
                </a:solidFill>
                <a:effectLst/>
                <a:uLnTx/>
                <a:uFillTx/>
                <a:latin typeface="Figtree" panose="020F0502020204030204"/>
                <a:ea typeface="+mn-ea"/>
                <a:cs typeface="+mn-cs"/>
              </a:rPr>
              <a:t>footer</a:t>
            </a:r>
            <a:endParaRPr kumimoji="0" lang="sv-SE" sz="700" b="0" i="0" u="none" strike="noStrike" kern="1200" cap="none" spc="0" normalizeH="0" baseline="0" noProof="0">
              <a:ln>
                <a:noFill/>
              </a:ln>
              <a:solidFill>
                <a:srgbClr val="004791"/>
              </a:solidFill>
              <a:effectLst/>
              <a:uLnTx/>
              <a:uFillTx/>
              <a:latin typeface="Figtree" panose="020F0502020204030204"/>
              <a:ea typeface="+mn-ea"/>
              <a:cs typeface="+mn-cs"/>
            </a:endParaRPr>
          </a:p>
        </p:txBody>
      </p:sp>
      <p:sp>
        <p:nvSpPr>
          <p:cNvPr id="6" name="Platshållare för bildnummer 5">
            <a:extLst>
              <a:ext uri="{FF2B5EF4-FFF2-40B4-BE49-F238E27FC236}">
                <a16:creationId xmlns:a16="http://schemas.microsoft.com/office/drawing/2014/main" id="{A79EDCB6-5D2D-0312-1EF1-C34529D8AD8D}"/>
              </a:ext>
            </a:extLst>
          </p:cNvPr>
          <p:cNvSpPr>
            <a:spLocks noGrp="1"/>
          </p:cNvSpPr>
          <p:nvPr>
            <p:ph type="sldNum" sz="quarter" idx="12"/>
          </p:nvPr>
        </p:nvSpPr>
        <p:spPr>
          <a:xfrm>
            <a:off x="8848725" y="6473328"/>
            <a:ext cx="2743200" cy="94774"/>
          </a:xfrm>
        </p:spPr>
        <p:txBody>
          <a:bodyPr/>
          <a:lstStyle>
            <a:lvl1pPr>
              <a:defRPr>
                <a:solidFill>
                  <a:srgbClr val="00479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716C8F4-20CD-364A-8A8E-DE130115B178}" type="slidenum">
              <a:rPr kumimoji="0" lang="sv-SE" sz="700" b="0" i="0" u="none" strike="noStrike" kern="1200" cap="none" spc="0" normalizeH="0" baseline="0" noProof="0" smtClean="0">
                <a:ln>
                  <a:noFill/>
                </a:ln>
                <a:solidFill>
                  <a:srgbClr val="004791"/>
                </a:solidFill>
                <a:effectLst/>
                <a:uLnTx/>
                <a:uFillTx/>
                <a:latin typeface="Figtree"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700" b="0" i="0" u="none" strike="noStrike" kern="1200" cap="none" spc="0" normalizeH="0" baseline="0" noProof="0">
              <a:ln>
                <a:noFill/>
              </a:ln>
              <a:solidFill>
                <a:srgbClr val="004791"/>
              </a:solidFill>
              <a:effectLst/>
              <a:uLnTx/>
              <a:uFillTx/>
              <a:latin typeface="Figtree" panose="020F0502020204030204"/>
              <a:ea typeface="+mn-ea"/>
              <a:cs typeface="+mn-cs"/>
            </a:endParaRPr>
          </a:p>
        </p:txBody>
      </p:sp>
      <p:sp>
        <p:nvSpPr>
          <p:cNvPr id="13" name="Platshållare för bild 2">
            <a:extLst>
              <a:ext uri="{FF2B5EF4-FFF2-40B4-BE49-F238E27FC236}">
                <a16:creationId xmlns:a16="http://schemas.microsoft.com/office/drawing/2014/main" id="{34F955E2-AB95-AB55-6363-04426A618FC5}"/>
              </a:ext>
            </a:extLst>
          </p:cNvPr>
          <p:cNvSpPr>
            <a:spLocks noGrp="1"/>
          </p:cNvSpPr>
          <p:nvPr>
            <p:ph type="pic" sz="quarter" idx="13" hasCustomPrompt="1"/>
          </p:nvPr>
        </p:nvSpPr>
        <p:spPr>
          <a:xfrm>
            <a:off x="6095205" y="0"/>
            <a:ext cx="6096000" cy="6858000"/>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4"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5314951" cy="2852737"/>
          </a:xfrm>
        </p:spPr>
        <p:txBody>
          <a:bodyPr anchor="b"/>
          <a:lstStyle>
            <a:lvl1pPr>
              <a:defRPr sz="5400"/>
            </a:lvl1pPr>
          </a:lstStyle>
          <a:p>
            <a:r>
              <a:rPr lang="sv-SE"/>
              <a:t>Klicka här för att ändra mall för rubrikformat</a:t>
            </a:r>
            <a:endParaRPr lang="sv-SE" dirty="0"/>
          </a:p>
        </p:txBody>
      </p:sp>
      <p:sp>
        <p:nvSpPr>
          <p:cNvPr id="15"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5314951" cy="863600"/>
          </a:xfrm>
        </p:spPr>
        <p:txBody>
          <a:bodyPr/>
          <a:lstStyle>
            <a:lvl1pPr marL="0" indent="0">
              <a:buNone/>
              <a:defRPr sz="20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pic>
        <p:nvPicPr>
          <p:cNvPr id="10" name="Logotype">
            <a:extLst>
              <a:ext uri="{FF2B5EF4-FFF2-40B4-BE49-F238E27FC236}">
                <a16:creationId xmlns:a16="http://schemas.microsoft.com/office/drawing/2014/main" id="{5CB0B686-93A0-FA00-859F-3930A6FB741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7330" y="226116"/>
            <a:ext cx="960463" cy="1076212"/>
          </a:xfrm>
          <a:prstGeom prst="rect">
            <a:avLst/>
          </a:prstGeom>
        </p:spPr>
      </p:pic>
    </p:spTree>
    <p:extLst>
      <p:ext uri="{BB962C8B-B14F-4D97-AF65-F5344CB8AC3E}">
        <p14:creationId xmlns:p14="http://schemas.microsoft.com/office/powerpoint/2010/main" val="22818943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7_Title, image">
    <p:bg>
      <p:bgPr>
        <a:solidFill>
          <a:srgbClr val="004791"/>
        </a:solidFill>
        <a:effectLst/>
      </p:bgPr>
    </p:bg>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43D49F56-9255-DA2A-05B7-92B1B041F711}"/>
              </a:ext>
            </a:extLst>
          </p:cNvPr>
          <p:cNvSpPr>
            <a:spLocks noGrp="1"/>
          </p:cNvSpPr>
          <p:nvPr>
            <p:ph type="dt" sz="half" idx="10"/>
          </p:nvPr>
        </p:nvSpPr>
        <p:spPr>
          <a:xfrm>
            <a:off x="600075" y="6473327"/>
            <a:ext cx="2743200" cy="94775"/>
          </a:xfrm>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1A0D637-CC39-0F47-97F1-76AAE59A5700}" type="datetime1">
              <a:rPr kumimoji="0" lang="sv-SE" sz="700" b="0" i="0" u="none" strike="noStrike" kern="1200" cap="none" spc="0" normalizeH="0" baseline="0" noProof="0" smtClean="0">
                <a:ln>
                  <a:noFill/>
                </a:ln>
                <a:solidFill>
                  <a:srgbClr val="FFFFFF"/>
                </a:solidFill>
                <a:effectLst/>
                <a:uLnTx/>
                <a:uFillTx/>
                <a:latin typeface="Figtree"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2026-10-05</a:t>
            </a:fld>
            <a:endParaRPr kumimoji="0" lang="sv-SE" sz="700" b="0" i="0" u="none" strike="noStrike" kern="1200" cap="none" spc="0" normalizeH="0" baseline="0" noProof="0">
              <a:ln>
                <a:noFill/>
              </a:ln>
              <a:solidFill>
                <a:srgbClr val="FFFFFF"/>
              </a:solidFill>
              <a:effectLst/>
              <a:uLnTx/>
              <a:uFillTx/>
              <a:latin typeface="Figtree" panose="020F0502020204030204"/>
              <a:ea typeface="+mn-ea"/>
              <a:cs typeface="+mn-cs"/>
            </a:endParaRPr>
          </a:p>
        </p:txBody>
      </p:sp>
      <p:sp>
        <p:nvSpPr>
          <p:cNvPr id="5" name="Platshållare för sidfot 4">
            <a:extLst>
              <a:ext uri="{FF2B5EF4-FFF2-40B4-BE49-F238E27FC236}">
                <a16:creationId xmlns:a16="http://schemas.microsoft.com/office/drawing/2014/main" id="{5B69D7AE-6EEB-EE3E-0310-ED9C355673CA}"/>
              </a:ext>
            </a:extLst>
          </p:cNvPr>
          <p:cNvSpPr>
            <a:spLocks noGrp="1"/>
          </p:cNvSpPr>
          <p:nvPr>
            <p:ph type="ftr" sz="quarter" idx="11"/>
          </p:nvPr>
        </p:nvSpPr>
        <p:spPr>
          <a:xfrm>
            <a:off x="4037805" y="6470364"/>
            <a:ext cx="4114800" cy="97738"/>
          </a:xfrm>
        </p:spPr>
        <p:txBody>
          <a:bodyPr/>
          <a:lstStyle>
            <a:lvl1pPr>
              <a:defRPr>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700" b="0" i="0" u="none" strike="noStrike" kern="1200" cap="none" spc="0" normalizeH="0" baseline="0" noProof="0">
                <a:ln>
                  <a:noFill/>
                </a:ln>
                <a:solidFill>
                  <a:srgbClr val="FFFFFF"/>
                </a:solidFill>
                <a:effectLst/>
                <a:uLnTx/>
                <a:uFillTx/>
                <a:latin typeface="Figtree" panose="020F0502020204030204"/>
                <a:ea typeface="+mn-ea"/>
                <a:cs typeface="+mn-cs"/>
              </a:rPr>
              <a:t>Presentation </a:t>
            </a:r>
            <a:r>
              <a:rPr kumimoji="0" lang="sv-SE" sz="700" b="0" i="0" u="none" strike="noStrike" kern="1200" cap="none" spc="0" normalizeH="0" baseline="0" noProof="0" err="1">
                <a:ln>
                  <a:noFill/>
                </a:ln>
                <a:solidFill>
                  <a:srgbClr val="FFFFFF"/>
                </a:solidFill>
                <a:effectLst/>
                <a:uLnTx/>
                <a:uFillTx/>
                <a:latin typeface="Figtree" panose="020F0502020204030204"/>
                <a:ea typeface="+mn-ea"/>
                <a:cs typeface="+mn-cs"/>
              </a:rPr>
              <a:t>footer</a:t>
            </a:r>
            <a:endParaRPr kumimoji="0" lang="sv-SE" sz="700" b="0" i="0" u="none" strike="noStrike" kern="1200" cap="none" spc="0" normalizeH="0" baseline="0" noProof="0">
              <a:ln>
                <a:noFill/>
              </a:ln>
              <a:solidFill>
                <a:srgbClr val="FFFFFF"/>
              </a:solidFill>
              <a:effectLst/>
              <a:uLnTx/>
              <a:uFillTx/>
              <a:latin typeface="Figtree" panose="020F0502020204030204"/>
              <a:ea typeface="+mn-ea"/>
              <a:cs typeface="+mn-cs"/>
            </a:endParaRPr>
          </a:p>
        </p:txBody>
      </p:sp>
      <p:sp>
        <p:nvSpPr>
          <p:cNvPr id="6" name="Platshållare för bildnummer 5">
            <a:extLst>
              <a:ext uri="{FF2B5EF4-FFF2-40B4-BE49-F238E27FC236}">
                <a16:creationId xmlns:a16="http://schemas.microsoft.com/office/drawing/2014/main" id="{A79EDCB6-5D2D-0312-1EF1-C34529D8AD8D}"/>
              </a:ext>
            </a:extLst>
          </p:cNvPr>
          <p:cNvSpPr>
            <a:spLocks noGrp="1"/>
          </p:cNvSpPr>
          <p:nvPr>
            <p:ph type="sldNum" sz="quarter" idx="12"/>
          </p:nvPr>
        </p:nvSpPr>
        <p:spPr>
          <a:xfrm>
            <a:off x="8848725" y="6473328"/>
            <a:ext cx="2743200" cy="94774"/>
          </a:xfrm>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716C8F4-20CD-364A-8A8E-DE130115B178}" type="slidenum">
              <a:rPr kumimoji="0" lang="sv-SE" sz="700" b="0" i="0" u="none" strike="noStrike" kern="1200" cap="none" spc="0" normalizeH="0" baseline="0" noProof="0" smtClean="0">
                <a:ln>
                  <a:noFill/>
                </a:ln>
                <a:solidFill>
                  <a:srgbClr val="FFFFFF"/>
                </a:solidFill>
                <a:effectLst/>
                <a:uLnTx/>
                <a:uFillTx/>
                <a:latin typeface="Figtree"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700" b="0" i="0" u="none" strike="noStrike" kern="1200" cap="none" spc="0" normalizeH="0" baseline="0" noProof="0">
              <a:ln>
                <a:noFill/>
              </a:ln>
              <a:solidFill>
                <a:srgbClr val="FFFFFF"/>
              </a:solidFill>
              <a:effectLst/>
              <a:uLnTx/>
              <a:uFillTx/>
              <a:latin typeface="Figtree" panose="020F0502020204030204"/>
              <a:ea typeface="+mn-ea"/>
              <a:cs typeface="+mn-cs"/>
            </a:endParaRPr>
          </a:p>
        </p:txBody>
      </p:sp>
      <p:sp>
        <p:nvSpPr>
          <p:cNvPr id="11"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7218363" cy="863600"/>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pic>
        <p:nvPicPr>
          <p:cNvPr id="12" name="Bild 12">
            <a:extLst>
              <a:ext uri="{FF2B5EF4-FFF2-40B4-BE49-F238E27FC236}">
                <a16:creationId xmlns:a16="http://schemas.microsoft.com/office/drawing/2014/main" id="{90C470E2-DC28-87C0-F617-C04E8F72383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95" y="0"/>
            <a:ext cx="12192000" cy="6858000"/>
          </a:xfrm>
          <a:prstGeom prst="rect">
            <a:avLst/>
          </a:prstGeom>
        </p:spPr>
      </p:pic>
      <p:sp>
        <p:nvSpPr>
          <p:cNvPr id="15" name="Text Placeholder 8"/>
          <p:cNvSpPr>
            <a:spLocks noGrp="1"/>
          </p:cNvSpPr>
          <p:nvPr>
            <p:ph type="body" sz="quarter" idx="14" hasCustomPrompt="1"/>
          </p:nvPr>
        </p:nvSpPr>
        <p:spPr>
          <a:xfrm>
            <a:off x="596322" y="3248025"/>
            <a:ext cx="7218363" cy="1828273"/>
          </a:xfrm>
        </p:spPr>
        <p:txBody>
          <a:bodyPr anchor="b"/>
          <a:lstStyle>
            <a:lvl1pPr marL="0" indent="0">
              <a:buNone/>
              <a:defRPr sz="6000" b="1">
                <a:solidFill>
                  <a:schemeClr val="bg1"/>
                </a:solidFill>
              </a:defRPr>
            </a:lvl1pPr>
          </a:lstStyle>
          <a:p>
            <a:r>
              <a:rPr lang="en-US" dirty="0"/>
              <a:t>Click to edit Master title style</a:t>
            </a:r>
            <a:endParaRPr lang="sv-SE" dirty="0"/>
          </a:p>
        </p:txBody>
      </p:sp>
      <p:pic>
        <p:nvPicPr>
          <p:cNvPr id="10" name="Logotype">
            <a:extLst>
              <a:ext uri="{FF2B5EF4-FFF2-40B4-BE49-F238E27FC236}">
                <a16:creationId xmlns:a16="http://schemas.microsoft.com/office/drawing/2014/main" id="{5CB0B686-93A0-FA00-859F-3930A6FB741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7330" y="226116"/>
            <a:ext cx="960462" cy="1076212"/>
          </a:xfrm>
          <a:prstGeom prst="rect">
            <a:avLst/>
          </a:prstGeom>
        </p:spPr>
      </p:pic>
    </p:spTree>
    <p:extLst>
      <p:ext uri="{BB962C8B-B14F-4D97-AF65-F5344CB8AC3E}">
        <p14:creationId xmlns:p14="http://schemas.microsoft.com/office/powerpoint/2010/main" val="13898843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8_Title, image">
    <p:bg>
      <p:bgPr>
        <a:solidFill>
          <a:srgbClr val="004791"/>
        </a:solidFill>
        <a:effectLst/>
      </p:bgPr>
    </p:bg>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43D49F56-9255-DA2A-05B7-92B1B041F711}"/>
              </a:ext>
            </a:extLst>
          </p:cNvPr>
          <p:cNvSpPr>
            <a:spLocks noGrp="1"/>
          </p:cNvSpPr>
          <p:nvPr>
            <p:ph type="dt" sz="half" idx="10"/>
          </p:nvPr>
        </p:nvSpPr>
        <p:spPr>
          <a:xfrm>
            <a:off x="600075" y="6473327"/>
            <a:ext cx="2743200" cy="94775"/>
          </a:xfrm>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1A0D637-CC39-0F47-97F1-76AAE59A5700}" type="datetime1">
              <a:rPr kumimoji="0" lang="sv-SE" sz="700" b="0" i="0" u="none" strike="noStrike" kern="1200" cap="none" spc="0" normalizeH="0" baseline="0" noProof="0" smtClean="0">
                <a:ln>
                  <a:noFill/>
                </a:ln>
                <a:solidFill>
                  <a:srgbClr val="FFFFFF"/>
                </a:solidFill>
                <a:effectLst/>
                <a:uLnTx/>
                <a:uFillTx/>
                <a:latin typeface="Figtree"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2026-10-05</a:t>
            </a:fld>
            <a:endParaRPr kumimoji="0" lang="sv-SE" sz="700" b="0" i="0" u="none" strike="noStrike" kern="1200" cap="none" spc="0" normalizeH="0" baseline="0" noProof="0">
              <a:ln>
                <a:noFill/>
              </a:ln>
              <a:solidFill>
                <a:srgbClr val="FFFFFF"/>
              </a:solidFill>
              <a:effectLst/>
              <a:uLnTx/>
              <a:uFillTx/>
              <a:latin typeface="Figtree" panose="020F0502020204030204"/>
              <a:ea typeface="+mn-ea"/>
              <a:cs typeface="+mn-cs"/>
            </a:endParaRPr>
          </a:p>
        </p:txBody>
      </p:sp>
      <p:sp>
        <p:nvSpPr>
          <p:cNvPr id="5" name="Platshållare för sidfot 4">
            <a:extLst>
              <a:ext uri="{FF2B5EF4-FFF2-40B4-BE49-F238E27FC236}">
                <a16:creationId xmlns:a16="http://schemas.microsoft.com/office/drawing/2014/main" id="{5B69D7AE-6EEB-EE3E-0310-ED9C355673CA}"/>
              </a:ext>
            </a:extLst>
          </p:cNvPr>
          <p:cNvSpPr>
            <a:spLocks noGrp="1"/>
          </p:cNvSpPr>
          <p:nvPr>
            <p:ph type="ftr" sz="quarter" idx="11"/>
          </p:nvPr>
        </p:nvSpPr>
        <p:spPr>
          <a:xfrm>
            <a:off x="4037805" y="6470364"/>
            <a:ext cx="4114800" cy="97738"/>
          </a:xfrm>
        </p:spPr>
        <p:txBody>
          <a:bodyPr/>
          <a:lstStyle>
            <a:lvl1pPr>
              <a:defRPr>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700" b="0" i="0" u="none" strike="noStrike" kern="1200" cap="none" spc="0" normalizeH="0" baseline="0" noProof="0">
                <a:ln>
                  <a:noFill/>
                </a:ln>
                <a:solidFill>
                  <a:srgbClr val="FFFFFF"/>
                </a:solidFill>
                <a:effectLst/>
                <a:uLnTx/>
                <a:uFillTx/>
                <a:latin typeface="Figtree" panose="020F0502020204030204"/>
                <a:ea typeface="+mn-ea"/>
                <a:cs typeface="+mn-cs"/>
              </a:rPr>
              <a:t>Presentation </a:t>
            </a:r>
            <a:r>
              <a:rPr kumimoji="0" lang="sv-SE" sz="700" b="0" i="0" u="none" strike="noStrike" kern="1200" cap="none" spc="0" normalizeH="0" baseline="0" noProof="0" err="1">
                <a:ln>
                  <a:noFill/>
                </a:ln>
                <a:solidFill>
                  <a:srgbClr val="FFFFFF"/>
                </a:solidFill>
                <a:effectLst/>
                <a:uLnTx/>
                <a:uFillTx/>
                <a:latin typeface="Figtree" panose="020F0502020204030204"/>
                <a:ea typeface="+mn-ea"/>
                <a:cs typeface="+mn-cs"/>
              </a:rPr>
              <a:t>footer</a:t>
            </a:r>
            <a:endParaRPr kumimoji="0" lang="sv-SE" sz="700" b="0" i="0" u="none" strike="noStrike" kern="1200" cap="none" spc="0" normalizeH="0" baseline="0" noProof="0">
              <a:ln>
                <a:noFill/>
              </a:ln>
              <a:solidFill>
                <a:srgbClr val="FFFFFF"/>
              </a:solidFill>
              <a:effectLst/>
              <a:uLnTx/>
              <a:uFillTx/>
              <a:latin typeface="Figtree" panose="020F0502020204030204"/>
              <a:ea typeface="+mn-ea"/>
              <a:cs typeface="+mn-cs"/>
            </a:endParaRPr>
          </a:p>
        </p:txBody>
      </p:sp>
      <p:sp>
        <p:nvSpPr>
          <p:cNvPr id="6" name="Platshållare för bildnummer 5">
            <a:extLst>
              <a:ext uri="{FF2B5EF4-FFF2-40B4-BE49-F238E27FC236}">
                <a16:creationId xmlns:a16="http://schemas.microsoft.com/office/drawing/2014/main" id="{A79EDCB6-5D2D-0312-1EF1-C34529D8AD8D}"/>
              </a:ext>
            </a:extLst>
          </p:cNvPr>
          <p:cNvSpPr>
            <a:spLocks noGrp="1"/>
          </p:cNvSpPr>
          <p:nvPr>
            <p:ph type="sldNum" sz="quarter" idx="12"/>
          </p:nvPr>
        </p:nvSpPr>
        <p:spPr>
          <a:xfrm>
            <a:off x="8848725" y="6473328"/>
            <a:ext cx="2743200" cy="94774"/>
          </a:xfrm>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716C8F4-20CD-364A-8A8E-DE130115B178}" type="slidenum">
              <a:rPr kumimoji="0" lang="sv-SE" sz="700" b="0" i="0" u="none" strike="noStrike" kern="1200" cap="none" spc="0" normalizeH="0" baseline="0" noProof="0" smtClean="0">
                <a:ln>
                  <a:noFill/>
                </a:ln>
                <a:solidFill>
                  <a:srgbClr val="FFFFFF"/>
                </a:solidFill>
                <a:effectLst/>
                <a:uLnTx/>
                <a:uFillTx/>
                <a:latin typeface="Figtree"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700" b="0" i="0" u="none" strike="noStrike" kern="1200" cap="none" spc="0" normalizeH="0" baseline="0" noProof="0">
              <a:ln>
                <a:noFill/>
              </a:ln>
              <a:solidFill>
                <a:srgbClr val="FFFFFF"/>
              </a:solidFill>
              <a:effectLst/>
              <a:uLnTx/>
              <a:uFillTx/>
              <a:latin typeface="Figtree" panose="020F0502020204030204"/>
              <a:ea typeface="+mn-ea"/>
              <a:cs typeface="+mn-cs"/>
            </a:endParaRPr>
          </a:p>
        </p:txBody>
      </p:sp>
      <p:sp>
        <p:nvSpPr>
          <p:cNvPr id="13" name="Platshållare för bild 2">
            <a:extLst>
              <a:ext uri="{FF2B5EF4-FFF2-40B4-BE49-F238E27FC236}">
                <a16:creationId xmlns:a16="http://schemas.microsoft.com/office/drawing/2014/main" id="{34F955E2-AB95-AB55-6363-04426A618FC5}"/>
              </a:ext>
            </a:extLst>
          </p:cNvPr>
          <p:cNvSpPr>
            <a:spLocks noGrp="1"/>
          </p:cNvSpPr>
          <p:nvPr>
            <p:ph type="pic" sz="quarter" idx="13" hasCustomPrompt="1"/>
          </p:nvPr>
        </p:nvSpPr>
        <p:spPr>
          <a:xfrm>
            <a:off x="6095205" y="0"/>
            <a:ext cx="6096000" cy="6858000"/>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4"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5314951" cy="2852737"/>
          </a:xfrm>
        </p:spPr>
        <p:txBody>
          <a:bodyPr anchor="b"/>
          <a:lstStyle>
            <a:lvl1pPr>
              <a:defRPr sz="5400">
                <a:solidFill>
                  <a:schemeClr val="bg1"/>
                </a:solidFill>
              </a:defRPr>
            </a:lvl1pPr>
          </a:lstStyle>
          <a:p>
            <a:r>
              <a:rPr lang="sv-SE"/>
              <a:t>Klicka här för att ändra mall för rubrikformat</a:t>
            </a:r>
            <a:endParaRPr lang="sv-SE" dirty="0"/>
          </a:p>
        </p:txBody>
      </p:sp>
      <p:sp>
        <p:nvSpPr>
          <p:cNvPr id="15"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5314951" cy="863600"/>
          </a:xfrm>
        </p:spPr>
        <p:txBody>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pic>
        <p:nvPicPr>
          <p:cNvPr id="10" name="Logotype">
            <a:extLst>
              <a:ext uri="{FF2B5EF4-FFF2-40B4-BE49-F238E27FC236}">
                <a16:creationId xmlns:a16="http://schemas.microsoft.com/office/drawing/2014/main" id="{5CB0B686-93A0-FA00-859F-3930A6FB741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7330" y="226116"/>
            <a:ext cx="960462" cy="1076212"/>
          </a:xfrm>
          <a:prstGeom prst="rect">
            <a:avLst/>
          </a:prstGeom>
        </p:spPr>
      </p:pic>
    </p:spTree>
    <p:extLst>
      <p:ext uri="{BB962C8B-B14F-4D97-AF65-F5344CB8AC3E}">
        <p14:creationId xmlns:p14="http://schemas.microsoft.com/office/powerpoint/2010/main" val="27581597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0_Title, image">
    <p:bg>
      <p:bgPr>
        <a:solidFill>
          <a:srgbClr val="000061"/>
        </a:solidFill>
        <a:effectLst/>
      </p:bgPr>
    </p:bg>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43D49F56-9255-DA2A-05B7-92B1B041F711}"/>
              </a:ext>
            </a:extLst>
          </p:cNvPr>
          <p:cNvSpPr>
            <a:spLocks noGrp="1"/>
          </p:cNvSpPr>
          <p:nvPr>
            <p:ph type="dt" sz="half" idx="10"/>
          </p:nvPr>
        </p:nvSpPr>
        <p:spPr>
          <a:xfrm>
            <a:off x="600075" y="6473327"/>
            <a:ext cx="2743200" cy="94775"/>
          </a:xfrm>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1A0D637-CC39-0F47-97F1-76AAE59A5700}" type="datetime1">
              <a:rPr kumimoji="0" lang="sv-SE" sz="700" b="0" i="0" u="none" strike="noStrike" kern="1200" cap="none" spc="0" normalizeH="0" baseline="0" noProof="0" smtClean="0">
                <a:ln>
                  <a:noFill/>
                </a:ln>
                <a:solidFill>
                  <a:srgbClr val="FFFFFF"/>
                </a:solidFill>
                <a:effectLst/>
                <a:uLnTx/>
                <a:uFillTx/>
                <a:latin typeface="Figtree"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2026-10-05</a:t>
            </a:fld>
            <a:endParaRPr kumimoji="0" lang="sv-SE" sz="700" b="0" i="0" u="none" strike="noStrike" kern="1200" cap="none" spc="0" normalizeH="0" baseline="0" noProof="0">
              <a:ln>
                <a:noFill/>
              </a:ln>
              <a:solidFill>
                <a:srgbClr val="FFFFFF"/>
              </a:solidFill>
              <a:effectLst/>
              <a:uLnTx/>
              <a:uFillTx/>
              <a:latin typeface="Figtree" panose="020F0502020204030204"/>
              <a:ea typeface="+mn-ea"/>
              <a:cs typeface="+mn-cs"/>
            </a:endParaRPr>
          </a:p>
        </p:txBody>
      </p:sp>
      <p:sp>
        <p:nvSpPr>
          <p:cNvPr id="5" name="Platshållare för sidfot 4">
            <a:extLst>
              <a:ext uri="{FF2B5EF4-FFF2-40B4-BE49-F238E27FC236}">
                <a16:creationId xmlns:a16="http://schemas.microsoft.com/office/drawing/2014/main" id="{5B69D7AE-6EEB-EE3E-0310-ED9C355673CA}"/>
              </a:ext>
            </a:extLst>
          </p:cNvPr>
          <p:cNvSpPr>
            <a:spLocks noGrp="1"/>
          </p:cNvSpPr>
          <p:nvPr>
            <p:ph type="ftr" sz="quarter" idx="11"/>
          </p:nvPr>
        </p:nvSpPr>
        <p:spPr>
          <a:xfrm>
            <a:off x="4037805" y="6470364"/>
            <a:ext cx="4114800" cy="97738"/>
          </a:xfrm>
        </p:spPr>
        <p:txBody>
          <a:bodyPr/>
          <a:lstStyle>
            <a:lvl1pPr>
              <a:defRPr>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700" b="0" i="0" u="none" strike="noStrike" kern="1200" cap="none" spc="0" normalizeH="0" baseline="0" noProof="0">
                <a:ln>
                  <a:noFill/>
                </a:ln>
                <a:solidFill>
                  <a:srgbClr val="FFFFFF"/>
                </a:solidFill>
                <a:effectLst/>
                <a:uLnTx/>
                <a:uFillTx/>
                <a:latin typeface="Figtree" panose="020F0502020204030204"/>
                <a:ea typeface="+mn-ea"/>
                <a:cs typeface="+mn-cs"/>
              </a:rPr>
              <a:t>Presentation </a:t>
            </a:r>
            <a:r>
              <a:rPr kumimoji="0" lang="sv-SE" sz="700" b="0" i="0" u="none" strike="noStrike" kern="1200" cap="none" spc="0" normalizeH="0" baseline="0" noProof="0" err="1">
                <a:ln>
                  <a:noFill/>
                </a:ln>
                <a:solidFill>
                  <a:srgbClr val="FFFFFF"/>
                </a:solidFill>
                <a:effectLst/>
                <a:uLnTx/>
                <a:uFillTx/>
                <a:latin typeface="Figtree" panose="020F0502020204030204"/>
                <a:ea typeface="+mn-ea"/>
                <a:cs typeface="+mn-cs"/>
              </a:rPr>
              <a:t>footer</a:t>
            </a:r>
            <a:endParaRPr kumimoji="0" lang="sv-SE" sz="700" b="0" i="0" u="none" strike="noStrike" kern="1200" cap="none" spc="0" normalizeH="0" baseline="0" noProof="0">
              <a:ln>
                <a:noFill/>
              </a:ln>
              <a:solidFill>
                <a:srgbClr val="FFFFFF"/>
              </a:solidFill>
              <a:effectLst/>
              <a:uLnTx/>
              <a:uFillTx/>
              <a:latin typeface="Figtree" panose="020F0502020204030204"/>
              <a:ea typeface="+mn-ea"/>
              <a:cs typeface="+mn-cs"/>
            </a:endParaRPr>
          </a:p>
        </p:txBody>
      </p:sp>
      <p:sp>
        <p:nvSpPr>
          <p:cNvPr id="6" name="Platshållare för bildnummer 5">
            <a:extLst>
              <a:ext uri="{FF2B5EF4-FFF2-40B4-BE49-F238E27FC236}">
                <a16:creationId xmlns:a16="http://schemas.microsoft.com/office/drawing/2014/main" id="{A79EDCB6-5D2D-0312-1EF1-C34529D8AD8D}"/>
              </a:ext>
            </a:extLst>
          </p:cNvPr>
          <p:cNvSpPr>
            <a:spLocks noGrp="1"/>
          </p:cNvSpPr>
          <p:nvPr>
            <p:ph type="sldNum" sz="quarter" idx="12"/>
          </p:nvPr>
        </p:nvSpPr>
        <p:spPr>
          <a:xfrm>
            <a:off x="8848725" y="6473328"/>
            <a:ext cx="2743200" cy="94774"/>
          </a:xfrm>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716C8F4-20CD-364A-8A8E-DE130115B178}" type="slidenum">
              <a:rPr kumimoji="0" lang="sv-SE" sz="700" b="0" i="0" u="none" strike="noStrike" kern="1200" cap="none" spc="0" normalizeH="0" baseline="0" noProof="0" smtClean="0">
                <a:ln>
                  <a:noFill/>
                </a:ln>
                <a:solidFill>
                  <a:srgbClr val="FFFFFF"/>
                </a:solidFill>
                <a:effectLst/>
                <a:uLnTx/>
                <a:uFillTx/>
                <a:latin typeface="Figtree"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700" b="0" i="0" u="none" strike="noStrike" kern="1200" cap="none" spc="0" normalizeH="0" baseline="0" noProof="0">
              <a:ln>
                <a:noFill/>
              </a:ln>
              <a:solidFill>
                <a:srgbClr val="FFFFFF"/>
              </a:solidFill>
              <a:effectLst/>
              <a:uLnTx/>
              <a:uFillTx/>
              <a:latin typeface="Figtree" panose="020F0502020204030204"/>
              <a:ea typeface="+mn-ea"/>
              <a:cs typeface="+mn-cs"/>
            </a:endParaRPr>
          </a:p>
        </p:txBody>
      </p:sp>
      <p:sp>
        <p:nvSpPr>
          <p:cNvPr id="11"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7218363" cy="863600"/>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pic>
        <p:nvPicPr>
          <p:cNvPr id="12" name="Bild 12">
            <a:extLst>
              <a:ext uri="{FF2B5EF4-FFF2-40B4-BE49-F238E27FC236}">
                <a16:creationId xmlns:a16="http://schemas.microsoft.com/office/drawing/2014/main" id="{90C470E2-DC28-87C0-F617-C04E8F72383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a:noFill/>
        </p:spPr>
      </p:pic>
      <p:sp>
        <p:nvSpPr>
          <p:cNvPr id="15" name="Text Placeholder 8"/>
          <p:cNvSpPr>
            <a:spLocks noGrp="1"/>
          </p:cNvSpPr>
          <p:nvPr>
            <p:ph type="body" sz="quarter" idx="14" hasCustomPrompt="1"/>
          </p:nvPr>
        </p:nvSpPr>
        <p:spPr>
          <a:xfrm>
            <a:off x="596322" y="3257550"/>
            <a:ext cx="7218363" cy="1818747"/>
          </a:xfrm>
        </p:spPr>
        <p:txBody>
          <a:bodyPr anchor="b"/>
          <a:lstStyle>
            <a:lvl1pPr marL="0" indent="0">
              <a:buNone/>
              <a:defRPr sz="6000" b="1">
                <a:solidFill>
                  <a:schemeClr val="bg1"/>
                </a:solidFill>
              </a:defRPr>
            </a:lvl1pPr>
          </a:lstStyle>
          <a:p>
            <a:r>
              <a:rPr lang="en-US" dirty="0"/>
              <a:t>Click to edit Master title style</a:t>
            </a:r>
            <a:endParaRPr lang="sv-SE" dirty="0"/>
          </a:p>
        </p:txBody>
      </p:sp>
      <p:pic>
        <p:nvPicPr>
          <p:cNvPr id="13" name="Logotype">
            <a:extLst>
              <a:ext uri="{FF2B5EF4-FFF2-40B4-BE49-F238E27FC236}">
                <a16:creationId xmlns:a16="http://schemas.microsoft.com/office/drawing/2014/main" id="{5CB0B686-93A0-FA00-859F-3930A6FB741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7330" y="226116"/>
            <a:ext cx="960462" cy="1076212"/>
          </a:xfrm>
          <a:prstGeom prst="rect">
            <a:avLst/>
          </a:prstGeom>
        </p:spPr>
      </p:pic>
    </p:spTree>
    <p:extLst>
      <p:ext uri="{BB962C8B-B14F-4D97-AF65-F5344CB8AC3E}">
        <p14:creationId xmlns:p14="http://schemas.microsoft.com/office/powerpoint/2010/main" val="8000251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9_Title, image">
    <p:bg>
      <p:bgPr>
        <a:solidFill>
          <a:srgbClr val="000061"/>
        </a:solidFill>
        <a:effectLst/>
      </p:bgPr>
    </p:bg>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43D49F56-9255-DA2A-05B7-92B1B041F711}"/>
              </a:ext>
            </a:extLst>
          </p:cNvPr>
          <p:cNvSpPr>
            <a:spLocks noGrp="1"/>
          </p:cNvSpPr>
          <p:nvPr>
            <p:ph type="dt" sz="half" idx="10"/>
          </p:nvPr>
        </p:nvSpPr>
        <p:spPr>
          <a:xfrm>
            <a:off x="600075" y="6473327"/>
            <a:ext cx="2743200" cy="94775"/>
          </a:xfrm>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1A0D637-CC39-0F47-97F1-76AAE59A5700}" type="datetime1">
              <a:rPr kumimoji="0" lang="sv-SE" sz="700" b="0" i="0" u="none" strike="noStrike" kern="1200" cap="none" spc="0" normalizeH="0" baseline="0" noProof="0" smtClean="0">
                <a:ln>
                  <a:noFill/>
                </a:ln>
                <a:solidFill>
                  <a:srgbClr val="FFFFFF"/>
                </a:solidFill>
                <a:effectLst/>
                <a:uLnTx/>
                <a:uFillTx/>
                <a:latin typeface="Figtree"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2026-10-05</a:t>
            </a:fld>
            <a:endParaRPr kumimoji="0" lang="sv-SE" sz="700" b="0" i="0" u="none" strike="noStrike" kern="1200" cap="none" spc="0" normalizeH="0" baseline="0" noProof="0">
              <a:ln>
                <a:noFill/>
              </a:ln>
              <a:solidFill>
                <a:srgbClr val="FFFFFF"/>
              </a:solidFill>
              <a:effectLst/>
              <a:uLnTx/>
              <a:uFillTx/>
              <a:latin typeface="Figtree" panose="020F0502020204030204"/>
              <a:ea typeface="+mn-ea"/>
              <a:cs typeface="+mn-cs"/>
            </a:endParaRPr>
          </a:p>
        </p:txBody>
      </p:sp>
      <p:sp>
        <p:nvSpPr>
          <p:cNvPr id="5" name="Platshållare för sidfot 4">
            <a:extLst>
              <a:ext uri="{FF2B5EF4-FFF2-40B4-BE49-F238E27FC236}">
                <a16:creationId xmlns:a16="http://schemas.microsoft.com/office/drawing/2014/main" id="{5B69D7AE-6EEB-EE3E-0310-ED9C355673CA}"/>
              </a:ext>
            </a:extLst>
          </p:cNvPr>
          <p:cNvSpPr>
            <a:spLocks noGrp="1"/>
          </p:cNvSpPr>
          <p:nvPr>
            <p:ph type="ftr" sz="quarter" idx="11"/>
          </p:nvPr>
        </p:nvSpPr>
        <p:spPr>
          <a:xfrm>
            <a:off x="4037805" y="6470364"/>
            <a:ext cx="4114800" cy="97738"/>
          </a:xfrm>
        </p:spPr>
        <p:txBody>
          <a:bodyPr/>
          <a:lstStyle>
            <a:lvl1pPr>
              <a:defRPr>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700" b="0" i="0" u="none" strike="noStrike" kern="1200" cap="none" spc="0" normalizeH="0" baseline="0" noProof="0">
                <a:ln>
                  <a:noFill/>
                </a:ln>
                <a:solidFill>
                  <a:srgbClr val="FFFFFF"/>
                </a:solidFill>
                <a:effectLst/>
                <a:uLnTx/>
                <a:uFillTx/>
                <a:latin typeface="Figtree" panose="020F0502020204030204"/>
                <a:ea typeface="+mn-ea"/>
                <a:cs typeface="+mn-cs"/>
              </a:rPr>
              <a:t>Presentation </a:t>
            </a:r>
            <a:r>
              <a:rPr kumimoji="0" lang="sv-SE" sz="700" b="0" i="0" u="none" strike="noStrike" kern="1200" cap="none" spc="0" normalizeH="0" baseline="0" noProof="0" err="1">
                <a:ln>
                  <a:noFill/>
                </a:ln>
                <a:solidFill>
                  <a:srgbClr val="FFFFFF"/>
                </a:solidFill>
                <a:effectLst/>
                <a:uLnTx/>
                <a:uFillTx/>
                <a:latin typeface="Figtree" panose="020F0502020204030204"/>
                <a:ea typeface="+mn-ea"/>
                <a:cs typeface="+mn-cs"/>
              </a:rPr>
              <a:t>footer</a:t>
            </a:r>
            <a:endParaRPr kumimoji="0" lang="sv-SE" sz="700" b="0" i="0" u="none" strike="noStrike" kern="1200" cap="none" spc="0" normalizeH="0" baseline="0" noProof="0">
              <a:ln>
                <a:noFill/>
              </a:ln>
              <a:solidFill>
                <a:srgbClr val="FFFFFF"/>
              </a:solidFill>
              <a:effectLst/>
              <a:uLnTx/>
              <a:uFillTx/>
              <a:latin typeface="Figtree" panose="020F0502020204030204"/>
              <a:ea typeface="+mn-ea"/>
              <a:cs typeface="+mn-cs"/>
            </a:endParaRPr>
          </a:p>
        </p:txBody>
      </p:sp>
      <p:sp>
        <p:nvSpPr>
          <p:cNvPr id="6" name="Platshållare för bildnummer 5">
            <a:extLst>
              <a:ext uri="{FF2B5EF4-FFF2-40B4-BE49-F238E27FC236}">
                <a16:creationId xmlns:a16="http://schemas.microsoft.com/office/drawing/2014/main" id="{A79EDCB6-5D2D-0312-1EF1-C34529D8AD8D}"/>
              </a:ext>
            </a:extLst>
          </p:cNvPr>
          <p:cNvSpPr>
            <a:spLocks noGrp="1"/>
          </p:cNvSpPr>
          <p:nvPr>
            <p:ph type="sldNum" sz="quarter" idx="12"/>
          </p:nvPr>
        </p:nvSpPr>
        <p:spPr>
          <a:xfrm>
            <a:off x="8848725" y="6473328"/>
            <a:ext cx="2743200" cy="94774"/>
          </a:xfrm>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716C8F4-20CD-364A-8A8E-DE130115B178}" type="slidenum">
              <a:rPr kumimoji="0" lang="sv-SE" sz="700" b="0" i="0" u="none" strike="noStrike" kern="1200" cap="none" spc="0" normalizeH="0" baseline="0" noProof="0" smtClean="0">
                <a:ln>
                  <a:noFill/>
                </a:ln>
                <a:solidFill>
                  <a:srgbClr val="FFFFFF"/>
                </a:solidFill>
                <a:effectLst/>
                <a:uLnTx/>
                <a:uFillTx/>
                <a:latin typeface="Figtree"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700" b="0" i="0" u="none" strike="noStrike" kern="1200" cap="none" spc="0" normalizeH="0" baseline="0" noProof="0">
              <a:ln>
                <a:noFill/>
              </a:ln>
              <a:solidFill>
                <a:srgbClr val="FFFFFF"/>
              </a:solidFill>
              <a:effectLst/>
              <a:uLnTx/>
              <a:uFillTx/>
              <a:latin typeface="Figtree" panose="020F0502020204030204"/>
              <a:ea typeface="+mn-ea"/>
              <a:cs typeface="+mn-cs"/>
            </a:endParaRPr>
          </a:p>
        </p:txBody>
      </p:sp>
      <p:sp>
        <p:nvSpPr>
          <p:cNvPr id="13" name="Platshållare för bild 2">
            <a:extLst>
              <a:ext uri="{FF2B5EF4-FFF2-40B4-BE49-F238E27FC236}">
                <a16:creationId xmlns:a16="http://schemas.microsoft.com/office/drawing/2014/main" id="{34F955E2-AB95-AB55-6363-04426A618FC5}"/>
              </a:ext>
            </a:extLst>
          </p:cNvPr>
          <p:cNvSpPr>
            <a:spLocks noGrp="1"/>
          </p:cNvSpPr>
          <p:nvPr>
            <p:ph type="pic" sz="quarter" idx="13" hasCustomPrompt="1"/>
          </p:nvPr>
        </p:nvSpPr>
        <p:spPr>
          <a:xfrm>
            <a:off x="6095205" y="0"/>
            <a:ext cx="6096000" cy="6858000"/>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4"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5314951" cy="2852737"/>
          </a:xfrm>
        </p:spPr>
        <p:txBody>
          <a:bodyPr anchor="b"/>
          <a:lstStyle>
            <a:lvl1pPr>
              <a:defRPr sz="5400">
                <a:solidFill>
                  <a:schemeClr val="bg1"/>
                </a:solidFill>
              </a:defRPr>
            </a:lvl1pPr>
          </a:lstStyle>
          <a:p>
            <a:r>
              <a:rPr lang="sv-SE"/>
              <a:t>Klicka här för att ändra mall för rubrikformat</a:t>
            </a:r>
            <a:endParaRPr lang="sv-SE" dirty="0"/>
          </a:p>
        </p:txBody>
      </p:sp>
      <p:sp>
        <p:nvSpPr>
          <p:cNvPr id="15"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5314951" cy="863600"/>
          </a:xfrm>
        </p:spPr>
        <p:txBody>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pic>
        <p:nvPicPr>
          <p:cNvPr id="10" name="Logotype">
            <a:extLst>
              <a:ext uri="{FF2B5EF4-FFF2-40B4-BE49-F238E27FC236}">
                <a16:creationId xmlns:a16="http://schemas.microsoft.com/office/drawing/2014/main" id="{5CB0B686-93A0-FA00-859F-3930A6FB741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7330" y="226116"/>
            <a:ext cx="960462" cy="1076212"/>
          </a:xfrm>
          <a:prstGeom prst="rect">
            <a:avLst/>
          </a:prstGeom>
        </p:spPr>
      </p:pic>
    </p:spTree>
    <p:extLst>
      <p:ext uri="{BB962C8B-B14F-4D97-AF65-F5344CB8AC3E}">
        <p14:creationId xmlns:p14="http://schemas.microsoft.com/office/powerpoint/2010/main" val="191222998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Headline and conten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p:txBody>
          <a:bodyPr/>
          <a:lstStyle>
            <a:lvl1pPr>
              <a:defRPr sz="1800"/>
            </a:lvl1pPr>
            <a:lvl2pPr>
              <a:defRPr sz="1600"/>
            </a:lvl2pPr>
            <a:lvl3pPr>
              <a:defRPr sz="14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31CF0965-93C0-9548-8879-5851BCBC049F}" type="datetime1">
              <a:rPr lang="sv-SE" smtClean="0"/>
              <a:t>2026-10-05</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3975110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Headline and content, blue lines">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DF729698-E3F7-5571-57F4-6705C007B1E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a:xfrm>
            <a:off x="600075" y="1169520"/>
            <a:ext cx="8830253" cy="568412"/>
          </a:xfrm>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a:xfrm>
            <a:off x="600076" y="1795850"/>
            <a:ext cx="8830252" cy="4530302"/>
          </a:xfrm>
        </p:spPr>
        <p:txBody>
          <a:bodyPr/>
          <a:lstStyle>
            <a:lvl1pPr>
              <a:defRPr sz="1800"/>
            </a:lvl1pPr>
            <a:lvl2pPr>
              <a:defRPr sz="1600"/>
            </a:lvl2pPr>
            <a:lvl3pPr>
              <a:defRPr sz="14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E2AD36EE-D7EC-624A-BB6C-F8DADCB0E6B6}" type="datetime1">
              <a:rPr lang="sv-SE" smtClean="0"/>
              <a:t>2026-10-05</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314867889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Headline and content, sand lines">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DF729698-E3F7-5571-57F4-6705C007B1E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a:xfrm>
            <a:off x="600076" y="1169520"/>
            <a:ext cx="8922616" cy="568412"/>
          </a:xfrm>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a:xfrm>
            <a:off x="600076" y="1795850"/>
            <a:ext cx="8830252" cy="4530302"/>
          </a:xfrm>
        </p:spPr>
        <p:txBody>
          <a:bodyPr/>
          <a:lstStyle>
            <a:lvl1pPr>
              <a:defRPr sz="1800"/>
            </a:lvl1pPr>
            <a:lvl2pPr>
              <a:defRPr sz="1600"/>
            </a:lvl2pPr>
            <a:lvl3pPr>
              <a:defRPr sz="14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CEEB1428-F34F-9743-B7C9-0212F6B23615}" type="datetime1">
              <a:rPr lang="sv-SE" smtClean="0"/>
              <a:t>2026-10-05</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24496360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Headline and content, light blue ">
    <p:bg>
      <p:bgPr>
        <a:solidFill>
          <a:schemeClr val="accent4"/>
        </a:solidFill>
        <a:effectLst/>
      </p:bgPr>
    </p:bg>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DF729698-E3F7-5571-57F4-6705C007B1E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a:xfrm>
            <a:off x="600075" y="1169520"/>
            <a:ext cx="8821017" cy="568412"/>
          </a:xfrm>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a:xfrm>
            <a:off x="600076" y="1795850"/>
            <a:ext cx="8821016" cy="4530302"/>
          </a:xfrm>
        </p:spPr>
        <p:txBody>
          <a:bodyPr/>
          <a:lstStyle>
            <a:lvl1pPr>
              <a:defRPr sz="1800"/>
            </a:lvl1pPr>
            <a:lvl2pPr>
              <a:defRPr sz="1600"/>
            </a:lvl2pPr>
            <a:lvl3pPr>
              <a:defRPr sz="14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117AD585-73D1-4C4C-9D7C-030D27625895}" type="datetime1">
              <a:rPr lang="sv-SE" smtClean="0"/>
              <a:t>2026-10-05</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106995806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Headline and content, sand">
    <p:bg>
      <p:bgPr>
        <a:solidFill>
          <a:schemeClr val="bg2"/>
        </a:solidFill>
        <a:effectLst/>
      </p:bgPr>
    </p:bg>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DF729698-E3F7-5571-57F4-6705C007B1E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a:xfrm>
            <a:off x="600075" y="1169520"/>
            <a:ext cx="8848725" cy="568412"/>
          </a:xfrm>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a:xfrm>
            <a:off x="600075" y="1795850"/>
            <a:ext cx="8848725" cy="4530302"/>
          </a:xfrm>
        </p:spPr>
        <p:txBody>
          <a:bodyPr/>
          <a:lstStyle>
            <a:lvl1pPr>
              <a:defRPr sz="1800"/>
            </a:lvl1pPr>
            <a:lvl2pPr>
              <a:defRPr sz="1600"/>
            </a:lvl2pPr>
            <a:lvl3pPr>
              <a:defRPr sz="14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07E8514D-D455-9E46-BC18-4265F6A85EC5}" type="datetime1">
              <a:rPr lang="sv-SE" smtClean="0"/>
              <a:t>2026-10-05</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1670257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wo part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14959C9-2F76-B9B0-59E8-58FE65006E5D}"/>
              </a:ext>
            </a:extLst>
          </p:cNvPr>
          <p:cNvSpPr>
            <a:spLocks noGrp="1"/>
          </p:cNvSpPr>
          <p:nvPr>
            <p:ph type="title"/>
          </p:nvPr>
        </p:nvSpPr>
        <p:spPr/>
        <p:txBody>
          <a:bodyPr/>
          <a:lstStyle/>
          <a:p>
            <a:r>
              <a:rPr lang="sv-SE"/>
              <a:t>Klicka här för att ändra mall för rubrikformat</a:t>
            </a:r>
            <a:endParaRPr lang="sv-SE" dirty="0"/>
          </a:p>
        </p:txBody>
      </p:sp>
      <p:sp>
        <p:nvSpPr>
          <p:cNvPr id="3" name="Platshållare för innehåll 2">
            <a:extLst>
              <a:ext uri="{FF2B5EF4-FFF2-40B4-BE49-F238E27FC236}">
                <a16:creationId xmlns:a16="http://schemas.microsoft.com/office/drawing/2014/main" id="{902AE670-4D80-39DE-5AAA-236D68C5E4FE}"/>
              </a:ext>
            </a:extLst>
          </p:cNvPr>
          <p:cNvSpPr>
            <a:spLocks noGrp="1"/>
          </p:cNvSpPr>
          <p:nvPr>
            <p:ph sz="half" idx="1"/>
          </p:nvPr>
        </p:nvSpPr>
        <p:spPr>
          <a:xfrm>
            <a:off x="600075" y="1795850"/>
            <a:ext cx="5314950" cy="4531923"/>
          </a:xfrm>
        </p:spPr>
        <p:txBody>
          <a:bodyPr/>
          <a:lstStyle>
            <a:lvl1pPr>
              <a:defRPr sz="1800"/>
            </a:lvl1pPr>
            <a:lvl2pPr>
              <a:defRPr sz="1600"/>
            </a:lvl2pPr>
            <a:lvl3pPr>
              <a:defRPr sz="14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a:extLst>
              <a:ext uri="{FF2B5EF4-FFF2-40B4-BE49-F238E27FC236}">
                <a16:creationId xmlns:a16="http://schemas.microsoft.com/office/drawing/2014/main" id="{540C6723-9D57-3BE7-0314-142789CF9371}"/>
              </a:ext>
            </a:extLst>
          </p:cNvPr>
          <p:cNvSpPr>
            <a:spLocks noGrp="1"/>
          </p:cNvSpPr>
          <p:nvPr>
            <p:ph sz="half" idx="2"/>
          </p:nvPr>
        </p:nvSpPr>
        <p:spPr>
          <a:xfrm>
            <a:off x="6275388" y="1795851"/>
            <a:ext cx="5314950" cy="4531924"/>
          </a:xfrm>
        </p:spPr>
        <p:txBody>
          <a:bodyPr/>
          <a:lstStyle>
            <a:lvl1pPr>
              <a:defRPr sz="1800"/>
            </a:lvl1pPr>
            <a:lvl2pPr>
              <a:defRPr sz="1600"/>
            </a:lvl2pPr>
            <a:lvl3pPr>
              <a:defRPr sz="14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a:extLst>
              <a:ext uri="{FF2B5EF4-FFF2-40B4-BE49-F238E27FC236}">
                <a16:creationId xmlns:a16="http://schemas.microsoft.com/office/drawing/2014/main" id="{E2533F65-F144-E57C-127B-9A8D7ABE671A}"/>
              </a:ext>
            </a:extLst>
          </p:cNvPr>
          <p:cNvSpPr>
            <a:spLocks noGrp="1"/>
          </p:cNvSpPr>
          <p:nvPr>
            <p:ph type="dt" sz="half" idx="10"/>
          </p:nvPr>
        </p:nvSpPr>
        <p:spPr/>
        <p:txBody>
          <a:bodyPr/>
          <a:lstStyle/>
          <a:p>
            <a:fld id="{A67A58AE-A0B6-FF4E-B30B-64917FEAC316}" type="datetime1">
              <a:rPr lang="sv-SE" smtClean="0"/>
              <a:t>2026-10-05</a:t>
            </a:fld>
            <a:endParaRPr lang="sv-SE"/>
          </a:p>
        </p:txBody>
      </p:sp>
      <p:sp>
        <p:nvSpPr>
          <p:cNvPr id="6" name="Platshållare för sidfot 5">
            <a:extLst>
              <a:ext uri="{FF2B5EF4-FFF2-40B4-BE49-F238E27FC236}">
                <a16:creationId xmlns:a16="http://schemas.microsoft.com/office/drawing/2014/main" id="{F6C0DB15-F374-5A00-4880-4AA76C675F94}"/>
              </a:ext>
            </a:extLst>
          </p:cNvPr>
          <p:cNvSpPr>
            <a:spLocks noGrp="1"/>
          </p:cNvSpPr>
          <p:nvPr>
            <p:ph type="ftr" sz="quarter" idx="11"/>
          </p:nvPr>
        </p:nvSpPr>
        <p:spPr/>
        <p:txBody>
          <a:bodyPr/>
          <a:lstStyle/>
          <a:p>
            <a:r>
              <a:rPr lang="sv-SE"/>
              <a:t>Presentation footer</a:t>
            </a:r>
          </a:p>
        </p:txBody>
      </p:sp>
      <p:sp>
        <p:nvSpPr>
          <p:cNvPr id="7" name="Platshållare för bildnummer 6">
            <a:extLst>
              <a:ext uri="{FF2B5EF4-FFF2-40B4-BE49-F238E27FC236}">
                <a16:creationId xmlns:a16="http://schemas.microsoft.com/office/drawing/2014/main" id="{12539EF3-2889-FC04-31FC-8AF48EAFC002}"/>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35780419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wo parts, subheader">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C63C1EB8-E569-DA98-4D95-5FC12FB4C459}"/>
              </a:ext>
            </a:extLst>
          </p:cNvPr>
          <p:cNvSpPr>
            <a:spLocks noGrp="1"/>
          </p:cNvSpPr>
          <p:nvPr>
            <p:ph type="title"/>
          </p:nvPr>
        </p:nvSpPr>
        <p:spPr/>
        <p:txBody>
          <a:bodyPr/>
          <a:lstStyle/>
          <a:p>
            <a:r>
              <a:rPr lang="sv-SE"/>
              <a:t>Klicka här för att ändra mall för rubrikformat</a:t>
            </a:r>
            <a:endParaRPr lang="sv-SE" dirty="0"/>
          </a:p>
        </p:txBody>
      </p:sp>
      <p:sp>
        <p:nvSpPr>
          <p:cNvPr id="3" name="Platshållare för text 2">
            <a:extLst>
              <a:ext uri="{FF2B5EF4-FFF2-40B4-BE49-F238E27FC236}">
                <a16:creationId xmlns:a16="http://schemas.microsoft.com/office/drawing/2014/main" id="{8DE1978A-D59D-BEB3-3574-B37CA68E4323}"/>
              </a:ext>
            </a:extLst>
          </p:cNvPr>
          <p:cNvSpPr>
            <a:spLocks noGrp="1"/>
          </p:cNvSpPr>
          <p:nvPr>
            <p:ph type="body" idx="1"/>
          </p:nvPr>
        </p:nvSpPr>
        <p:spPr>
          <a:xfrm>
            <a:off x="600075" y="1797111"/>
            <a:ext cx="5314950" cy="319971"/>
          </a:xfrm>
        </p:spPr>
        <p:txBody>
          <a:bodyPr anchor="b">
            <a:noAutofit/>
          </a:bodyPr>
          <a:lstStyle>
            <a:lvl1pPr marL="0" indent="0">
              <a:buNone/>
              <a:defRPr sz="1800" b="1">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3FDE66B4-4491-C676-4004-9327D92F0111}"/>
              </a:ext>
            </a:extLst>
          </p:cNvPr>
          <p:cNvSpPr>
            <a:spLocks noGrp="1"/>
          </p:cNvSpPr>
          <p:nvPr>
            <p:ph sz="half" idx="2"/>
          </p:nvPr>
        </p:nvSpPr>
        <p:spPr>
          <a:xfrm>
            <a:off x="600075" y="2179165"/>
            <a:ext cx="5314950" cy="4148611"/>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a:extLst>
              <a:ext uri="{FF2B5EF4-FFF2-40B4-BE49-F238E27FC236}">
                <a16:creationId xmlns:a16="http://schemas.microsoft.com/office/drawing/2014/main" id="{F55884CC-21E7-90D7-61AB-0459599D097A}"/>
              </a:ext>
            </a:extLst>
          </p:cNvPr>
          <p:cNvSpPr>
            <a:spLocks noGrp="1"/>
          </p:cNvSpPr>
          <p:nvPr>
            <p:ph type="body" sz="quarter" idx="3"/>
          </p:nvPr>
        </p:nvSpPr>
        <p:spPr>
          <a:xfrm>
            <a:off x="6275388" y="1797111"/>
            <a:ext cx="5314950" cy="319971"/>
          </a:xfrm>
        </p:spPr>
        <p:txBody>
          <a:bodyPr anchor="b">
            <a:noAutofit/>
          </a:bodyPr>
          <a:lstStyle>
            <a:lvl1pPr marL="0" indent="0">
              <a:buNone/>
              <a:defRPr sz="1800" b="1">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C9A9E6FC-CBB8-1BD8-F388-D4BAEC7E1F13}"/>
              </a:ext>
            </a:extLst>
          </p:cNvPr>
          <p:cNvSpPr>
            <a:spLocks noGrp="1"/>
          </p:cNvSpPr>
          <p:nvPr>
            <p:ph sz="quarter" idx="4"/>
          </p:nvPr>
        </p:nvSpPr>
        <p:spPr>
          <a:xfrm>
            <a:off x="6275388" y="2179163"/>
            <a:ext cx="5314950" cy="4148611"/>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a:extLst>
              <a:ext uri="{FF2B5EF4-FFF2-40B4-BE49-F238E27FC236}">
                <a16:creationId xmlns:a16="http://schemas.microsoft.com/office/drawing/2014/main" id="{CAFDD56A-1297-3792-8143-D555882FE2CA}"/>
              </a:ext>
            </a:extLst>
          </p:cNvPr>
          <p:cNvSpPr>
            <a:spLocks noGrp="1"/>
          </p:cNvSpPr>
          <p:nvPr>
            <p:ph type="dt" sz="half" idx="10"/>
          </p:nvPr>
        </p:nvSpPr>
        <p:spPr/>
        <p:txBody>
          <a:bodyPr/>
          <a:lstStyle/>
          <a:p>
            <a:fld id="{3626A2DA-BD88-784C-A132-57FFB928491A}" type="datetime1">
              <a:rPr lang="sv-SE" smtClean="0"/>
              <a:t>2026-10-05</a:t>
            </a:fld>
            <a:endParaRPr lang="sv-SE"/>
          </a:p>
        </p:txBody>
      </p:sp>
      <p:sp>
        <p:nvSpPr>
          <p:cNvPr id="8" name="Platshållare för sidfot 7">
            <a:extLst>
              <a:ext uri="{FF2B5EF4-FFF2-40B4-BE49-F238E27FC236}">
                <a16:creationId xmlns:a16="http://schemas.microsoft.com/office/drawing/2014/main" id="{A57BD6EF-A167-CE86-7A77-2162641605FD}"/>
              </a:ext>
            </a:extLst>
          </p:cNvPr>
          <p:cNvSpPr>
            <a:spLocks noGrp="1"/>
          </p:cNvSpPr>
          <p:nvPr>
            <p:ph type="ftr" sz="quarter" idx="11"/>
          </p:nvPr>
        </p:nvSpPr>
        <p:spPr/>
        <p:txBody>
          <a:bodyPr/>
          <a:lstStyle/>
          <a:p>
            <a:r>
              <a:rPr lang="sv-SE"/>
              <a:t>Presentation footer</a:t>
            </a:r>
          </a:p>
        </p:txBody>
      </p:sp>
      <p:sp>
        <p:nvSpPr>
          <p:cNvPr id="9" name="Platshållare för bildnummer 8">
            <a:extLst>
              <a:ext uri="{FF2B5EF4-FFF2-40B4-BE49-F238E27FC236}">
                <a16:creationId xmlns:a16="http://schemas.microsoft.com/office/drawing/2014/main" id="{CDB4B22B-EE55-F7F6-4734-928F7B66EC5D}"/>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279448693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9B9D78B8-14EA-7C8B-0F6E-5FC0A61A7676}"/>
              </a:ext>
            </a:extLst>
          </p:cNvPr>
          <p:cNvSpPr>
            <a:spLocks noGrp="1"/>
          </p:cNvSpPr>
          <p:nvPr>
            <p:ph type="title"/>
          </p:nvPr>
        </p:nvSpPr>
        <p:spPr>
          <a:xfrm>
            <a:off x="600076" y="1169520"/>
            <a:ext cx="4929982" cy="977612"/>
          </a:xfrm>
        </p:spPr>
        <p:txBody>
          <a:bodyPr/>
          <a:lstStyle/>
          <a:p>
            <a:r>
              <a:rPr lang="sv-SE"/>
              <a:t>Klicka här för att ändra mall för rubrikformat</a:t>
            </a:r>
            <a:endParaRPr lang="sv-SE" dirty="0"/>
          </a:p>
        </p:txBody>
      </p:sp>
      <p:sp>
        <p:nvSpPr>
          <p:cNvPr id="6" name="Platshållare för innehåll 2">
            <a:extLst>
              <a:ext uri="{FF2B5EF4-FFF2-40B4-BE49-F238E27FC236}">
                <a16:creationId xmlns:a16="http://schemas.microsoft.com/office/drawing/2014/main" id="{C8E71948-DDFC-93D6-07D4-FA5E9923A9C4}"/>
              </a:ext>
            </a:extLst>
          </p:cNvPr>
          <p:cNvSpPr>
            <a:spLocks noGrp="1"/>
          </p:cNvSpPr>
          <p:nvPr>
            <p:ph sz="half" idx="1"/>
          </p:nvPr>
        </p:nvSpPr>
        <p:spPr>
          <a:xfrm>
            <a:off x="600075" y="2281473"/>
            <a:ext cx="4929982" cy="4046300"/>
          </a:xfrm>
        </p:spPr>
        <p:txBody>
          <a:bodyPr/>
          <a:lstStyle>
            <a:lvl1pPr>
              <a:defRPr sz="1800"/>
            </a:lvl1pPr>
            <a:lvl2pPr>
              <a:defRPr sz="1600"/>
            </a:lvl2pPr>
            <a:lvl3pPr>
              <a:defRPr sz="14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bild 2">
            <a:extLst>
              <a:ext uri="{FF2B5EF4-FFF2-40B4-BE49-F238E27FC236}">
                <a16:creationId xmlns:a16="http://schemas.microsoft.com/office/drawing/2014/main" id="{A51C4AA9-7CC2-70C9-89B3-A18AC9ECAA35}"/>
              </a:ext>
            </a:extLst>
          </p:cNvPr>
          <p:cNvSpPr>
            <a:spLocks noGrp="1"/>
          </p:cNvSpPr>
          <p:nvPr>
            <p:ph type="pic" sz="quarter" idx="13" hasCustomPrompt="1"/>
          </p:nvPr>
        </p:nvSpPr>
        <p:spPr>
          <a:xfrm>
            <a:off x="6096000" y="0"/>
            <a:ext cx="6096000" cy="6858000"/>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AC15C714-122B-4048-9D2D-1F5A3BEA504A}" type="datetime1">
              <a:rPr lang="sv-SE" smtClean="0"/>
              <a:t>2026-10-05</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198954329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ison, light blue">
    <p:bg>
      <p:bgPr>
        <a:solidFill>
          <a:schemeClr val="accent4"/>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ubrik 1">
            <a:extLst>
              <a:ext uri="{FF2B5EF4-FFF2-40B4-BE49-F238E27FC236}">
                <a16:creationId xmlns:a16="http://schemas.microsoft.com/office/drawing/2014/main" id="{70BAD773-C5A8-1DD6-DAEF-296346C1E1B4}"/>
              </a:ext>
            </a:extLst>
          </p:cNvPr>
          <p:cNvSpPr>
            <a:spLocks noGrp="1"/>
          </p:cNvSpPr>
          <p:nvPr>
            <p:ph type="title"/>
          </p:nvPr>
        </p:nvSpPr>
        <p:spPr>
          <a:xfrm>
            <a:off x="600076" y="1169520"/>
            <a:ext cx="4929982" cy="977612"/>
          </a:xfrm>
        </p:spPr>
        <p:txBody>
          <a:bodyPr/>
          <a:lstStyle/>
          <a:p>
            <a:r>
              <a:rPr lang="sv-SE"/>
              <a:t>Klicka här för att ändra mall för rubrikformat</a:t>
            </a:r>
            <a:endParaRPr lang="sv-SE" dirty="0"/>
          </a:p>
        </p:txBody>
      </p:sp>
      <p:sp>
        <p:nvSpPr>
          <p:cNvPr id="8" name="Platshållare för innehåll 1">
            <a:extLst>
              <a:ext uri="{FF2B5EF4-FFF2-40B4-BE49-F238E27FC236}">
                <a16:creationId xmlns:a16="http://schemas.microsoft.com/office/drawing/2014/main" id="{9E21FC13-6345-3248-A947-DE8A8903EE8D}"/>
              </a:ext>
            </a:extLst>
          </p:cNvPr>
          <p:cNvSpPr>
            <a:spLocks noGrp="1"/>
          </p:cNvSpPr>
          <p:nvPr>
            <p:ph sz="half" idx="1"/>
          </p:nvPr>
        </p:nvSpPr>
        <p:spPr>
          <a:xfrm>
            <a:off x="600075" y="2281473"/>
            <a:ext cx="4929982" cy="4046300"/>
          </a:xfrm>
        </p:spPr>
        <p:txBody>
          <a:bodyPr/>
          <a:lstStyle>
            <a:lvl1pPr>
              <a:defRPr sz="1800"/>
            </a:lvl1pPr>
            <a:lvl2pPr>
              <a:defRPr sz="1600"/>
            </a:lvl2pPr>
            <a:lvl3pPr>
              <a:defRPr sz="14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1" name="Rubrik 2">
            <a:extLst>
              <a:ext uri="{FF2B5EF4-FFF2-40B4-BE49-F238E27FC236}">
                <a16:creationId xmlns:a16="http://schemas.microsoft.com/office/drawing/2014/main" id="{45E054D9-4635-C7AD-5248-012C9290BBA9}"/>
              </a:ext>
            </a:extLst>
          </p:cNvPr>
          <p:cNvSpPr>
            <a:spLocks noGrp="1"/>
          </p:cNvSpPr>
          <p:nvPr>
            <p:ph type="body" sz="quarter" idx="14"/>
          </p:nvPr>
        </p:nvSpPr>
        <p:spPr>
          <a:xfrm>
            <a:off x="6660356" y="1169520"/>
            <a:ext cx="4928392" cy="977612"/>
          </a:xfrm>
        </p:spPr>
        <p:txBody>
          <a:bodyPr tIns="108000" anchor="t">
            <a:noAutofit/>
          </a:bodyPr>
          <a:lstStyle>
            <a:lvl1pPr marL="0" indent="0">
              <a:lnSpc>
                <a:spcPct val="80000"/>
              </a:lnSpc>
              <a:buNone/>
              <a:defRPr sz="3600" b="1">
                <a:solidFill>
                  <a:schemeClr val="tx2"/>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a:t>Klicka här för att ändra format på bakgrundstexten</a:t>
            </a:r>
          </a:p>
        </p:txBody>
      </p:sp>
      <p:sp>
        <p:nvSpPr>
          <p:cNvPr id="9" name="Platshållare för innehåll 2">
            <a:extLst>
              <a:ext uri="{FF2B5EF4-FFF2-40B4-BE49-F238E27FC236}">
                <a16:creationId xmlns:a16="http://schemas.microsoft.com/office/drawing/2014/main" id="{08973148-6FE0-2E5B-CDAC-B5A8EFA5DCAF}"/>
              </a:ext>
            </a:extLst>
          </p:cNvPr>
          <p:cNvSpPr>
            <a:spLocks noGrp="1"/>
          </p:cNvSpPr>
          <p:nvPr>
            <p:ph sz="half" idx="13"/>
          </p:nvPr>
        </p:nvSpPr>
        <p:spPr>
          <a:xfrm>
            <a:off x="6661947" y="2281473"/>
            <a:ext cx="4928391" cy="4046300"/>
          </a:xfrm>
        </p:spPr>
        <p:txBody>
          <a:bodyPr/>
          <a:lstStyle>
            <a:lvl1pPr>
              <a:defRPr sz="1800"/>
            </a:lvl1pPr>
            <a:lvl2pPr>
              <a:defRPr sz="1600"/>
            </a:lvl2pPr>
            <a:lvl3pPr>
              <a:defRPr sz="1400"/>
            </a:lvl3pPr>
            <a:lvl4pPr>
              <a:defRPr sz="1200"/>
            </a:lvl4pPr>
            <a:lvl5pPr>
              <a:defRPr sz="12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EE5E874D-60F8-8B45-B36B-3029A6FA7FCB}" type="datetime1">
              <a:rPr lang="sv-SE" smtClean="0"/>
              <a:t>2026-10-05</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pic>
        <p:nvPicPr>
          <p:cNvPr id="13" name="Bild 10">
            <a:extLst>
              <a:ext uri="{FF2B5EF4-FFF2-40B4-BE49-F238E27FC236}">
                <a16:creationId xmlns:a16="http://schemas.microsoft.com/office/drawing/2014/main" id="{57E3D58E-4C99-E6D1-B925-E182668FA2E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01152" y="183024"/>
            <a:ext cx="714243" cy="799273"/>
          </a:xfrm>
          <a:prstGeom prst="rect">
            <a:avLst/>
          </a:prstGeom>
        </p:spPr>
      </p:pic>
    </p:spTree>
    <p:extLst>
      <p:ext uri="{BB962C8B-B14F-4D97-AF65-F5344CB8AC3E}">
        <p14:creationId xmlns:p14="http://schemas.microsoft.com/office/powerpoint/2010/main" val="19605284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mparison, sand">
    <p:bg>
      <p:bgPr>
        <a:solidFill>
          <a:schemeClr val="bg2"/>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ubrik 1">
            <a:extLst>
              <a:ext uri="{FF2B5EF4-FFF2-40B4-BE49-F238E27FC236}">
                <a16:creationId xmlns:a16="http://schemas.microsoft.com/office/drawing/2014/main" id="{A2A70668-AB85-7E63-22C0-B9431D72BC07}"/>
              </a:ext>
            </a:extLst>
          </p:cNvPr>
          <p:cNvSpPr>
            <a:spLocks noGrp="1"/>
          </p:cNvSpPr>
          <p:nvPr>
            <p:ph type="title"/>
          </p:nvPr>
        </p:nvSpPr>
        <p:spPr>
          <a:xfrm>
            <a:off x="600076" y="1169520"/>
            <a:ext cx="4929982" cy="977612"/>
          </a:xfrm>
        </p:spPr>
        <p:txBody>
          <a:bodyPr/>
          <a:lstStyle/>
          <a:p>
            <a:r>
              <a:rPr lang="sv-SE"/>
              <a:t>Klicka här för att ändra mall för rubrikformat</a:t>
            </a:r>
            <a:endParaRPr lang="sv-SE" dirty="0"/>
          </a:p>
        </p:txBody>
      </p:sp>
      <p:sp>
        <p:nvSpPr>
          <p:cNvPr id="11" name="Platshållare för innehåll 1">
            <a:extLst>
              <a:ext uri="{FF2B5EF4-FFF2-40B4-BE49-F238E27FC236}">
                <a16:creationId xmlns:a16="http://schemas.microsoft.com/office/drawing/2014/main" id="{65773533-9418-9BC8-07BE-DE1982D8EE15}"/>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Rubrik 2">
            <a:extLst>
              <a:ext uri="{FF2B5EF4-FFF2-40B4-BE49-F238E27FC236}">
                <a16:creationId xmlns:a16="http://schemas.microsoft.com/office/drawing/2014/main" id="{592051F6-14B7-8364-56E9-FC036767257B}"/>
              </a:ext>
            </a:extLst>
          </p:cNvPr>
          <p:cNvSpPr>
            <a:spLocks noGrp="1"/>
          </p:cNvSpPr>
          <p:nvPr>
            <p:ph type="body" sz="quarter" idx="14"/>
          </p:nvPr>
        </p:nvSpPr>
        <p:spPr>
          <a:xfrm>
            <a:off x="6660356" y="1169520"/>
            <a:ext cx="4928392" cy="977612"/>
          </a:xfrm>
        </p:spPr>
        <p:txBody>
          <a:bodyPr tIns="108000" anchor="t">
            <a:noAutofit/>
          </a:bodyPr>
          <a:lstStyle>
            <a:lvl1pPr marL="0" indent="0">
              <a:lnSpc>
                <a:spcPct val="80000"/>
              </a:lnSpc>
              <a:buNone/>
              <a:defRPr sz="3600" b="1">
                <a:solidFill>
                  <a:schemeClr val="tx2"/>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a:t>Klicka här för att ändra format på bakgrundstexten</a:t>
            </a:r>
          </a:p>
        </p:txBody>
      </p:sp>
      <p:sp>
        <p:nvSpPr>
          <p:cNvPr id="10" name="Platshållare för innehåll 2">
            <a:extLst>
              <a:ext uri="{FF2B5EF4-FFF2-40B4-BE49-F238E27FC236}">
                <a16:creationId xmlns:a16="http://schemas.microsoft.com/office/drawing/2014/main" id="{BF2B79C1-A27F-5DA9-D1F0-FC96C9A68BC7}"/>
              </a:ext>
            </a:extLst>
          </p:cNvPr>
          <p:cNvSpPr>
            <a:spLocks noGrp="1"/>
          </p:cNvSpPr>
          <p:nvPr>
            <p:ph sz="half" idx="13"/>
          </p:nvPr>
        </p:nvSpPr>
        <p:spPr>
          <a:xfrm>
            <a:off x="6661947" y="2281473"/>
            <a:ext cx="4928391"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7FE3A002-8AA0-194E-81B1-1ADE5B52840E}" type="datetime1">
              <a:rPr lang="sv-SE" smtClean="0"/>
              <a:t>2026-10-05</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pic>
        <p:nvPicPr>
          <p:cNvPr id="13" name="Bild 10">
            <a:extLst>
              <a:ext uri="{FF2B5EF4-FFF2-40B4-BE49-F238E27FC236}">
                <a16:creationId xmlns:a16="http://schemas.microsoft.com/office/drawing/2014/main" id="{57E3D58E-4C99-E6D1-B925-E182668FA2E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01152" y="183024"/>
            <a:ext cx="714243" cy="799273"/>
          </a:xfrm>
          <a:prstGeom prst="rect">
            <a:avLst/>
          </a:prstGeom>
        </p:spPr>
      </p:pic>
    </p:spTree>
    <p:extLst>
      <p:ext uri="{BB962C8B-B14F-4D97-AF65-F5344CB8AC3E}">
        <p14:creationId xmlns:p14="http://schemas.microsoft.com/office/powerpoint/2010/main" val="216527116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mparison, KTH blue">
    <p:bg>
      <p:bgPr>
        <a:solidFill>
          <a:schemeClr val="accent1"/>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ubrik 1">
            <a:extLst>
              <a:ext uri="{FF2B5EF4-FFF2-40B4-BE49-F238E27FC236}">
                <a16:creationId xmlns:a16="http://schemas.microsoft.com/office/drawing/2014/main" id="{3B85E6DD-F8DF-4BBD-E46A-52EC6D703C63}"/>
              </a:ext>
            </a:extLst>
          </p:cNvPr>
          <p:cNvSpPr>
            <a:spLocks noGrp="1"/>
          </p:cNvSpPr>
          <p:nvPr>
            <p:ph type="title"/>
          </p:nvPr>
        </p:nvSpPr>
        <p:spPr>
          <a:xfrm>
            <a:off x="600076" y="1169520"/>
            <a:ext cx="4929982" cy="977612"/>
          </a:xfrm>
        </p:spPr>
        <p:txBody>
          <a:bodyPr/>
          <a:lstStyle/>
          <a:p>
            <a:r>
              <a:rPr lang="sv-SE"/>
              <a:t>Klicka här för att ändra mall för rubrikformat</a:t>
            </a:r>
            <a:endParaRPr lang="sv-SE" dirty="0"/>
          </a:p>
        </p:txBody>
      </p:sp>
      <p:sp>
        <p:nvSpPr>
          <p:cNvPr id="13" name="Platshållare för innehåll 1">
            <a:extLst>
              <a:ext uri="{FF2B5EF4-FFF2-40B4-BE49-F238E27FC236}">
                <a16:creationId xmlns:a16="http://schemas.microsoft.com/office/drawing/2014/main" id="{DD1CE06C-E8A4-9360-B155-3B7D11D411EA}"/>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Rubrik 2">
            <a:extLst>
              <a:ext uri="{FF2B5EF4-FFF2-40B4-BE49-F238E27FC236}">
                <a16:creationId xmlns:a16="http://schemas.microsoft.com/office/drawing/2014/main" id="{CC32D746-BC2A-D4E0-4FDE-8026A3339744}"/>
              </a:ext>
            </a:extLst>
          </p:cNvPr>
          <p:cNvSpPr>
            <a:spLocks noGrp="1"/>
          </p:cNvSpPr>
          <p:nvPr>
            <p:ph type="body" sz="quarter" idx="14"/>
          </p:nvPr>
        </p:nvSpPr>
        <p:spPr>
          <a:xfrm>
            <a:off x="6660356" y="1169520"/>
            <a:ext cx="4928392" cy="977612"/>
          </a:xfrm>
        </p:spPr>
        <p:txBody>
          <a:bodyPr tIns="108000" anchor="t">
            <a:noAutofit/>
          </a:bodyPr>
          <a:lstStyle>
            <a:lvl1pPr marL="0" indent="0">
              <a:lnSpc>
                <a:spcPct val="80000"/>
              </a:lnSpc>
              <a:buNone/>
              <a:defRPr sz="3600" b="1">
                <a:solidFill>
                  <a:schemeClr val="bg1"/>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a:t>Klicka här för att ändra format på bakgrundstexten</a:t>
            </a:r>
          </a:p>
        </p:txBody>
      </p:sp>
      <p:sp>
        <p:nvSpPr>
          <p:cNvPr id="10" name="Platshållare för innehåll 2">
            <a:extLst>
              <a:ext uri="{FF2B5EF4-FFF2-40B4-BE49-F238E27FC236}">
                <a16:creationId xmlns:a16="http://schemas.microsoft.com/office/drawing/2014/main" id="{0B6CAC2E-851A-9B60-91F5-AEEA25AB753E}"/>
              </a:ext>
            </a:extLst>
          </p:cNvPr>
          <p:cNvSpPr>
            <a:spLocks noGrp="1"/>
          </p:cNvSpPr>
          <p:nvPr>
            <p:ph sz="half" idx="13"/>
          </p:nvPr>
        </p:nvSpPr>
        <p:spPr>
          <a:xfrm>
            <a:off x="6661947" y="2281473"/>
            <a:ext cx="4928391" cy="4046300"/>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B003E109-5503-A446-83DE-4F0349794E27}" type="datetime1">
              <a:rPr lang="sv-SE" smtClean="0"/>
              <a:t>2026-10-05</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pic>
        <p:nvPicPr>
          <p:cNvPr id="11" name="Bild 10">
            <a:extLst>
              <a:ext uri="{FF2B5EF4-FFF2-40B4-BE49-F238E27FC236}">
                <a16:creationId xmlns:a16="http://schemas.microsoft.com/office/drawing/2014/main" id="{57E3D58E-4C99-E6D1-B925-E182668FA2E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01152" y="183024"/>
            <a:ext cx="714243" cy="799273"/>
          </a:xfrm>
          <a:prstGeom prst="rect">
            <a:avLst/>
          </a:prstGeom>
        </p:spPr>
      </p:pic>
    </p:spTree>
    <p:extLst>
      <p:ext uri="{BB962C8B-B14F-4D97-AF65-F5344CB8AC3E}">
        <p14:creationId xmlns:p14="http://schemas.microsoft.com/office/powerpoint/2010/main" val="181863781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navy blue">
    <p:bg>
      <p:bgPr>
        <a:solidFill>
          <a:schemeClr val="tx2"/>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ubrik 1">
            <a:extLst>
              <a:ext uri="{FF2B5EF4-FFF2-40B4-BE49-F238E27FC236}">
                <a16:creationId xmlns:a16="http://schemas.microsoft.com/office/drawing/2014/main" id="{7E30C4E1-FD13-FB51-43E8-4F36CF652781}"/>
              </a:ext>
            </a:extLst>
          </p:cNvPr>
          <p:cNvSpPr>
            <a:spLocks noGrp="1"/>
          </p:cNvSpPr>
          <p:nvPr>
            <p:ph type="title"/>
          </p:nvPr>
        </p:nvSpPr>
        <p:spPr>
          <a:xfrm>
            <a:off x="600076" y="1169520"/>
            <a:ext cx="4929982" cy="977612"/>
          </a:xfrm>
        </p:spPr>
        <p:txBody>
          <a:bodyPr/>
          <a:lstStyle/>
          <a:p>
            <a:r>
              <a:rPr lang="sv-SE"/>
              <a:t>Klicka här för att ändra mall för rubrikformat</a:t>
            </a:r>
            <a:endParaRPr lang="sv-SE" dirty="0"/>
          </a:p>
        </p:txBody>
      </p:sp>
      <p:sp>
        <p:nvSpPr>
          <p:cNvPr id="13" name="Platshållare för innehåll 1">
            <a:extLst>
              <a:ext uri="{FF2B5EF4-FFF2-40B4-BE49-F238E27FC236}">
                <a16:creationId xmlns:a16="http://schemas.microsoft.com/office/drawing/2014/main" id="{E649F8F8-B8DB-7C5C-A600-75F519BA5D5A}"/>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Rubrik 2">
            <a:extLst>
              <a:ext uri="{FF2B5EF4-FFF2-40B4-BE49-F238E27FC236}">
                <a16:creationId xmlns:a16="http://schemas.microsoft.com/office/drawing/2014/main" id="{D24132AE-47F1-716B-6975-B6DE84BD7143}"/>
              </a:ext>
            </a:extLst>
          </p:cNvPr>
          <p:cNvSpPr>
            <a:spLocks noGrp="1"/>
          </p:cNvSpPr>
          <p:nvPr>
            <p:ph type="body" sz="quarter" idx="14"/>
          </p:nvPr>
        </p:nvSpPr>
        <p:spPr>
          <a:xfrm>
            <a:off x="6660356" y="1169520"/>
            <a:ext cx="4928392" cy="977612"/>
          </a:xfrm>
        </p:spPr>
        <p:txBody>
          <a:bodyPr tIns="108000" anchor="t">
            <a:noAutofit/>
          </a:bodyPr>
          <a:lstStyle>
            <a:lvl1pPr marL="0" indent="0">
              <a:lnSpc>
                <a:spcPct val="80000"/>
              </a:lnSpc>
              <a:buNone/>
              <a:defRPr sz="3600" b="1">
                <a:solidFill>
                  <a:schemeClr val="bg1"/>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a:t>Klicka här för att ändra format på bakgrundstexten</a:t>
            </a:r>
          </a:p>
        </p:txBody>
      </p:sp>
      <p:sp>
        <p:nvSpPr>
          <p:cNvPr id="10" name="Platshållare för innehåll 2">
            <a:extLst>
              <a:ext uri="{FF2B5EF4-FFF2-40B4-BE49-F238E27FC236}">
                <a16:creationId xmlns:a16="http://schemas.microsoft.com/office/drawing/2014/main" id="{C2860E0A-4616-275E-6EEB-5B0EBBD9F7E3}"/>
              </a:ext>
            </a:extLst>
          </p:cNvPr>
          <p:cNvSpPr>
            <a:spLocks noGrp="1"/>
          </p:cNvSpPr>
          <p:nvPr>
            <p:ph sz="half" idx="13"/>
          </p:nvPr>
        </p:nvSpPr>
        <p:spPr>
          <a:xfrm>
            <a:off x="6661947" y="2281473"/>
            <a:ext cx="4928391" cy="40463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1F9706F9-3770-3C47-9C0E-E405B1F87DBD}" type="datetime1">
              <a:rPr lang="sv-SE" smtClean="0"/>
              <a:t>2026-10-05</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pic>
        <p:nvPicPr>
          <p:cNvPr id="11" name="Bild 10">
            <a:extLst>
              <a:ext uri="{FF2B5EF4-FFF2-40B4-BE49-F238E27FC236}">
                <a16:creationId xmlns:a16="http://schemas.microsoft.com/office/drawing/2014/main" id="{57E3D58E-4C99-E6D1-B925-E182668FA2E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01152" y="183024"/>
            <a:ext cx="714243" cy="799273"/>
          </a:xfrm>
          <a:prstGeom prst="rect">
            <a:avLst/>
          </a:prstGeom>
        </p:spPr>
      </p:pic>
    </p:spTree>
    <p:extLst>
      <p:ext uri="{BB962C8B-B14F-4D97-AF65-F5344CB8AC3E}">
        <p14:creationId xmlns:p14="http://schemas.microsoft.com/office/powerpoint/2010/main" val="18230145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mparison, green">
    <p:bg>
      <p:bgPr>
        <a:solidFill>
          <a:srgbClr val="C7EBBA"/>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ubrik 1">
            <a:extLst>
              <a:ext uri="{FF2B5EF4-FFF2-40B4-BE49-F238E27FC236}">
                <a16:creationId xmlns:a16="http://schemas.microsoft.com/office/drawing/2014/main" id="{58CDF499-9790-E8A2-3B44-8DDFA267A94F}"/>
              </a:ext>
            </a:extLst>
          </p:cNvPr>
          <p:cNvSpPr>
            <a:spLocks noGrp="1"/>
          </p:cNvSpPr>
          <p:nvPr>
            <p:ph type="title"/>
          </p:nvPr>
        </p:nvSpPr>
        <p:spPr>
          <a:xfrm>
            <a:off x="600076" y="1169520"/>
            <a:ext cx="4929982" cy="977612"/>
          </a:xfrm>
        </p:spPr>
        <p:txBody>
          <a:bodyPr/>
          <a:lstStyle/>
          <a:p>
            <a:r>
              <a:rPr lang="sv-SE"/>
              <a:t>Klicka här för att ändra mall för rubrikformat</a:t>
            </a:r>
            <a:endParaRPr lang="sv-SE" dirty="0"/>
          </a:p>
        </p:txBody>
      </p:sp>
      <p:sp>
        <p:nvSpPr>
          <p:cNvPr id="11" name="Platshållare för innehåll 1">
            <a:extLst>
              <a:ext uri="{FF2B5EF4-FFF2-40B4-BE49-F238E27FC236}">
                <a16:creationId xmlns:a16="http://schemas.microsoft.com/office/drawing/2014/main" id="{86430320-1A4F-412F-300A-456151767E30}"/>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Rubrik 2">
            <a:extLst>
              <a:ext uri="{FF2B5EF4-FFF2-40B4-BE49-F238E27FC236}">
                <a16:creationId xmlns:a16="http://schemas.microsoft.com/office/drawing/2014/main" id="{9B510906-94F4-6B14-FDC7-76CDBAF81A19}"/>
              </a:ext>
            </a:extLst>
          </p:cNvPr>
          <p:cNvSpPr>
            <a:spLocks noGrp="1"/>
          </p:cNvSpPr>
          <p:nvPr>
            <p:ph type="body" sz="quarter" idx="14"/>
          </p:nvPr>
        </p:nvSpPr>
        <p:spPr>
          <a:xfrm>
            <a:off x="6660356" y="1160284"/>
            <a:ext cx="4928392" cy="977612"/>
          </a:xfrm>
        </p:spPr>
        <p:txBody>
          <a:bodyPr tIns="108000" anchor="t">
            <a:noAutofit/>
          </a:bodyPr>
          <a:lstStyle>
            <a:lvl1pPr marL="0" indent="0">
              <a:lnSpc>
                <a:spcPct val="80000"/>
              </a:lnSpc>
              <a:buNone/>
              <a:defRPr sz="3600" b="1">
                <a:solidFill>
                  <a:schemeClr val="tx2"/>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a:t>Klicka här för att ändra format på bakgrundstexten</a:t>
            </a:r>
          </a:p>
        </p:txBody>
      </p:sp>
      <p:sp>
        <p:nvSpPr>
          <p:cNvPr id="10" name="Platshållare för innehåll 2">
            <a:extLst>
              <a:ext uri="{FF2B5EF4-FFF2-40B4-BE49-F238E27FC236}">
                <a16:creationId xmlns:a16="http://schemas.microsoft.com/office/drawing/2014/main" id="{334025BC-079F-EA86-F798-CAD6618E645E}"/>
              </a:ext>
            </a:extLst>
          </p:cNvPr>
          <p:cNvSpPr>
            <a:spLocks noGrp="1"/>
          </p:cNvSpPr>
          <p:nvPr>
            <p:ph sz="half" idx="13"/>
          </p:nvPr>
        </p:nvSpPr>
        <p:spPr>
          <a:xfrm>
            <a:off x="6661947" y="2281473"/>
            <a:ext cx="4928391"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8E503FC7-D8F6-4243-8CCB-9A739180F56A}" type="datetime1">
              <a:rPr lang="sv-SE" smtClean="0"/>
              <a:t>2026-10-05</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pic>
        <p:nvPicPr>
          <p:cNvPr id="13" name="Bild 10">
            <a:extLst>
              <a:ext uri="{FF2B5EF4-FFF2-40B4-BE49-F238E27FC236}">
                <a16:creationId xmlns:a16="http://schemas.microsoft.com/office/drawing/2014/main" id="{57E3D58E-4C99-E6D1-B925-E182668FA2E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01152" y="183024"/>
            <a:ext cx="714243" cy="799273"/>
          </a:xfrm>
          <a:prstGeom prst="rect">
            <a:avLst/>
          </a:prstGeom>
        </p:spPr>
      </p:pic>
    </p:spTree>
    <p:extLst>
      <p:ext uri="{BB962C8B-B14F-4D97-AF65-F5344CB8AC3E}">
        <p14:creationId xmlns:p14="http://schemas.microsoft.com/office/powerpoint/2010/main" val="40588874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mparison, teal">
    <p:bg>
      <p:bgPr>
        <a:solidFill>
          <a:srgbClr val="B2E0E0"/>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ubrik 1">
            <a:extLst>
              <a:ext uri="{FF2B5EF4-FFF2-40B4-BE49-F238E27FC236}">
                <a16:creationId xmlns:a16="http://schemas.microsoft.com/office/drawing/2014/main" id="{E1E07B9C-02BD-AC56-ABC5-455CEBB24ACF}"/>
              </a:ext>
            </a:extLst>
          </p:cNvPr>
          <p:cNvSpPr>
            <a:spLocks noGrp="1"/>
          </p:cNvSpPr>
          <p:nvPr>
            <p:ph type="title"/>
          </p:nvPr>
        </p:nvSpPr>
        <p:spPr>
          <a:xfrm>
            <a:off x="600076" y="1169520"/>
            <a:ext cx="4929982" cy="977612"/>
          </a:xfrm>
        </p:spPr>
        <p:txBody>
          <a:bodyPr/>
          <a:lstStyle/>
          <a:p>
            <a:r>
              <a:rPr lang="sv-SE"/>
              <a:t>Klicka här för att ändra mall för rubrikformat</a:t>
            </a:r>
            <a:endParaRPr lang="sv-SE" dirty="0"/>
          </a:p>
        </p:txBody>
      </p:sp>
      <p:sp>
        <p:nvSpPr>
          <p:cNvPr id="11" name="Platshållare för innehåll 1">
            <a:extLst>
              <a:ext uri="{FF2B5EF4-FFF2-40B4-BE49-F238E27FC236}">
                <a16:creationId xmlns:a16="http://schemas.microsoft.com/office/drawing/2014/main" id="{22D67319-CD30-B99B-C636-4905BD0CE9D9}"/>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Rubrik 2">
            <a:extLst>
              <a:ext uri="{FF2B5EF4-FFF2-40B4-BE49-F238E27FC236}">
                <a16:creationId xmlns:a16="http://schemas.microsoft.com/office/drawing/2014/main" id="{FE151B58-3B63-330E-7BE5-9A36F8D82000}"/>
              </a:ext>
            </a:extLst>
          </p:cNvPr>
          <p:cNvSpPr>
            <a:spLocks noGrp="1"/>
          </p:cNvSpPr>
          <p:nvPr>
            <p:ph type="body" sz="quarter" idx="14"/>
          </p:nvPr>
        </p:nvSpPr>
        <p:spPr>
          <a:xfrm>
            <a:off x="6660356" y="1169520"/>
            <a:ext cx="4928392" cy="977612"/>
          </a:xfrm>
        </p:spPr>
        <p:txBody>
          <a:bodyPr tIns="108000" anchor="t">
            <a:noAutofit/>
          </a:bodyPr>
          <a:lstStyle>
            <a:lvl1pPr marL="0" indent="0">
              <a:lnSpc>
                <a:spcPct val="80000"/>
              </a:lnSpc>
              <a:buNone/>
              <a:defRPr sz="3600" b="1">
                <a:solidFill>
                  <a:schemeClr val="tx2"/>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a:t>Klicka här för att ändra format på bakgrundstexten</a:t>
            </a:r>
          </a:p>
        </p:txBody>
      </p:sp>
      <p:sp>
        <p:nvSpPr>
          <p:cNvPr id="10" name="Platshållare för innehåll 2">
            <a:extLst>
              <a:ext uri="{FF2B5EF4-FFF2-40B4-BE49-F238E27FC236}">
                <a16:creationId xmlns:a16="http://schemas.microsoft.com/office/drawing/2014/main" id="{1BA7EFEF-D6C1-C9F7-8504-107188FC0566}"/>
              </a:ext>
            </a:extLst>
          </p:cNvPr>
          <p:cNvSpPr>
            <a:spLocks noGrp="1"/>
          </p:cNvSpPr>
          <p:nvPr>
            <p:ph sz="half" idx="13"/>
          </p:nvPr>
        </p:nvSpPr>
        <p:spPr>
          <a:xfrm>
            <a:off x="6661947" y="2281473"/>
            <a:ext cx="4928391"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9719EDF7-C24A-7E4C-9EBB-98C778ECC35A}" type="datetime1">
              <a:rPr lang="sv-SE" smtClean="0"/>
              <a:t>2026-10-05</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pic>
        <p:nvPicPr>
          <p:cNvPr id="13" name="Bild 10">
            <a:extLst>
              <a:ext uri="{FF2B5EF4-FFF2-40B4-BE49-F238E27FC236}">
                <a16:creationId xmlns:a16="http://schemas.microsoft.com/office/drawing/2014/main" id="{57E3D58E-4C99-E6D1-B925-E182668FA2E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01152" y="183024"/>
            <a:ext cx="714243" cy="799273"/>
          </a:xfrm>
          <a:prstGeom prst="rect">
            <a:avLst/>
          </a:prstGeom>
        </p:spPr>
      </p:pic>
    </p:spTree>
    <p:extLst>
      <p:ext uri="{BB962C8B-B14F-4D97-AF65-F5344CB8AC3E}">
        <p14:creationId xmlns:p14="http://schemas.microsoft.com/office/powerpoint/2010/main" val="274288546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ison, red">
    <p:bg>
      <p:bgPr>
        <a:solidFill>
          <a:srgbClr val="FFCCC4"/>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ubrik 1">
            <a:extLst>
              <a:ext uri="{FF2B5EF4-FFF2-40B4-BE49-F238E27FC236}">
                <a16:creationId xmlns:a16="http://schemas.microsoft.com/office/drawing/2014/main" id="{214F56B9-DEF6-409D-736C-E96172170452}"/>
              </a:ext>
            </a:extLst>
          </p:cNvPr>
          <p:cNvSpPr>
            <a:spLocks noGrp="1"/>
          </p:cNvSpPr>
          <p:nvPr>
            <p:ph type="title"/>
          </p:nvPr>
        </p:nvSpPr>
        <p:spPr>
          <a:xfrm>
            <a:off x="600076" y="1169520"/>
            <a:ext cx="4929982" cy="977612"/>
          </a:xfrm>
        </p:spPr>
        <p:txBody>
          <a:bodyPr/>
          <a:lstStyle/>
          <a:p>
            <a:r>
              <a:rPr lang="sv-SE"/>
              <a:t>Klicka här för att ändra mall för rubrikformat</a:t>
            </a:r>
            <a:endParaRPr lang="sv-SE" dirty="0"/>
          </a:p>
        </p:txBody>
      </p:sp>
      <p:sp>
        <p:nvSpPr>
          <p:cNvPr id="11" name="Platshållare för innehåll 1">
            <a:extLst>
              <a:ext uri="{FF2B5EF4-FFF2-40B4-BE49-F238E27FC236}">
                <a16:creationId xmlns:a16="http://schemas.microsoft.com/office/drawing/2014/main" id="{C0ECC4A3-C076-B625-7E77-9DE3F047B9BB}"/>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Rubrik 2">
            <a:extLst>
              <a:ext uri="{FF2B5EF4-FFF2-40B4-BE49-F238E27FC236}">
                <a16:creationId xmlns:a16="http://schemas.microsoft.com/office/drawing/2014/main" id="{0A9AF8D0-B58B-0439-D162-96136F7DA0C7}"/>
              </a:ext>
            </a:extLst>
          </p:cNvPr>
          <p:cNvSpPr>
            <a:spLocks noGrp="1"/>
          </p:cNvSpPr>
          <p:nvPr>
            <p:ph type="body" sz="quarter" idx="14"/>
          </p:nvPr>
        </p:nvSpPr>
        <p:spPr>
          <a:xfrm>
            <a:off x="6660356" y="1169520"/>
            <a:ext cx="4928392" cy="977612"/>
          </a:xfrm>
        </p:spPr>
        <p:txBody>
          <a:bodyPr tIns="108000" anchor="t">
            <a:noAutofit/>
          </a:bodyPr>
          <a:lstStyle>
            <a:lvl1pPr marL="0" indent="0">
              <a:lnSpc>
                <a:spcPct val="80000"/>
              </a:lnSpc>
              <a:buNone/>
              <a:defRPr sz="3600" b="1">
                <a:solidFill>
                  <a:schemeClr val="tx2"/>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a:t>Klicka här för att ändra format på bakgrundstexten</a:t>
            </a:r>
          </a:p>
        </p:txBody>
      </p:sp>
      <p:sp>
        <p:nvSpPr>
          <p:cNvPr id="10" name="Platshållare för innehåll 2">
            <a:extLst>
              <a:ext uri="{FF2B5EF4-FFF2-40B4-BE49-F238E27FC236}">
                <a16:creationId xmlns:a16="http://schemas.microsoft.com/office/drawing/2014/main" id="{BC163C54-5959-5606-C36B-9E364C931E73}"/>
              </a:ext>
            </a:extLst>
          </p:cNvPr>
          <p:cNvSpPr>
            <a:spLocks noGrp="1"/>
          </p:cNvSpPr>
          <p:nvPr>
            <p:ph sz="half" idx="13"/>
          </p:nvPr>
        </p:nvSpPr>
        <p:spPr>
          <a:xfrm>
            <a:off x="6661947" y="2281473"/>
            <a:ext cx="4928391"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6DB96772-CADE-B345-804B-3DF93A11AE0A}" type="datetime1">
              <a:rPr lang="sv-SE" smtClean="0"/>
              <a:t>2026-10-05</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pic>
        <p:nvPicPr>
          <p:cNvPr id="13" name="Bild 10">
            <a:extLst>
              <a:ext uri="{FF2B5EF4-FFF2-40B4-BE49-F238E27FC236}">
                <a16:creationId xmlns:a16="http://schemas.microsoft.com/office/drawing/2014/main" id="{57E3D58E-4C99-E6D1-B925-E182668FA2E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01152" y="183024"/>
            <a:ext cx="714243" cy="799273"/>
          </a:xfrm>
          <a:prstGeom prst="rect">
            <a:avLst/>
          </a:prstGeom>
        </p:spPr>
      </p:pic>
    </p:spTree>
    <p:extLst>
      <p:ext uri="{BB962C8B-B14F-4D97-AF65-F5344CB8AC3E}">
        <p14:creationId xmlns:p14="http://schemas.microsoft.com/office/powerpoint/2010/main" val="162129575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mparison, yellow">
    <p:bg>
      <p:bgPr>
        <a:solidFill>
          <a:srgbClr val="FFF0B0"/>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ubrik 1">
            <a:extLst>
              <a:ext uri="{FF2B5EF4-FFF2-40B4-BE49-F238E27FC236}">
                <a16:creationId xmlns:a16="http://schemas.microsoft.com/office/drawing/2014/main" id="{F9485CCE-1723-48F8-36F7-B271C8911C85}"/>
              </a:ext>
            </a:extLst>
          </p:cNvPr>
          <p:cNvSpPr>
            <a:spLocks noGrp="1"/>
          </p:cNvSpPr>
          <p:nvPr>
            <p:ph type="title"/>
          </p:nvPr>
        </p:nvSpPr>
        <p:spPr>
          <a:xfrm>
            <a:off x="600076" y="1169520"/>
            <a:ext cx="4929982" cy="977612"/>
          </a:xfrm>
        </p:spPr>
        <p:txBody>
          <a:bodyPr/>
          <a:lstStyle/>
          <a:p>
            <a:r>
              <a:rPr lang="sv-SE"/>
              <a:t>Klicka här för att ändra mall för rubrikformat</a:t>
            </a:r>
            <a:endParaRPr lang="sv-SE" dirty="0"/>
          </a:p>
        </p:txBody>
      </p:sp>
      <p:sp>
        <p:nvSpPr>
          <p:cNvPr id="11" name="Platshållare för innehåll 1">
            <a:extLst>
              <a:ext uri="{FF2B5EF4-FFF2-40B4-BE49-F238E27FC236}">
                <a16:creationId xmlns:a16="http://schemas.microsoft.com/office/drawing/2014/main" id="{020AD7BA-30E7-614D-F529-872AA9BB7A1A}"/>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Rubrik 2">
            <a:extLst>
              <a:ext uri="{FF2B5EF4-FFF2-40B4-BE49-F238E27FC236}">
                <a16:creationId xmlns:a16="http://schemas.microsoft.com/office/drawing/2014/main" id="{976FF026-F97C-9444-5B6A-C4AF50690ADD}"/>
              </a:ext>
            </a:extLst>
          </p:cNvPr>
          <p:cNvSpPr>
            <a:spLocks noGrp="1"/>
          </p:cNvSpPr>
          <p:nvPr>
            <p:ph type="body" sz="quarter" idx="14"/>
          </p:nvPr>
        </p:nvSpPr>
        <p:spPr>
          <a:xfrm>
            <a:off x="6660356" y="1169520"/>
            <a:ext cx="4928392" cy="977612"/>
          </a:xfrm>
        </p:spPr>
        <p:txBody>
          <a:bodyPr tIns="108000" anchor="t">
            <a:noAutofit/>
          </a:bodyPr>
          <a:lstStyle>
            <a:lvl1pPr marL="0" indent="0">
              <a:lnSpc>
                <a:spcPct val="80000"/>
              </a:lnSpc>
              <a:buNone/>
              <a:defRPr sz="3600" b="1">
                <a:solidFill>
                  <a:schemeClr val="tx2"/>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a:t>Klicka här för att ändra format på bakgrundstexten</a:t>
            </a:r>
          </a:p>
        </p:txBody>
      </p:sp>
      <p:sp>
        <p:nvSpPr>
          <p:cNvPr id="10" name="Platshållare för innehåll 2">
            <a:extLst>
              <a:ext uri="{FF2B5EF4-FFF2-40B4-BE49-F238E27FC236}">
                <a16:creationId xmlns:a16="http://schemas.microsoft.com/office/drawing/2014/main" id="{93803107-D46C-D12D-AAD7-E84641384E1F}"/>
              </a:ext>
            </a:extLst>
          </p:cNvPr>
          <p:cNvSpPr>
            <a:spLocks noGrp="1"/>
          </p:cNvSpPr>
          <p:nvPr>
            <p:ph sz="half" idx="13"/>
          </p:nvPr>
        </p:nvSpPr>
        <p:spPr>
          <a:xfrm>
            <a:off x="6661947" y="2281473"/>
            <a:ext cx="4928391"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669F8B43-28B6-0949-93DC-6B291391CFD4}" type="datetime1">
              <a:rPr lang="sv-SE" smtClean="0"/>
              <a:t>2026-10-05</a:t>
            </a:fld>
            <a:endParaRPr lang="sv-SE"/>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pic>
        <p:nvPicPr>
          <p:cNvPr id="13" name="Bild 10">
            <a:extLst>
              <a:ext uri="{FF2B5EF4-FFF2-40B4-BE49-F238E27FC236}">
                <a16:creationId xmlns:a16="http://schemas.microsoft.com/office/drawing/2014/main" id="{57E3D58E-4C99-E6D1-B925-E182668FA2E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01152" y="183024"/>
            <a:ext cx="714243" cy="799273"/>
          </a:xfrm>
          <a:prstGeom prst="rect">
            <a:avLst/>
          </a:prstGeom>
        </p:spPr>
      </p:pic>
    </p:spTree>
    <p:extLst>
      <p:ext uri="{BB962C8B-B14F-4D97-AF65-F5344CB8AC3E}">
        <p14:creationId xmlns:p14="http://schemas.microsoft.com/office/powerpoint/2010/main" val="23055723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Headline and 1 imag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a:xfrm>
            <a:off x="600075" y="1197228"/>
            <a:ext cx="10990263" cy="568412"/>
          </a:xfrm>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4" y="1919288"/>
            <a:ext cx="10990263"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3450A6BD-1EFB-BD42-9DC0-F0A6BEB4C27D}" type="datetime1">
              <a:rPr lang="sv-SE" smtClean="0"/>
              <a:t>2026-10-05</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335529897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Headline and 2 image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a:xfrm>
            <a:off x="600075" y="1197228"/>
            <a:ext cx="10990263" cy="568412"/>
          </a:xfrm>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5" y="1919288"/>
            <a:ext cx="5314950"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7" name="Platshållare för bild 3">
            <a:extLst>
              <a:ext uri="{FF2B5EF4-FFF2-40B4-BE49-F238E27FC236}">
                <a16:creationId xmlns:a16="http://schemas.microsoft.com/office/drawing/2014/main" id="{10E5EDDF-D49C-48DD-C908-7043750473EF}"/>
              </a:ext>
            </a:extLst>
          </p:cNvPr>
          <p:cNvSpPr>
            <a:spLocks noGrp="1"/>
          </p:cNvSpPr>
          <p:nvPr>
            <p:ph type="pic" sz="quarter" idx="14" hasCustomPrompt="1"/>
          </p:nvPr>
        </p:nvSpPr>
        <p:spPr>
          <a:xfrm>
            <a:off x="6273800" y="1919288"/>
            <a:ext cx="5314950"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ADBDFCF2-2839-8D4F-B5E5-9B488CE2E4EE}" type="datetime1">
              <a:rPr lang="sv-SE" smtClean="0"/>
              <a:t>2026-10-05</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101171230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Headline and 2 images,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a:xfrm>
            <a:off x="600075" y="1197228"/>
            <a:ext cx="10990263" cy="568412"/>
          </a:xfrm>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5" y="1919288"/>
            <a:ext cx="5314950"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9" name="Platshållare för text 2">
            <a:extLst>
              <a:ext uri="{FF2B5EF4-FFF2-40B4-BE49-F238E27FC236}">
                <a16:creationId xmlns:a16="http://schemas.microsoft.com/office/drawing/2014/main" id="{BC674729-23CB-CE55-418D-9B4DA58EC148}"/>
              </a:ext>
            </a:extLst>
          </p:cNvPr>
          <p:cNvSpPr>
            <a:spLocks noGrp="1"/>
          </p:cNvSpPr>
          <p:nvPr>
            <p:ph type="body" sz="quarter" idx="16"/>
          </p:nvPr>
        </p:nvSpPr>
        <p:spPr>
          <a:xfrm>
            <a:off x="600075" y="5226050"/>
            <a:ext cx="5314950"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bild 3">
            <a:extLst>
              <a:ext uri="{FF2B5EF4-FFF2-40B4-BE49-F238E27FC236}">
                <a16:creationId xmlns:a16="http://schemas.microsoft.com/office/drawing/2014/main" id="{10E5EDDF-D49C-48DD-C908-7043750473EF}"/>
              </a:ext>
            </a:extLst>
          </p:cNvPr>
          <p:cNvSpPr>
            <a:spLocks noGrp="1"/>
          </p:cNvSpPr>
          <p:nvPr>
            <p:ph type="pic" sz="quarter" idx="14" hasCustomPrompt="1"/>
          </p:nvPr>
        </p:nvSpPr>
        <p:spPr>
          <a:xfrm>
            <a:off x="6273800" y="1919288"/>
            <a:ext cx="5314950"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0" name="Platshållare för text 3">
            <a:extLst>
              <a:ext uri="{FF2B5EF4-FFF2-40B4-BE49-F238E27FC236}">
                <a16:creationId xmlns:a16="http://schemas.microsoft.com/office/drawing/2014/main" id="{4E2E81CD-B9BA-4D4B-D687-9453DEF10687}"/>
              </a:ext>
            </a:extLst>
          </p:cNvPr>
          <p:cNvSpPr>
            <a:spLocks noGrp="1"/>
          </p:cNvSpPr>
          <p:nvPr>
            <p:ph type="body" sz="quarter" idx="17"/>
          </p:nvPr>
        </p:nvSpPr>
        <p:spPr>
          <a:xfrm>
            <a:off x="6275388" y="5226050"/>
            <a:ext cx="5314950"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47A9746E-62D8-944D-99B0-D98695592DCF}" type="datetime1">
              <a:rPr lang="sv-SE" smtClean="0"/>
              <a:t>2026-10-05</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169622757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Headline and 3 image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a:xfrm>
            <a:off x="600075" y="1197228"/>
            <a:ext cx="10990263" cy="568412"/>
          </a:xfrm>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5" y="1919288"/>
            <a:ext cx="3424238"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7" name="Platshållare för bild 3">
            <a:extLst>
              <a:ext uri="{FF2B5EF4-FFF2-40B4-BE49-F238E27FC236}">
                <a16:creationId xmlns:a16="http://schemas.microsoft.com/office/drawing/2014/main" id="{10E5EDDF-D49C-48DD-C908-7043750473EF}"/>
              </a:ext>
            </a:extLst>
          </p:cNvPr>
          <p:cNvSpPr>
            <a:spLocks noGrp="1"/>
          </p:cNvSpPr>
          <p:nvPr>
            <p:ph type="pic" sz="quarter" idx="14" hasCustomPrompt="1"/>
          </p:nvPr>
        </p:nvSpPr>
        <p:spPr>
          <a:xfrm>
            <a:off x="4383881" y="1919288"/>
            <a:ext cx="3424238"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8" name="Platshållare för bild 4">
            <a:extLst>
              <a:ext uri="{FF2B5EF4-FFF2-40B4-BE49-F238E27FC236}">
                <a16:creationId xmlns:a16="http://schemas.microsoft.com/office/drawing/2014/main" id="{D890193F-9CCD-2775-F25C-FAC1CA41A744}"/>
              </a:ext>
            </a:extLst>
          </p:cNvPr>
          <p:cNvSpPr>
            <a:spLocks noGrp="1"/>
          </p:cNvSpPr>
          <p:nvPr>
            <p:ph type="pic" sz="quarter" idx="15" hasCustomPrompt="1"/>
          </p:nvPr>
        </p:nvSpPr>
        <p:spPr>
          <a:xfrm>
            <a:off x="8167687" y="1919288"/>
            <a:ext cx="3424238"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EC42A3C6-0141-7544-8502-44E44E5AD51F}" type="datetime1">
              <a:rPr lang="sv-SE" smtClean="0"/>
              <a:t>2026-10-05</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370549190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Headline and 3 images,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a:xfrm>
            <a:off x="600075" y="1197228"/>
            <a:ext cx="10990263" cy="568412"/>
          </a:xfrm>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5" y="1919288"/>
            <a:ext cx="3424238"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0" name="Platshållare för text 2">
            <a:extLst>
              <a:ext uri="{FF2B5EF4-FFF2-40B4-BE49-F238E27FC236}">
                <a16:creationId xmlns:a16="http://schemas.microsoft.com/office/drawing/2014/main" id="{E8F9620A-7B37-2787-0C61-0CB4A6519E3C}"/>
              </a:ext>
            </a:extLst>
          </p:cNvPr>
          <p:cNvSpPr>
            <a:spLocks noGrp="1"/>
          </p:cNvSpPr>
          <p:nvPr>
            <p:ph type="body" sz="quarter" idx="16"/>
          </p:nvPr>
        </p:nvSpPr>
        <p:spPr>
          <a:xfrm>
            <a:off x="600075" y="5226050"/>
            <a:ext cx="3424238"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bild 3">
            <a:extLst>
              <a:ext uri="{FF2B5EF4-FFF2-40B4-BE49-F238E27FC236}">
                <a16:creationId xmlns:a16="http://schemas.microsoft.com/office/drawing/2014/main" id="{10E5EDDF-D49C-48DD-C908-7043750473EF}"/>
              </a:ext>
            </a:extLst>
          </p:cNvPr>
          <p:cNvSpPr>
            <a:spLocks noGrp="1"/>
          </p:cNvSpPr>
          <p:nvPr>
            <p:ph type="pic" sz="quarter" idx="14" hasCustomPrompt="1"/>
          </p:nvPr>
        </p:nvSpPr>
        <p:spPr>
          <a:xfrm>
            <a:off x="4383881" y="1919288"/>
            <a:ext cx="3424238"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1" name="Platshållare för text 3">
            <a:extLst>
              <a:ext uri="{FF2B5EF4-FFF2-40B4-BE49-F238E27FC236}">
                <a16:creationId xmlns:a16="http://schemas.microsoft.com/office/drawing/2014/main" id="{81E59C72-4325-9697-1B8F-6876044359F2}"/>
              </a:ext>
            </a:extLst>
          </p:cNvPr>
          <p:cNvSpPr>
            <a:spLocks noGrp="1"/>
          </p:cNvSpPr>
          <p:nvPr>
            <p:ph type="body" sz="quarter" idx="17"/>
          </p:nvPr>
        </p:nvSpPr>
        <p:spPr>
          <a:xfrm>
            <a:off x="4383881" y="5226050"/>
            <a:ext cx="3424238"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bild 4">
            <a:extLst>
              <a:ext uri="{FF2B5EF4-FFF2-40B4-BE49-F238E27FC236}">
                <a16:creationId xmlns:a16="http://schemas.microsoft.com/office/drawing/2014/main" id="{D890193F-9CCD-2775-F25C-FAC1CA41A744}"/>
              </a:ext>
            </a:extLst>
          </p:cNvPr>
          <p:cNvSpPr>
            <a:spLocks noGrp="1"/>
          </p:cNvSpPr>
          <p:nvPr>
            <p:ph type="pic" sz="quarter" idx="15" hasCustomPrompt="1"/>
          </p:nvPr>
        </p:nvSpPr>
        <p:spPr>
          <a:xfrm>
            <a:off x="8167687" y="1919288"/>
            <a:ext cx="3424238"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2" name="Platshållare för text 4">
            <a:extLst>
              <a:ext uri="{FF2B5EF4-FFF2-40B4-BE49-F238E27FC236}">
                <a16:creationId xmlns:a16="http://schemas.microsoft.com/office/drawing/2014/main" id="{04B71E10-09CE-4F1F-5969-3DD959F0102C}"/>
              </a:ext>
            </a:extLst>
          </p:cNvPr>
          <p:cNvSpPr>
            <a:spLocks noGrp="1"/>
          </p:cNvSpPr>
          <p:nvPr>
            <p:ph type="body" sz="quarter" idx="18"/>
          </p:nvPr>
        </p:nvSpPr>
        <p:spPr>
          <a:xfrm>
            <a:off x="8167687" y="5226050"/>
            <a:ext cx="3424238"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5A8E03F6-2D99-9C4F-8DF5-D169CFDD1A0C}" type="datetime1">
              <a:rPr lang="sv-SE" smtClean="0"/>
              <a:t>2026-10-05</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27323629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Headline and 4 image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a:xfrm>
            <a:off x="600075" y="1197228"/>
            <a:ext cx="10990263" cy="568412"/>
          </a:xfrm>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5" y="1919288"/>
            <a:ext cx="2450307"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7" name="Platshållare för bild 3">
            <a:extLst>
              <a:ext uri="{FF2B5EF4-FFF2-40B4-BE49-F238E27FC236}">
                <a16:creationId xmlns:a16="http://schemas.microsoft.com/office/drawing/2014/main" id="{10E5EDDF-D49C-48DD-C908-7043750473EF}"/>
              </a:ext>
            </a:extLst>
          </p:cNvPr>
          <p:cNvSpPr>
            <a:spLocks noGrp="1"/>
          </p:cNvSpPr>
          <p:nvPr>
            <p:ph type="pic" sz="quarter" idx="14" hasCustomPrompt="1"/>
          </p:nvPr>
        </p:nvSpPr>
        <p:spPr>
          <a:xfrm>
            <a:off x="3446727" y="1919288"/>
            <a:ext cx="2450307"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8" name="Platshållare för bild 4">
            <a:extLst>
              <a:ext uri="{FF2B5EF4-FFF2-40B4-BE49-F238E27FC236}">
                <a16:creationId xmlns:a16="http://schemas.microsoft.com/office/drawing/2014/main" id="{D890193F-9CCD-2775-F25C-FAC1CA41A744}"/>
              </a:ext>
            </a:extLst>
          </p:cNvPr>
          <p:cNvSpPr>
            <a:spLocks noGrp="1"/>
          </p:cNvSpPr>
          <p:nvPr>
            <p:ph type="pic" sz="quarter" idx="15" hasCustomPrompt="1"/>
          </p:nvPr>
        </p:nvSpPr>
        <p:spPr>
          <a:xfrm>
            <a:off x="6293379" y="1919288"/>
            <a:ext cx="2450307"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9" name="Platshållare för bild 5">
            <a:extLst>
              <a:ext uri="{FF2B5EF4-FFF2-40B4-BE49-F238E27FC236}">
                <a16:creationId xmlns:a16="http://schemas.microsoft.com/office/drawing/2014/main" id="{E4D25720-B2A9-9FB1-1BDD-4161DED099B2}"/>
              </a:ext>
            </a:extLst>
          </p:cNvPr>
          <p:cNvSpPr>
            <a:spLocks noGrp="1"/>
          </p:cNvSpPr>
          <p:nvPr>
            <p:ph type="pic" sz="quarter" idx="16" hasCustomPrompt="1"/>
          </p:nvPr>
        </p:nvSpPr>
        <p:spPr>
          <a:xfrm>
            <a:off x="9140031" y="1919288"/>
            <a:ext cx="2450307" cy="4408487"/>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8AF63115-71BE-3E46-BB5A-A4600F1506C7}" type="datetime1">
              <a:rPr lang="sv-SE" smtClean="0"/>
              <a:t>2026-10-05</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41294270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Headline and 4 images,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a:xfrm>
            <a:off x="600075" y="1197228"/>
            <a:ext cx="10990263" cy="568412"/>
          </a:xfrm>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5" y="1919288"/>
            <a:ext cx="2450307"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0" name="Platshållare för text 2">
            <a:extLst>
              <a:ext uri="{FF2B5EF4-FFF2-40B4-BE49-F238E27FC236}">
                <a16:creationId xmlns:a16="http://schemas.microsoft.com/office/drawing/2014/main" id="{D90C2B5D-CFFA-002C-8403-A5BA4FD6C513}"/>
              </a:ext>
            </a:extLst>
          </p:cNvPr>
          <p:cNvSpPr>
            <a:spLocks noGrp="1"/>
          </p:cNvSpPr>
          <p:nvPr>
            <p:ph type="body" sz="quarter" idx="17"/>
          </p:nvPr>
        </p:nvSpPr>
        <p:spPr>
          <a:xfrm>
            <a:off x="600075" y="5226050"/>
            <a:ext cx="2450307"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bild 3">
            <a:extLst>
              <a:ext uri="{FF2B5EF4-FFF2-40B4-BE49-F238E27FC236}">
                <a16:creationId xmlns:a16="http://schemas.microsoft.com/office/drawing/2014/main" id="{10E5EDDF-D49C-48DD-C908-7043750473EF}"/>
              </a:ext>
            </a:extLst>
          </p:cNvPr>
          <p:cNvSpPr>
            <a:spLocks noGrp="1"/>
          </p:cNvSpPr>
          <p:nvPr>
            <p:ph type="pic" sz="quarter" idx="14" hasCustomPrompt="1"/>
          </p:nvPr>
        </p:nvSpPr>
        <p:spPr>
          <a:xfrm>
            <a:off x="3446727" y="1919288"/>
            <a:ext cx="2450307"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4" name="Platshållare för text 3">
            <a:extLst>
              <a:ext uri="{FF2B5EF4-FFF2-40B4-BE49-F238E27FC236}">
                <a16:creationId xmlns:a16="http://schemas.microsoft.com/office/drawing/2014/main" id="{F4E32133-1B05-00E9-FC72-16105F20E5D8}"/>
              </a:ext>
            </a:extLst>
          </p:cNvPr>
          <p:cNvSpPr>
            <a:spLocks noGrp="1"/>
          </p:cNvSpPr>
          <p:nvPr>
            <p:ph type="body" sz="quarter" idx="18"/>
          </p:nvPr>
        </p:nvSpPr>
        <p:spPr>
          <a:xfrm>
            <a:off x="3446727" y="5226050"/>
            <a:ext cx="2450307"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bild 4">
            <a:extLst>
              <a:ext uri="{FF2B5EF4-FFF2-40B4-BE49-F238E27FC236}">
                <a16:creationId xmlns:a16="http://schemas.microsoft.com/office/drawing/2014/main" id="{D890193F-9CCD-2775-F25C-FAC1CA41A744}"/>
              </a:ext>
            </a:extLst>
          </p:cNvPr>
          <p:cNvSpPr>
            <a:spLocks noGrp="1"/>
          </p:cNvSpPr>
          <p:nvPr>
            <p:ph type="pic" sz="quarter" idx="15" hasCustomPrompt="1"/>
          </p:nvPr>
        </p:nvSpPr>
        <p:spPr>
          <a:xfrm>
            <a:off x="6293379" y="1919288"/>
            <a:ext cx="2450307"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5" name="Platshållare för text 4">
            <a:extLst>
              <a:ext uri="{FF2B5EF4-FFF2-40B4-BE49-F238E27FC236}">
                <a16:creationId xmlns:a16="http://schemas.microsoft.com/office/drawing/2014/main" id="{9FBEA034-4378-57AD-9BAA-D23952A616CE}"/>
              </a:ext>
            </a:extLst>
          </p:cNvPr>
          <p:cNvSpPr>
            <a:spLocks noGrp="1"/>
          </p:cNvSpPr>
          <p:nvPr>
            <p:ph type="body" sz="quarter" idx="19"/>
          </p:nvPr>
        </p:nvSpPr>
        <p:spPr>
          <a:xfrm>
            <a:off x="6293379" y="5226050"/>
            <a:ext cx="2450307"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Platshållare för bild 5">
            <a:extLst>
              <a:ext uri="{FF2B5EF4-FFF2-40B4-BE49-F238E27FC236}">
                <a16:creationId xmlns:a16="http://schemas.microsoft.com/office/drawing/2014/main" id="{E4D25720-B2A9-9FB1-1BDD-4161DED099B2}"/>
              </a:ext>
            </a:extLst>
          </p:cNvPr>
          <p:cNvSpPr>
            <a:spLocks noGrp="1"/>
          </p:cNvSpPr>
          <p:nvPr>
            <p:ph type="pic" sz="quarter" idx="16" hasCustomPrompt="1"/>
          </p:nvPr>
        </p:nvSpPr>
        <p:spPr>
          <a:xfrm>
            <a:off x="9140031" y="1919288"/>
            <a:ext cx="2450307" cy="3092979"/>
          </a:xfrm>
        </p:spPr>
        <p:txBody>
          <a:bodyPr bIns="1044000" anchor="ctr"/>
          <a:lstStyle>
            <a:lvl1pPr marL="0" indent="0" algn="ctr">
              <a:buNone/>
              <a:defRPr/>
            </a:lvl1pPr>
          </a:lstStyle>
          <a:p>
            <a:r>
              <a:rPr lang="sv-SE" err="1"/>
              <a:t>Click</a:t>
            </a:r>
            <a:r>
              <a:rPr lang="sv-SE"/>
              <a:t> on the </a:t>
            </a:r>
            <a:r>
              <a:rPr lang="sv-SE" err="1"/>
              <a:t>icon</a:t>
            </a:r>
            <a:r>
              <a:rPr lang="sv-SE"/>
              <a:t> or </a:t>
            </a:r>
            <a:br>
              <a:rPr lang="sv-SE"/>
            </a:br>
            <a:r>
              <a:rPr lang="sv-SE"/>
              <a:t>drag and </a:t>
            </a:r>
            <a:r>
              <a:rPr lang="sv-SE" err="1"/>
              <a:t>drop</a:t>
            </a:r>
            <a:r>
              <a:rPr lang="sv-SE"/>
              <a:t> to </a:t>
            </a:r>
            <a:r>
              <a:rPr lang="sv-SE" err="1"/>
              <a:t>insert</a:t>
            </a:r>
            <a:r>
              <a:rPr lang="sv-SE"/>
              <a:t> an image</a:t>
            </a:r>
          </a:p>
        </p:txBody>
      </p:sp>
      <p:sp>
        <p:nvSpPr>
          <p:cNvPr id="16" name="Platshållare för text 5">
            <a:extLst>
              <a:ext uri="{FF2B5EF4-FFF2-40B4-BE49-F238E27FC236}">
                <a16:creationId xmlns:a16="http://schemas.microsoft.com/office/drawing/2014/main" id="{06D592E5-8C13-50D1-1CCC-8F6917A28780}"/>
              </a:ext>
            </a:extLst>
          </p:cNvPr>
          <p:cNvSpPr>
            <a:spLocks noGrp="1"/>
          </p:cNvSpPr>
          <p:nvPr>
            <p:ph type="body" sz="quarter" idx="20"/>
          </p:nvPr>
        </p:nvSpPr>
        <p:spPr>
          <a:xfrm>
            <a:off x="9140030" y="5226050"/>
            <a:ext cx="2450307"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309FED66-59CE-6445-BA05-B37954B8CE47}" type="datetime1">
              <a:rPr lang="sv-SE" smtClean="0"/>
              <a:t>2026-10-05</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133974947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Headline only">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B2E332-9225-25D1-EB2B-62418C5D494E}"/>
              </a:ext>
            </a:extLst>
          </p:cNvPr>
          <p:cNvSpPr>
            <a:spLocks noGrp="1"/>
          </p:cNvSpPr>
          <p:nvPr>
            <p:ph type="title"/>
          </p:nvPr>
        </p:nvSpPr>
        <p:spPr>
          <a:xfrm>
            <a:off x="600075" y="1197228"/>
            <a:ext cx="10990263" cy="568412"/>
          </a:xfrm>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EF1EFA3-3FDF-1336-ED61-2DEDAA6F6BD6}"/>
              </a:ext>
            </a:extLst>
          </p:cNvPr>
          <p:cNvSpPr>
            <a:spLocks noGrp="1"/>
          </p:cNvSpPr>
          <p:nvPr>
            <p:ph type="dt" sz="half" idx="10"/>
          </p:nvPr>
        </p:nvSpPr>
        <p:spPr/>
        <p:txBody>
          <a:bodyPr/>
          <a:lstStyle/>
          <a:p>
            <a:fld id="{8C332B6B-9A86-944B-B689-8453757791DF}" type="datetime1">
              <a:rPr lang="sv-SE" smtClean="0"/>
              <a:t>2026-10-05</a:t>
            </a:fld>
            <a:endParaRPr lang="sv-SE"/>
          </a:p>
        </p:txBody>
      </p:sp>
      <p:sp>
        <p:nvSpPr>
          <p:cNvPr id="4" name="Platshållare för sidfot 3">
            <a:extLst>
              <a:ext uri="{FF2B5EF4-FFF2-40B4-BE49-F238E27FC236}">
                <a16:creationId xmlns:a16="http://schemas.microsoft.com/office/drawing/2014/main" id="{580BEAC8-B518-E8B6-324C-4CC99EAFBFDA}"/>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0936D8FE-4DB7-B3B6-8840-02A9309F685D}"/>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197514978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Headline only, light blue line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B2E332-9225-25D1-EB2B-62418C5D494E}"/>
              </a:ext>
            </a:extLst>
          </p:cNvPr>
          <p:cNvSpPr>
            <a:spLocks noGrp="1"/>
          </p:cNvSpPr>
          <p:nvPr>
            <p:ph type="title"/>
          </p:nvPr>
        </p:nvSpPr>
        <p:spPr>
          <a:xfrm>
            <a:off x="600075" y="1197228"/>
            <a:ext cx="10990263" cy="568412"/>
          </a:xfrm>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EF1EFA3-3FDF-1336-ED61-2DEDAA6F6BD6}"/>
              </a:ext>
            </a:extLst>
          </p:cNvPr>
          <p:cNvSpPr>
            <a:spLocks noGrp="1"/>
          </p:cNvSpPr>
          <p:nvPr>
            <p:ph type="dt" sz="half" idx="10"/>
          </p:nvPr>
        </p:nvSpPr>
        <p:spPr/>
        <p:txBody>
          <a:bodyPr/>
          <a:lstStyle/>
          <a:p>
            <a:fld id="{1957E16A-1246-F744-BDA8-D5896FB385F8}" type="datetime1">
              <a:rPr lang="sv-SE" smtClean="0"/>
              <a:t>2026-10-05</a:t>
            </a:fld>
            <a:endParaRPr lang="sv-SE"/>
          </a:p>
        </p:txBody>
      </p:sp>
      <p:sp>
        <p:nvSpPr>
          <p:cNvPr id="4" name="Platshållare för sidfot 3">
            <a:extLst>
              <a:ext uri="{FF2B5EF4-FFF2-40B4-BE49-F238E27FC236}">
                <a16:creationId xmlns:a16="http://schemas.microsoft.com/office/drawing/2014/main" id="{580BEAC8-B518-E8B6-324C-4CC99EAFBFDA}"/>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0936D8FE-4DB7-B3B6-8840-02A9309F685D}"/>
              </a:ext>
            </a:extLst>
          </p:cNvPr>
          <p:cNvSpPr>
            <a:spLocks noGrp="1"/>
          </p:cNvSpPr>
          <p:nvPr>
            <p:ph type="sldNum" sz="quarter" idx="12"/>
          </p:nvPr>
        </p:nvSpPr>
        <p:spPr/>
        <p:txBody>
          <a:bodyPr/>
          <a:lstStyle/>
          <a:p>
            <a:fld id="{B716C8F4-20CD-364A-8A8E-DE130115B178}" type="slidenum">
              <a:rPr lang="sv-SE" smtClean="0"/>
              <a:pPr/>
              <a:t>‹#›</a:t>
            </a:fld>
            <a:endParaRPr lang="sv-SE"/>
          </a:p>
        </p:txBody>
      </p:sp>
      <p:pic>
        <p:nvPicPr>
          <p:cNvPr id="6" name="Bild 5">
            <a:extLst>
              <a:ext uri="{FF2B5EF4-FFF2-40B4-BE49-F238E27FC236}">
                <a16:creationId xmlns:a16="http://schemas.microsoft.com/office/drawing/2014/main" id="{2CD49F62-B17F-4256-87E8-B48CEC1AECF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Tree>
    <p:extLst>
      <p:ext uri="{BB962C8B-B14F-4D97-AF65-F5344CB8AC3E}">
        <p14:creationId xmlns:p14="http://schemas.microsoft.com/office/powerpoint/2010/main" val="155040685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Headline only, sand line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B2E332-9225-25D1-EB2B-62418C5D494E}"/>
              </a:ext>
            </a:extLst>
          </p:cNvPr>
          <p:cNvSpPr>
            <a:spLocks noGrp="1"/>
          </p:cNvSpPr>
          <p:nvPr>
            <p:ph type="title"/>
          </p:nvPr>
        </p:nvSpPr>
        <p:spPr>
          <a:xfrm>
            <a:off x="600075" y="1197228"/>
            <a:ext cx="10990263" cy="568412"/>
          </a:xfrm>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EF1EFA3-3FDF-1336-ED61-2DEDAA6F6BD6}"/>
              </a:ext>
            </a:extLst>
          </p:cNvPr>
          <p:cNvSpPr>
            <a:spLocks noGrp="1"/>
          </p:cNvSpPr>
          <p:nvPr>
            <p:ph type="dt" sz="half" idx="10"/>
          </p:nvPr>
        </p:nvSpPr>
        <p:spPr/>
        <p:txBody>
          <a:bodyPr/>
          <a:lstStyle/>
          <a:p>
            <a:fld id="{68888E78-A3E8-2E47-A37C-B0DACC4AC38C}" type="datetime1">
              <a:rPr lang="sv-SE" smtClean="0"/>
              <a:t>2026-10-05</a:t>
            </a:fld>
            <a:endParaRPr lang="sv-SE"/>
          </a:p>
        </p:txBody>
      </p:sp>
      <p:sp>
        <p:nvSpPr>
          <p:cNvPr id="4" name="Platshållare för sidfot 3">
            <a:extLst>
              <a:ext uri="{FF2B5EF4-FFF2-40B4-BE49-F238E27FC236}">
                <a16:creationId xmlns:a16="http://schemas.microsoft.com/office/drawing/2014/main" id="{580BEAC8-B518-E8B6-324C-4CC99EAFBFDA}"/>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0936D8FE-4DB7-B3B6-8840-02A9309F685D}"/>
              </a:ext>
            </a:extLst>
          </p:cNvPr>
          <p:cNvSpPr>
            <a:spLocks noGrp="1"/>
          </p:cNvSpPr>
          <p:nvPr>
            <p:ph type="sldNum" sz="quarter" idx="12"/>
          </p:nvPr>
        </p:nvSpPr>
        <p:spPr/>
        <p:txBody>
          <a:bodyPr/>
          <a:lstStyle/>
          <a:p>
            <a:fld id="{B716C8F4-20CD-364A-8A8E-DE130115B178}" type="slidenum">
              <a:rPr lang="sv-SE" smtClean="0"/>
              <a:pPr/>
              <a:t>‹#›</a:t>
            </a:fld>
            <a:endParaRPr lang="sv-SE"/>
          </a:p>
        </p:txBody>
      </p:sp>
      <p:pic>
        <p:nvPicPr>
          <p:cNvPr id="6" name="Bild 5">
            <a:extLst>
              <a:ext uri="{FF2B5EF4-FFF2-40B4-BE49-F238E27FC236}">
                <a16:creationId xmlns:a16="http://schemas.microsoft.com/office/drawing/2014/main" id="{70BC9548-E26C-77A2-1994-5B2D723366A9}"/>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Tree>
    <p:extLst>
      <p:ext uri="{BB962C8B-B14F-4D97-AF65-F5344CB8AC3E}">
        <p14:creationId xmlns:p14="http://schemas.microsoft.com/office/powerpoint/2010/main" val="39518465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Headline only, light blue">
    <p:bg>
      <p:bgPr>
        <a:solidFill>
          <a:schemeClr val="accent4"/>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B2E332-9225-25D1-EB2B-62418C5D494E}"/>
              </a:ext>
            </a:extLst>
          </p:cNvPr>
          <p:cNvSpPr>
            <a:spLocks noGrp="1"/>
          </p:cNvSpPr>
          <p:nvPr>
            <p:ph type="title"/>
          </p:nvPr>
        </p:nvSpPr>
        <p:spPr>
          <a:xfrm>
            <a:off x="600075" y="1197228"/>
            <a:ext cx="10990263" cy="568412"/>
          </a:xfrm>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EF1EFA3-3FDF-1336-ED61-2DEDAA6F6BD6}"/>
              </a:ext>
            </a:extLst>
          </p:cNvPr>
          <p:cNvSpPr>
            <a:spLocks noGrp="1"/>
          </p:cNvSpPr>
          <p:nvPr>
            <p:ph type="dt" sz="half" idx="10"/>
          </p:nvPr>
        </p:nvSpPr>
        <p:spPr/>
        <p:txBody>
          <a:bodyPr/>
          <a:lstStyle/>
          <a:p>
            <a:fld id="{AC1801B8-2ABD-E645-B0F3-2F4D3FFFF5AE}" type="datetime1">
              <a:rPr lang="sv-SE" smtClean="0"/>
              <a:t>2026-10-05</a:t>
            </a:fld>
            <a:endParaRPr lang="sv-SE"/>
          </a:p>
        </p:txBody>
      </p:sp>
      <p:sp>
        <p:nvSpPr>
          <p:cNvPr id="4" name="Platshållare för sidfot 3">
            <a:extLst>
              <a:ext uri="{FF2B5EF4-FFF2-40B4-BE49-F238E27FC236}">
                <a16:creationId xmlns:a16="http://schemas.microsoft.com/office/drawing/2014/main" id="{580BEAC8-B518-E8B6-324C-4CC99EAFBFDA}"/>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0936D8FE-4DB7-B3B6-8840-02A9309F685D}"/>
              </a:ext>
            </a:extLst>
          </p:cNvPr>
          <p:cNvSpPr>
            <a:spLocks noGrp="1"/>
          </p:cNvSpPr>
          <p:nvPr>
            <p:ph type="sldNum" sz="quarter" idx="12"/>
          </p:nvPr>
        </p:nvSpPr>
        <p:spPr/>
        <p:txBody>
          <a:bodyPr/>
          <a:lstStyle/>
          <a:p>
            <a:fld id="{B716C8F4-20CD-364A-8A8E-DE130115B178}" type="slidenum">
              <a:rPr lang="sv-SE" smtClean="0"/>
              <a:pPr/>
              <a:t>‹#›</a:t>
            </a:fld>
            <a:endParaRPr lang="sv-SE"/>
          </a:p>
        </p:txBody>
      </p:sp>
      <p:pic>
        <p:nvPicPr>
          <p:cNvPr id="6" name="Bild 5">
            <a:extLst>
              <a:ext uri="{FF2B5EF4-FFF2-40B4-BE49-F238E27FC236}">
                <a16:creationId xmlns:a16="http://schemas.microsoft.com/office/drawing/2014/main" id="{C21FC7DD-9D09-44CA-0597-9DEB74E2004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Tree>
    <p:extLst>
      <p:ext uri="{BB962C8B-B14F-4D97-AF65-F5344CB8AC3E}">
        <p14:creationId xmlns:p14="http://schemas.microsoft.com/office/powerpoint/2010/main" val="21724987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Headline only, sand">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B2E332-9225-25D1-EB2B-62418C5D494E}"/>
              </a:ext>
            </a:extLst>
          </p:cNvPr>
          <p:cNvSpPr>
            <a:spLocks noGrp="1"/>
          </p:cNvSpPr>
          <p:nvPr>
            <p:ph type="title"/>
          </p:nvPr>
        </p:nvSpPr>
        <p:spPr>
          <a:xfrm>
            <a:off x="600075" y="1197228"/>
            <a:ext cx="10990263" cy="568412"/>
          </a:xfrm>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EF1EFA3-3FDF-1336-ED61-2DEDAA6F6BD6}"/>
              </a:ext>
            </a:extLst>
          </p:cNvPr>
          <p:cNvSpPr>
            <a:spLocks noGrp="1"/>
          </p:cNvSpPr>
          <p:nvPr>
            <p:ph type="dt" sz="half" idx="10"/>
          </p:nvPr>
        </p:nvSpPr>
        <p:spPr/>
        <p:txBody>
          <a:bodyPr/>
          <a:lstStyle/>
          <a:p>
            <a:fld id="{164FA935-6078-184F-946C-D8B2130A7BC4}" type="datetime1">
              <a:rPr lang="sv-SE" smtClean="0"/>
              <a:t>2026-10-05</a:t>
            </a:fld>
            <a:endParaRPr lang="sv-SE"/>
          </a:p>
        </p:txBody>
      </p:sp>
      <p:sp>
        <p:nvSpPr>
          <p:cNvPr id="4" name="Platshållare för sidfot 3">
            <a:extLst>
              <a:ext uri="{FF2B5EF4-FFF2-40B4-BE49-F238E27FC236}">
                <a16:creationId xmlns:a16="http://schemas.microsoft.com/office/drawing/2014/main" id="{580BEAC8-B518-E8B6-324C-4CC99EAFBFDA}"/>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0936D8FE-4DB7-B3B6-8840-02A9309F685D}"/>
              </a:ext>
            </a:extLst>
          </p:cNvPr>
          <p:cNvSpPr>
            <a:spLocks noGrp="1"/>
          </p:cNvSpPr>
          <p:nvPr>
            <p:ph type="sldNum" sz="quarter" idx="12"/>
          </p:nvPr>
        </p:nvSpPr>
        <p:spPr/>
        <p:txBody>
          <a:bodyPr/>
          <a:lstStyle/>
          <a:p>
            <a:fld id="{B716C8F4-20CD-364A-8A8E-DE130115B178}" type="slidenum">
              <a:rPr lang="sv-SE" smtClean="0"/>
              <a:pPr/>
              <a:t>‹#›</a:t>
            </a:fld>
            <a:endParaRPr lang="sv-SE"/>
          </a:p>
        </p:txBody>
      </p:sp>
      <p:pic>
        <p:nvPicPr>
          <p:cNvPr id="6" name="Bild 5">
            <a:extLst>
              <a:ext uri="{FF2B5EF4-FFF2-40B4-BE49-F238E27FC236}">
                <a16:creationId xmlns:a16="http://schemas.microsoft.com/office/drawing/2014/main" id="{B0E08DE0-7713-2F89-9CAE-718563F453A7}"/>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Tree>
    <p:extLst>
      <p:ext uri="{BB962C8B-B14F-4D97-AF65-F5344CB8AC3E}">
        <p14:creationId xmlns:p14="http://schemas.microsoft.com/office/powerpoint/2010/main" val="301413233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CB35DBFB-5CDF-E32D-0562-6D92213809A1}"/>
              </a:ext>
            </a:extLst>
          </p:cNvPr>
          <p:cNvSpPr>
            <a:spLocks noGrp="1"/>
          </p:cNvSpPr>
          <p:nvPr>
            <p:ph type="dt" sz="half" idx="10"/>
          </p:nvPr>
        </p:nvSpPr>
        <p:spPr/>
        <p:txBody>
          <a:bodyPr/>
          <a:lstStyle/>
          <a:p>
            <a:fld id="{878DDE6C-6786-8C48-9317-AF0776715ACF}" type="datetime1">
              <a:rPr lang="sv-SE" smtClean="0"/>
              <a:t>2026-10-05</a:t>
            </a:fld>
            <a:endParaRPr lang="sv-SE"/>
          </a:p>
        </p:txBody>
      </p:sp>
      <p:sp>
        <p:nvSpPr>
          <p:cNvPr id="3" name="Platshållare för sidfot 2">
            <a:extLst>
              <a:ext uri="{FF2B5EF4-FFF2-40B4-BE49-F238E27FC236}">
                <a16:creationId xmlns:a16="http://schemas.microsoft.com/office/drawing/2014/main" id="{9757DD51-31A9-0B97-878B-DC725BEF456D}"/>
              </a:ext>
            </a:extLst>
          </p:cNvPr>
          <p:cNvSpPr>
            <a:spLocks noGrp="1"/>
          </p:cNvSpPr>
          <p:nvPr>
            <p:ph type="ftr" sz="quarter" idx="11"/>
          </p:nvPr>
        </p:nvSpPr>
        <p:spPr/>
        <p:txBody>
          <a:bodyPr/>
          <a:lstStyle/>
          <a:p>
            <a:r>
              <a:rPr lang="sv-SE"/>
              <a:t>Presentation footer</a:t>
            </a:r>
          </a:p>
        </p:txBody>
      </p:sp>
      <p:sp>
        <p:nvSpPr>
          <p:cNvPr id="4" name="Platshållare för bildnummer 3">
            <a:extLst>
              <a:ext uri="{FF2B5EF4-FFF2-40B4-BE49-F238E27FC236}">
                <a16:creationId xmlns:a16="http://schemas.microsoft.com/office/drawing/2014/main" id="{49810C51-F518-224E-FB91-8421FD7D6879}"/>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370240390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Headline and content, top">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a:xfrm>
            <a:off x="1006764" y="326841"/>
            <a:ext cx="10583574" cy="591127"/>
          </a:xfrm>
        </p:spPr>
        <p:txBody>
          <a:bodyPr anchor="ctr"/>
          <a:lstStyle>
            <a:lvl1pPr>
              <a:defRPr sz="3200"/>
            </a:lvl1pPr>
          </a:lstStyle>
          <a:p>
            <a:r>
              <a:rPr lang="sv-SE"/>
              <a:t>Klicka här för att ändra mall för rubrikformat</a:t>
            </a:r>
            <a:endParaRPr lang="sv-SE" dirty="0"/>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a:xfrm>
            <a:off x="600075" y="1366838"/>
            <a:ext cx="10990263" cy="495931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31CF0965-93C0-9548-8879-5851BCBC049F}" type="datetime1">
              <a:rPr lang="sv-SE" smtClean="0"/>
              <a:t>2026-10-05</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35185466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Headline only, top">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a:xfrm>
            <a:off x="1006764" y="326841"/>
            <a:ext cx="10583574" cy="591127"/>
          </a:xfrm>
        </p:spPr>
        <p:txBody>
          <a:bodyPr anchor="ctr"/>
          <a:lstStyle>
            <a:lvl1pPr>
              <a:defRPr sz="3200"/>
            </a:lvl1pPr>
          </a:lstStyle>
          <a:p>
            <a:r>
              <a:rPr lang="sv-SE"/>
              <a:t>Klicka här för att ändra mall för rubrikformat</a:t>
            </a:r>
            <a:endParaRPr lang="sv-SE" dirty="0"/>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31CF0965-93C0-9548-8879-5851BCBC049F}" type="datetime1">
              <a:rPr lang="sv-SE" smtClean="0"/>
              <a:t>2026-10-05</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263099662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Logo">
    <p:bg>
      <p:bgPr>
        <a:solidFill>
          <a:schemeClr val="accent1"/>
        </a:solidFill>
        <a:effectLst/>
      </p:bgPr>
    </p:bg>
    <p:spTree>
      <p:nvGrpSpPr>
        <p:cNvPr id="1" name=""/>
        <p:cNvGrpSpPr/>
        <p:nvPr/>
      </p:nvGrpSpPr>
      <p:grpSpPr>
        <a:xfrm>
          <a:off x="0" y="0"/>
          <a:ext cx="0" cy="0"/>
          <a:chOff x="0" y="0"/>
          <a:chExt cx="0" cy="0"/>
        </a:xfrm>
      </p:grpSpPr>
      <p:pic>
        <p:nvPicPr>
          <p:cNvPr id="6" name="Bild 5">
            <a:extLst>
              <a:ext uri="{FF2B5EF4-FFF2-40B4-BE49-F238E27FC236}">
                <a16:creationId xmlns:a16="http://schemas.microsoft.com/office/drawing/2014/main" id="{1B17365A-01B8-2D8F-B418-972C1DD7281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04380" y="1703220"/>
            <a:ext cx="2583240" cy="2890766"/>
          </a:xfrm>
          <a:prstGeom prst="rect">
            <a:avLst/>
          </a:prstGeom>
        </p:spPr>
      </p:pic>
      <p:sp>
        <p:nvSpPr>
          <p:cNvPr id="7" name="Platshållare för datum 6">
            <a:extLst>
              <a:ext uri="{FF2B5EF4-FFF2-40B4-BE49-F238E27FC236}">
                <a16:creationId xmlns:a16="http://schemas.microsoft.com/office/drawing/2014/main" id="{E7822B93-C60B-84AC-BEA5-4B6CD8FBD648}"/>
              </a:ext>
            </a:extLst>
          </p:cNvPr>
          <p:cNvSpPr>
            <a:spLocks noGrp="1"/>
          </p:cNvSpPr>
          <p:nvPr>
            <p:ph type="dt" sz="half" idx="10"/>
          </p:nvPr>
        </p:nvSpPr>
        <p:spPr/>
        <p:txBody>
          <a:bodyPr/>
          <a:lstStyle>
            <a:lvl1pPr>
              <a:defRPr>
                <a:solidFill>
                  <a:schemeClr val="bg1"/>
                </a:solidFill>
              </a:defRPr>
            </a:lvl1pPr>
          </a:lstStyle>
          <a:p>
            <a:fld id="{3A3328FD-6257-AC43-9CE4-2903A4D2BB9D}" type="datetime1">
              <a:rPr lang="sv-SE" smtClean="0"/>
              <a:t>2026-10-05</a:t>
            </a:fld>
            <a:endParaRPr lang="sv-SE"/>
          </a:p>
        </p:txBody>
      </p:sp>
      <p:sp>
        <p:nvSpPr>
          <p:cNvPr id="8" name="Platshållare för sidfot 7">
            <a:extLst>
              <a:ext uri="{FF2B5EF4-FFF2-40B4-BE49-F238E27FC236}">
                <a16:creationId xmlns:a16="http://schemas.microsoft.com/office/drawing/2014/main" id="{86CD18D2-CF8B-E9B4-ECC2-C81820148A41}"/>
              </a:ext>
            </a:extLst>
          </p:cNvPr>
          <p:cNvSpPr>
            <a:spLocks noGrp="1"/>
          </p:cNvSpPr>
          <p:nvPr>
            <p:ph type="ftr" sz="quarter" idx="11"/>
          </p:nvPr>
        </p:nvSpPr>
        <p:spPr/>
        <p:txBody>
          <a:bodyPr/>
          <a:lstStyle>
            <a:lvl1pPr>
              <a:defRPr>
                <a:solidFill>
                  <a:schemeClr val="bg1"/>
                </a:solidFill>
              </a:defRPr>
            </a:lvl1pPr>
          </a:lstStyle>
          <a:p>
            <a:r>
              <a:rPr lang="sv-SE"/>
              <a:t>Presentation footer</a:t>
            </a:r>
          </a:p>
        </p:txBody>
      </p:sp>
      <p:sp>
        <p:nvSpPr>
          <p:cNvPr id="9" name="Platshållare för bildnummer 8">
            <a:extLst>
              <a:ext uri="{FF2B5EF4-FFF2-40B4-BE49-F238E27FC236}">
                <a16:creationId xmlns:a16="http://schemas.microsoft.com/office/drawing/2014/main" id="{652B8956-F2A5-52B7-8331-65942CA3C8C0}"/>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a:p>
        </p:txBody>
      </p:sp>
      <p:pic>
        <p:nvPicPr>
          <p:cNvPr id="2" name="Bild 1">
            <a:extLst>
              <a:ext uri="{FF2B5EF4-FFF2-40B4-BE49-F238E27FC236}">
                <a16:creationId xmlns:a16="http://schemas.microsoft.com/office/drawing/2014/main" id="{B31C6E16-A8C5-A850-CB5B-D4A530D7DE27}"/>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73936" b="32409"/>
          <a:stretch/>
        </p:blipFill>
        <p:spPr>
          <a:xfrm>
            <a:off x="-1" y="1"/>
            <a:ext cx="3177767" cy="4635374"/>
          </a:xfrm>
          <a:prstGeom prst="rect">
            <a:avLst/>
          </a:prstGeom>
        </p:spPr>
      </p:pic>
      <p:pic>
        <p:nvPicPr>
          <p:cNvPr id="3" name="Bild 2">
            <a:extLst>
              <a:ext uri="{FF2B5EF4-FFF2-40B4-BE49-F238E27FC236}">
                <a16:creationId xmlns:a16="http://schemas.microsoft.com/office/drawing/2014/main" id="{4EDED1D2-CC81-27E6-259D-AC4805594BE1}"/>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t="72740" r="75198" b="-1"/>
          <a:stretch/>
        </p:blipFill>
        <p:spPr>
          <a:xfrm flipH="1">
            <a:off x="9166550" y="4988459"/>
            <a:ext cx="3023858" cy="1869540"/>
          </a:xfrm>
          <a:prstGeom prst="rect">
            <a:avLst/>
          </a:prstGeom>
        </p:spPr>
      </p:pic>
    </p:spTree>
    <p:extLst>
      <p:ext uri="{BB962C8B-B14F-4D97-AF65-F5344CB8AC3E}">
        <p14:creationId xmlns:p14="http://schemas.microsoft.com/office/powerpoint/2010/main" val="194822835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Logo, navy blue">
    <p:bg>
      <p:bgPr>
        <a:solidFill>
          <a:schemeClr val="tx2"/>
        </a:solidFill>
        <a:effectLst/>
      </p:bgPr>
    </p:bg>
    <p:spTree>
      <p:nvGrpSpPr>
        <p:cNvPr id="1" name=""/>
        <p:cNvGrpSpPr/>
        <p:nvPr/>
      </p:nvGrpSpPr>
      <p:grpSpPr>
        <a:xfrm>
          <a:off x="0" y="0"/>
          <a:ext cx="0" cy="0"/>
          <a:chOff x="0" y="0"/>
          <a:chExt cx="0" cy="0"/>
        </a:xfrm>
      </p:grpSpPr>
      <p:pic>
        <p:nvPicPr>
          <p:cNvPr id="6" name="Bild 5">
            <a:extLst>
              <a:ext uri="{FF2B5EF4-FFF2-40B4-BE49-F238E27FC236}">
                <a16:creationId xmlns:a16="http://schemas.microsoft.com/office/drawing/2014/main" id="{1B17365A-01B8-2D8F-B418-972C1DD7281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04380" y="1703220"/>
            <a:ext cx="2583240" cy="2890766"/>
          </a:xfrm>
          <a:prstGeom prst="rect">
            <a:avLst/>
          </a:prstGeom>
        </p:spPr>
      </p:pic>
      <p:sp>
        <p:nvSpPr>
          <p:cNvPr id="7" name="Platshållare för datum 6">
            <a:extLst>
              <a:ext uri="{FF2B5EF4-FFF2-40B4-BE49-F238E27FC236}">
                <a16:creationId xmlns:a16="http://schemas.microsoft.com/office/drawing/2014/main" id="{E7822B93-C60B-84AC-BEA5-4B6CD8FBD648}"/>
              </a:ext>
            </a:extLst>
          </p:cNvPr>
          <p:cNvSpPr>
            <a:spLocks noGrp="1"/>
          </p:cNvSpPr>
          <p:nvPr>
            <p:ph type="dt" sz="half" idx="10"/>
          </p:nvPr>
        </p:nvSpPr>
        <p:spPr/>
        <p:txBody>
          <a:bodyPr/>
          <a:lstStyle>
            <a:lvl1pPr>
              <a:defRPr>
                <a:solidFill>
                  <a:schemeClr val="bg1"/>
                </a:solidFill>
              </a:defRPr>
            </a:lvl1pPr>
          </a:lstStyle>
          <a:p>
            <a:fld id="{32BABC24-2A82-014C-9256-A51302708EE4}" type="datetime1">
              <a:rPr lang="sv-SE" smtClean="0"/>
              <a:t>2026-10-05</a:t>
            </a:fld>
            <a:endParaRPr lang="sv-SE"/>
          </a:p>
        </p:txBody>
      </p:sp>
      <p:sp>
        <p:nvSpPr>
          <p:cNvPr id="8" name="Platshållare för sidfot 7">
            <a:extLst>
              <a:ext uri="{FF2B5EF4-FFF2-40B4-BE49-F238E27FC236}">
                <a16:creationId xmlns:a16="http://schemas.microsoft.com/office/drawing/2014/main" id="{86CD18D2-CF8B-E9B4-ECC2-C81820148A41}"/>
              </a:ext>
            </a:extLst>
          </p:cNvPr>
          <p:cNvSpPr>
            <a:spLocks noGrp="1"/>
          </p:cNvSpPr>
          <p:nvPr>
            <p:ph type="ftr" sz="quarter" idx="11"/>
          </p:nvPr>
        </p:nvSpPr>
        <p:spPr/>
        <p:txBody>
          <a:bodyPr/>
          <a:lstStyle>
            <a:lvl1pPr>
              <a:defRPr>
                <a:solidFill>
                  <a:schemeClr val="bg1"/>
                </a:solidFill>
              </a:defRPr>
            </a:lvl1pPr>
          </a:lstStyle>
          <a:p>
            <a:r>
              <a:rPr lang="sv-SE"/>
              <a:t>Presentation footer</a:t>
            </a:r>
          </a:p>
        </p:txBody>
      </p:sp>
      <p:sp>
        <p:nvSpPr>
          <p:cNvPr id="9" name="Platshållare för bildnummer 8">
            <a:extLst>
              <a:ext uri="{FF2B5EF4-FFF2-40B4-BE49-F238E27FC236}">
                <a16:creationId xmlns:a16="http://schemas.microsoft.com/office/drawing/2014/main" id="{652B8956-F2A5-52B7-8331-65942CA3C8C0}"/>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a:p>
        </p:txBody>
      </p:sp>
      <p:pic>
        <p:nvPicPr>
          <p:cNvPr id="2" name="Bild 1">
            <a:extLst>
              <a:ext uri="{FF2B5EF4-FFF2-40B4-BE49-F238E27FC236}">
                <a16:creationId xmlns:a16="http://schemas.microsoft.com/office/drawing/2014/main" id="{0D27DED8-EA09-1EA2-8C8D-DCB1C9F0377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73936" b="32409"/>
          <a:stretch/>
        </p:blipFill>
        <p:spPr>
          <a:xfrm>
            <a:off x="-1" y="1"/>
            <a:ext cx="3177767" cy="4635374"/>
          </a:xfrm>
          <a:prstGeom prst="rect">
            <a:avLst/>
          </a:prstGeom>
        </p:spPr>
      </p:pic>
      <p:pic>
        <p:nvPicPr>
          <p:cNvPr id="3" name="Bild 2">
            <a:extLst>
              <a:ext uri="{FF2B5EF4-FFF2-40B4-BE49-F238E27FC236}">
                <a16:creationId xmlns:a16="http://schemas.microsoft.com/office/drawing/2014/main" id="{004E1202-DA06-9B02-2B87-6713C953C357}"/>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t="72740" r="75198" b="-1"/>
          <a:stretch/>
        </p:blipFill>
        <p:spPr>
          <a:xfrm flipH="1">
            <a:off x="9166550" y="4988459"/>
            <a:ext cx="3023858" cy="1869540"/>
          </a:xfrm>
          <a:prstGeom prst="rect">
            <a:avLst/>
          </a:prstGeom>
        </p:spPr>
      </p:pic>
    </p:spTree>
    <p:extLst>
      <p:ext uri="{BB962C8B-B14F-4D97-AF65-F5344CB8AC3E}">
        <p14:creationId xmlns:p14="http://schemas.microsoft.com/office/powerpoint/2010/main" val="24021029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How to use template">
    <p:spTree>
      <p:nvGrpSpPr>
        <p:cNvPr id="1" name=""/>
        <p:cNvGrpSpPr/>
        <p:nvPr/>
      </p:nvGrpSpPr>
      <p:grpSpPr>
        <a:xfrm>
          <a:off x="0" y="0"/>
          <a:ext cx="0" cy="0"/>
          <a:chOff x="0" y="0"/>
          <a:chExt cx="0" cy="0"/>
        </a:xfrm>
      </p:grpSpPr>
      <p:grpSp>
        <p:nvGrpSpPr>
          <p:cNvPr id="16" name="Grupp 15">
            <a:extLst>
              <a:ext uri="{FF2B5EF4-FFF2-40B4-BE49-F238E27FC236}">
                <a16:creationId xmlns:a16="http://schemas.microsoft.com/office/drawing/2014/main" id="{CE19B76B-69BE-2CE8-2691-D7F57CA2A986}"/>
              </a:ext>
            </a:extLst>
          </p:cNvPr>
          <p:cNvGrpSpPr>
            <a:grpSpLocks noChangeAspect="1"/>
          </p:cNvGrpSpPr>
          <p:nvPr userDrawn="1"/>
        </p:nvGrpSpPr>
        <p:grpSpPr>
          <a:xfrm>
            <a:off x="2347236" y="2028884"/>
            <a:ext cx="1806522" cy="3150398"/>
            <a:chOff x="3971925" y="-1798194"/>
            <a:chExt cx="6248400" cy="10896600"/>
          </a:xfrm>
        </p:grpSpPr>
        <p:pic>
          <p:nvPicPr>
            <p:cNvPr id="13" name="Bildobjekt 12" descr="En bild som visar text, skärmbild, programvara, diagram&#10;&#10;Automatiskt genererad beskrivning">
              <a:extLst>
                <a:ext uri="{FF2B5EF4-FFF2-40B4-BE49-F238E27FC236}">
                  <a16:creationId xmlns:a16="http://schemas.microsoft.com/office/drawing/2014/main" id="{77182B8F-9D5B-E130-993A-698BFACD8216}"/>
                </a:ext>
              </a:extLst>
            </p:cNvPr>
            <p:cNvPicPr>
              <a:picLocks noChangeAspect="1"/>
            </p:cNvPicPr>
            <p:nvPr userDrawn="1"/>
          </p:nvPicPr>
          <p:blipFill>
            <a:blip r:embed="rId2"/>
            <a:stretch>
              <a:fillRect/>
            </a:stretch>
          </p:blipFill>
          <p:spPr>
            <a:xfrm>
              <a:off x="3971925" y="3650106"/>
              <a:ext cx="6248400" cy="5448300"/>
            </a:xfrm>
            <a:prstGeom prst="rect">
              <a:avLst/>
            </a:prstGeom>
          </p:spPr>
        </p:pic>
        <p:pic>
          <p:nvPicPr>
            <p:cNvPr id="15" name="Bildobjekt 14" descr="En bild som visar text, skärmbild, programvara, Datorikon&#10;&#10;Automatiskt genererad beskrivning">
              <a:extLst>
                <a:ext uri="{FF2B5EF4-FFF2-40B4-BE49-F238E27FC236}">
                  <a16:creationId xmlns:a16="http://schemas.microsoft.com/office/drawing/2014/main" id="{7DA50AB1-F7A2-EBC7-FB82-E0BBB1473184}"/>
                </a:ext>
              </a:extLst>
            </p:cNvPr>
            <p:cNvPicPr>
              <a:picLocks noChangeAspect="1"/>
            </p:cNvPicPr>
            <p:nvPr userDrawn="1"/>
          </p:nvPicPr>
          <p:blipFill>
            <a:blip r:embed="rId3"/>
            <a:stretch>
              <a:fillRect/>
            </a:stretch>
          </p:blipFill>
          <p:spPr>
            <a:xfrm>
              <a:off x="3971925" y="-1798194"/>
              <a:ext cx="6248400" cy="5448300"/>
            </a:xfrm>
            <a:prstGeom prst="rect">
              <a:avLst/>
            </a:prstGeom>
          </p:spPr>
        </p:pic>
      </p:grpSp>
      <p:sp>
        <p:nvSpPr>
          <p:cNvPr id="3" name="Platshållare för datum 2">
            <a:extLst>
              <a:ext uri="{FF2B5EF4-FFF2-40B4-BE49-F238E27FC236}">
                <a16:creationId xmlns:a16="http://schemas.microsoft.com/office/drawing/2014/main" id="{3968F577-4190-D3A2-B5A8-E34ADF1ABC61}"/>
              </a:ext>
            </a:extLst>
          </p:cNvPr>
          <p:cNvSpPr>
            <a:spLocks noGrp="1"/>
          </p:cNvSpPr>
          <p:nvPr>
            <p:ph type="dt" sz="half" idx="10"/>
          </p:nvPr>
        </p:nvSpPr>
        <p:spPr/>
        <p:txBody>
          <a:bodyPr/>
          <a:lstStyle/>
          <a:p>
            <a:fld id="{77AA192B-9140-F746-B429-ACF197DC5439}" type="datetime1">
              <a:rPr lang="sv-SE" smtClean="0"/>
              <a:t>2026-10-05</a:t>
            </a:fld>
            <a:endParaRPr lang="sv-SE"/>
          </a:p>
        </p:txBody>
      </p:sp>
      <p:sp>
        <p:nvSpPr>
          <p:cNvPr id="4" name="Platshållare för sidfot 3">
            <a:extLst>
              <a:ext uri="{FF2B5EF4-FFF2-40B4-BE49-F238E27FC236}">
                <a16:creationId xmlns:a16="http://schemas.microsoft.com/office/drawing/2014/main" id="{2AD44966-3286-DD76-F24B-E5B897B19E36}"/>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618B16DD-2293-3CEC-1E7B-F472FFA64C04}"/>
              </a:ext>
            </a:extLst>
          </p:cNvPr>
          <p:cNvSpPr>
            <a:spLocks noGrp="1"/>
          </p:cNvSpPr>
          <p:nvPr>
            <p:ph type="sldNum" sz="quarter" idx="12"/>
          </p:nvPr>
        </p:nvSpPr>
        <p:spPr/>
        <p:txBody>
          <a:bodyPr/>
          <a:lstStyle/>
          <a:p>
            <a:fld id="{B716C8F4-20CD-364A-8A8E-DE130115B178}" type="slidenum">
              <a:rPr lang="sv-SE" smtClean="0"/>
              <a:pPr/>
              <a:t>‹#›</a:t>
            </a:fld>
            <a:endParaRPr lang="sv-SE"/>
          </a:p>
        </p:txBody>
      </p:sp>
      <p:sp>
        <p:nvSpPr>
          <p:cNvPr id="7" name="textruta 6">
            <a:extLst>
              <a:ext uri="{FF2B5EF4-FFF2-40B4-BE49-F238E27FC236}">
                <a16:creationId xmlns:a16="http://schemas.microsoft.com/office/drawing/2014/main" id="{90ED1EC6-276A-A06E-A517-156B8EACE0DE}"/>
              </a:ext>
            </a:extLst>
          </p:cNvPr>
          <p:cNvSpPr txBox="1"/>
          <p:nvPr userDrawn="1"/>
        </p:nvSpPr>
        <p:spPr>
          <a:xfrm>
            <a:off x="600076" y="1046036"/>
            <a:ext cx="10991850" cy="796252"/>
          </a:xfrm>
          <a:prstGeom prst="rect">
            <a:avLst/>
          </a:prstGeom>
          <a:noFill/>
        </p:spPr>
        <p:txBody>
          <a:bodyPr wrap="square" anchor="t">
            <a:noAutofit/>
          </a:bodyPr>
          <a:lstStyle/>
          <a:p>
            <a:r>
              <a:rPr lang="en-US" sz="3600" b="1" noProof="0">
                <a:solidFill>
                  <a:schemeClr val="tx2"/>
                </a:solidFill>
                <a:latin typeface="+mj-lt"/>
              </a:rPr>
              <a:t>How to use this template</a:t>
            </a:r>
          </a:p>
        </p:txBody>
      </p:sp>
      <p:sp>
        <p:nvSpPr>
          <p:cNvPr id="6" name="textruta 5">
            <a:extLst>
              <a:ext uri="{FF2B5EF4-FFF2-40B4-BE49-F238E27FC236}">
                <a16:creationId xmlns:a16="http://schemas.microsoft.com/office/drawing/2014/main" id="{A169F84A-F3A8-EFE5-7C9A-F2537DED6605}"/>
              </a:ext>
            </a:extLst>
          </p:cNvPr>
          <p:cNvSpPr txBox="1"/>
          <p:nvPr userDrawn="1"/>
        </p:nvSpPr>
        <p:spPr>
          <a:xfrm>
            <a:off x="716536" y="2472816"/>
            <a:ext cx="1469735" cy="723275"/>
          </a:xfrm>
          <a:prstGeom prst="rect">
            <a:avLst/>
          </a:prstGeom>
          <a:noFill/>
        </p:spPr>
        <p:txBody>
          <a:bodyPr wrap="square" lIns="0" tIns="0" rIns="0" bIns="0" rtlCol="0">
            <a:spAutoFit/>
          </a:bodyPr>
          <a:lstStyle/>
          <a:p>
            <a:pPr>
              <a:spcAft>
                <a:spcPts val="600"/>
              </a:spcAft>
            </a:pPr>
            <a:r>
              <a:rPr lang="en-US" sz="1000" b="1" noProof="0">
                <a:solidFill>
                  <a:schemeClr val="tx2"/>
                </a:solidFill>
              </a:rPr>
              <a:t>Slide templates</a:t>
            </a:r>
          </a:p>
          <a:p>
            <a:pPr>
              <a:spcAft>
                <a:spcPts val="600"/>
              </a:spcAft>
            </a:pPr>
            <a:r>
              <a:rPr lang="en-US" sz="800" noProof="0"/>
              <a:t>Click on </a:t>
            </a:r>
            <a:r>
              <a:rPr lang="en-US" sz="800" i="1" noProof="0"/>
              <a:t>New slide</a:t>
            </a:r>
            <a:r>
              <a:rPr lang="en-US" sz="800" noProof="0"/>
              <a:t> to see the templates various template slide. Choose one to suite </a:t>
            </a:r>
            <a:br>
              <a:rPr lang="en-US" sz="800" noProof="0"/>
            </a:br>
            <a:r>
              <a:rPr lang="en-US" sz="800" noProof="0"/>
              <a:t>your content.</a:t>
            </a:r>
          </a:p>
        </p:txBody>
      </p:sp>
      <p:sp>
        <p:nvSpPr>
          <p:cNvPr id="8" name="textruta 7">
            <a:extLst>
              <a:ext uri="{FF2B5EF4-FFF2-40B4-BE49-F238E27FC236}">
                <a16:creationId xmlns:a16="http://schemas.microsoft.com/office/drawing/2014/main" id="{768BCC39-F9DA-DF60-4025-17B6E0131556}"/>
              </a:ext>
            </a:extLst>
          </p:cNvPr>
          <p:cNvSpPr txBox="1"/>
          <p:nvPr userDrawn="1"/>
        </p:nvSpPr>
        <p:spPr>
          <a:xfrm>
            <a:off x="716537" y="3685917"/>
            <a:ext cx="1469735" cy="692497"/>
          </a:xfrm>
          <a:prstGeom prst="rect">
            <a:avLst/>
          </a:prstGeom>
          <a:noFill/>
        </p:spPr>
        <p:txBody>
          <a:bodyPr wrap="square" lIns="0" tIns="0" rIns="0" bIns="0" rtlCol="0">
            <a:spAutoFit/>
          </a:bodyPr>
          <a:lstStyle/>
          <a:p>
            <a:pPr>
              <a:spcAft>
                <a:spcPts val="600"/>
              </a:spcAft>
            </a:pPr>
            <a:r>
              <a:rPr lang="en-US" sz="800" b="1" noProof="0">
                <a:solidFill>
                  <a:schemeClr val="tx2"/>
                </a:solidFill>
              </a:rPr>
              <a:t>Layout</a:t>
            </a:r>
          </a:p>
          <a:p>
            <a:pPr>
              <a:spcAft>
                <a:spcPts val="600"/>
              </a:spcAft>
            </a:pPr>
            <a:r>
              <a:rPr lang="en-US" sz="800" noProof="0"/>
              <a:t>If you’d like to change slide template on an existing slide, click on </a:t>
            </a:r>
            <a:r>
              <a:rPr lang="en-US" sz="800" i="1" noProof="0"/>
              <a:t>Layout</a:t>
            </a:r>
            <a:r>
              <a:rPr lang="en-US" sz="800" noProof="0"/>
              <a:t> and select a new template. </a:t>
            </a:r>
          </a:p>
        </p:txBody>
      </p:sp>
      <p:sp>
        <p:nvSpPr>
          <p:cNvPr id="9" name="textruta 8">
            <a:extLst>
              <a:ext uri="{FF2B5EF4-FFF2-40B4-BE49-F238E27FC236}">
                <a16:creationId xmlns:a16="http://schemas.microsoft.com/office/drawing/2014/main" id="{F266C024-6842-2553-28D2-931168DE2970}"/>
              </a:ext>
            </a:extLst>
          </p:cNvPr>
          <p:cNvSpPr txBox="1"/>
          <p:nvPr userDrawn="1"/>
        </p:nvSpPr>
        <p:spPr>
          <a:xfrm>
            <a:off x="716536" y="4881301"/>
            <a:ext cx="1469735" cy="569387"/>
          </a:xfrm>
          <a:prstGeom prst="rect">
            <a:avLst/>
          </a:prstGeom>
          <a:noFill/>
        </p:spPr>
        <p:txBody>
          <a:bodyPr wrap="square" lIns="0" tIns="0" rIns="0" bIns="0" rtlCol="0">
            <a:spAutoFit/>
          </a:bodyPr>
          <a:lstStyle/>
          <a:p>
            <a:pPr>
              <a:spcAft>
                <a:spcPts val="600"/>
              </a:spcAft>
            </a:pPr>
            <a:r>
              <a:rPr lang="en-US" sz="800" b="1" noProof="0">
                <a:solidFill>
                  <a:schemeClr val="tx2"/>
                </a:solidFill>
              </a:rPr>
              <a:t>Reset</a:t>
            </a:r>
          </a:p>
          <a:p>
            <a:pPr>
              <a:spcAft>
                <a:spcPts val="600"/>
              </a:spcAft>
            </a:pPr>
            <a:r>
              <a:rPr lang="en-US" sz="800" noProof="0"/>
              <a:t>Reset a slide to the slide templates design by </a:t>
            </a:r>
            <a:br>
              <a:rPr lang="en-US" sz="800" noProof="0"/>
            </a:br>
            <a:r>
              <a:rPr lang="en-US" sz="800" noProof="0"/>
              <a:t>clicking on </a:t>
            </a:r>
            <a:r>
              <a:rPr lang="en-US" sz="800" i="1" noProof="0"/>
              <a:t>Reset</a:t>
            </a:r>
            <a:r>
              <a:rPr lang="en-US" sz="800" noProof="0"/>
              <a:t>. </a:t>
            </a:r>
          </a:p>
        </p:txBody>
      </p:sp>
      <p:sp>
        <p:nvSpPr>
          <p:cNvPr id="10" name="textruta 9">
            <a:extLst>
              <a:ext uri="{FF2B5EF4-FFF2-40B4-BE49-F238E27FC236}">
                <a16:creationId xmlns:a16="http://schemas.microsoft.com/office/drawing/2014/main" id="{C49C5967-B80A-E7A8-432B-804EA96184DA}"/>
              </a:ext>
            </a:extLst>
          </p:cNvPr>
          <p:cNvSpPr txBox="1"/>
          <p:nvPr userDrawn="1"/>
        </p:nvSpPr>
        <p:spPr>
          <a:xfrm>
            <a:off x="4586575" y="2066955"/>
            <a:ext cx="1361445" cy="1092607"/>
          </a:xfrm>
          <a:prstGeom prst="rect">
            <a:avLst/>
          </a:prstGeom>
          <a:noFill/>
        </p:spPr>
        <p:txBody>
          <a:bodyPr wrap="square" lIns="0" tIns="0" rIns="0" bIns="0" rtlCol="0">
            <a:spAutoFit/>
          </a:bodyPr>
          <a:lstStyle/>
          <a:p>
            <a:pPr>
              <a:spcAft>
                <a:spcPts val="600"/>
              </a:spcAft>
            </a:pPr>
            <a:r>
              <a:rPr lang="en-US" sz="1000" b="1" noProof="0">
                <a:solidFill>
                  <a:schemeClr val="tx2"/>
                </a:solidFill>
              </a:rPr>
              <a:t>Colors</a:t>
            </a:r>
          </a:p>
          <a:p>
            <a:pPr>
              <a:spcAft>
                <a:spcPts val="600"/>
              </a:spcAft>
            </a:pPr>
            <a:r>
              <a:rPr lang="en-US" sz="800" noProof="0"/>
              <a:t>This template is programmed with the KTH color palette. The correct colors are the in top row under </a:t>
            </a:r>
            <a:r>
              <a:rPr lang="en-US" sz="800" i="1" noProof="0"/>
              <a:t>Theme Colors</a:t>
            </a:r>
            <a:r>
              <a:rPr lang="en-US" sz="800" noProof="0"/>
              <a:t> and all colors under </a:t>
            </a:r>
            <a:r>
              <a:rPr lang="en-US" sz="800" i="1" noProof="0"/>
              <a:t>Custom Colors</a:t>
            </a:r>
            <a:r>
              <a:rPr lang="en-US" sz="800" noProof="0"/>
              <a:t>. Only use the correct colors.</a:t>
            </a:r>
          </a:p>
        </p:txBody>
      </p:sp>
      <p:sp>
        <p:nvSpPr>
          <p:cNvPr id="17" name="textruta 16">
            <a:extLst>
              <a:ext uri="{FF2B5EF4-FFF2-40B4-BE49-F238E27FC236}">
                <a16:creationId xmlns:a16="http://schemas.microsoft.com/office/drawing/2014/main" id="{5077E03A-6420-92EB-FBAB-1A11484F6E1E}"/>
              </a:ext>
            </a:extLst>
          </p:cNvPr>
          <p:cNvSpPr txBox="1"/>
          <p:nvPr userDrawn="1"/>
        </p:nvSpPr>
        <p:spPr>
          <a:xfrm>
            <a:off x="6938221" y="2303726"/>
            <a:ext cx="598588" cy="307777"/>
          </a:xfrm>
          <a:prstGeom prst="rect">
            <a:avLst/>
          </a:prstGeom>
          <a:noFill/>
        </p:spPr>
        <p:txBody>
          <a:bodyPr wrap="square" lIns="0" tIns="0" rIns="0" bIns="0" rtlCol="0">
            <a:spAutoFit/>
          </a:bodyPr>
          <a:lstStyle/>
          <a:p>
            <a:r>
              <a:rPr lang="en-US" sz="500" noProof="0">
                <a:solidFill>
                  <a:srgbClr val="F9535C"/>
                </a:solidFill>
              </a:rPr>
              <a:t>Do </a:t>
            </a:r>
            <a:r>
              <a:rPr lang="en-US" sz="500" u="sng" noProof="0">
                <a:solidFill>
                  <a:srgbClr val="F9535C"/>
                </a:solidFill>
              </a:rPr>
              <a:t>NOT</a:t>
            </a:r>
            <a:r>
              <a:rPr lang="en-US" sz="500" noProof="0">
                <a:solidFill>
                  <a:srgbClr val="F9535C"/>
                </a:solidFill>
              </a:rPr>
              <a:t> use the colors PowerPoint auto generates. They are not on brand. </a:t>
            </a:r>
          </a:p>
        </p:txBody>
      </p:sp>
      <p:sp>
        <p:nvSpPr>
          <p:cNvPr id="21" name="textruta 20">
            <a:extLst>
              <a:ext uri="{FF2B5EF4-FFF2-40B4-BE49-F238E27FC236}">
                <a16:creationId xmlns:a16="http://schemas.microsoft.com/office/drawing/2014/main" id="{8926CA3B-DA70-E9B7-6DA6-A695DCFB4726}"/>
              </a:ext>
            </a:extLst>
          </p:cNvPr>
          <p:cNvSpPr txBox="1"/>
          <p:nvPr userDrawn="1"/>
        </p:nvSpPr>
        <p:spPr>
          <a:xfrm>
            <a:off x="8095279" y="2061013"/>
            <a:ext cx="1588210" cy="2185214"/>
          </a:xfrm>
          <a:prstGeom prst="rect">
            <a:avLst/>
          </a:prstGeom>
          <a:noFill/>
        </p:spPr>
        <p:txBody>
          <a:bodyPr wrap="square" lIns="0" tIns="0" rIns="0" bIns="0" rtlCol="0">
            <a:spAutoFit/>
          </a:bodyPr>
          <a:lstStyle/>
          <a:p>
            <a:pPr>
              <a:spcAft>
                <a:spcPts val="600"/>
              </a:spcAft>
            </a:pPr>
            <a:r>
              <a:rPr lang="en-US" sz="1000" b="1" noProof="0">
                <a:solidFill>
                  <a:schemeClr val="tx2"/>
                </a:solidFill>
              </a:rPr>
              <a:t>Change the image crop</a:t>
            </a:r>
          </a:p>
          <a:p>
            <a:pPr>
              <a:spcAft>
                <a:spcPts val="600"/>
              </a:spcAft>
            </a:pPr>
            <a:r>
              <a:rPr lang="en-US" sz="800" noProof="0"/>
              <a:t>When an image is placed in an image place holder, PowerPoint automatically crops the image to fit the placeholder. To alter what part of the image is shown:</a:t>
            </a:r>
          </a:p>
          <a:p>
            <a:pPr marL="120600" indent="-120600">
              <a:spcAft>
                <a:spcPts val="600"/>
              </a:spcAft>
              <a:buClr>
                <a:schemeClr val="accent1"/>
              </a:buClr>
              <a:buFont typeface="+mj-lt"/>
              <a:buAutoNum type="arabicPeriod"/>
            </a:pPr>
            <a:r>
              <a:rPr lang="en-US" sz="800" noProof="0"/>
              <a:t>Select the image and go to </a:t>
            </a:r>
            <a:br>
              <a:rPr lang="en-US" sz="800" noProof="0"/>
            </a:br>
            <a:r>
              <a:rPr lang="en-US" sz="800" noProof="0"/>
              <a:t>the </a:t>
            </a:r>
            <a:r>
              <a:rPr lang="en-US" sz="800" i="1" noProof="0"/>
              <a:t>Picture Format </a:t>
            </a:r>
            <a:r>
              <a:rPr lang="en-US" sz="800" noProof="0"/>
              <a:t>tab. </a:t>
            </a:r>
          </a:p>
          <a:p>
            <a:pPr marL="120600" indent="-120600">
              <a:spcAft>
                <a:spcPts val="600"/>
              </a:spcAft>
              <a:buClr>
                <a:schemeClr val="accent1"/>
              </a:buClr>
              <a:buFont typeface="+mj-lt"/>
              <a:buAutoNum type="arabicPeriod"/>
            </a:pPr>
            <a:r>
              <a:rPr lang="en-US" sz="800" noProof="0"/>
              <a:t>Choose </a:t>
            </a:r>
            <a:r>
              <a:rPr lang="en-US" sz="800" i="1" noProof="0"/>
              <a:t>Crop</a:t>
            </a:r>
            <a:r>
              <a:rPr lang="en-US" sz="800" noProof="0"/>
              <a:t>. Now, the entire image is visible, the cropped out parts are darker. </a:t>
            </a:r>
          </a:p>
          <a:p>
            <a:pPr marL="120600" indent="-120600">
              <a:spcAft>
                <a:spcPts val="600"/>
              </a:spcAft>
              <a:buClr>
                <a:schemeClr val="accent1"/>
              </a:buClr>
              <a:buFont typeface="+mj-lt"/>
              <a:buAutoNum type="arabicPeriod"/>
            </a:pPr>
            <a:r>
              <a:rPr lang="en-US" sz="800" noProof="0"/>
              <a:t>Now you can move the image around within the placeholder and/or zoom in by pulling the corners of the image. </a:t>
            </a:r>
          </a:p>
        </p:txBody>
      </p:sp>
      <p:sp>
        <p:nvSpPr>
          <p:cNvPr id="23" name="textruta 22">
            <a:extLst>
              <a:ext uri="{FF2B5EF4-FFF2-40B4-BE49-F238E27FC236}">
                <a16:creationId xmlns:a16="http://schemas.microsoft.com/office/drawing/2014/main" id="{4FF18537-A6AC-E08C-1D06-F4EFDB0287B8}"/>
              </a:ext>
            </a:extLst>
          </p:cNvPr>
          <p:cNvSpPr txBox="1"/>
          <p:nvPr userDrawn="1"/>
        </p:nvSpPr>
        <p:spPr>
          <a:xfrm>
            <a:off x="10058400" y="2061013"/>
            <a:ext cx="1486590" cy="1692771"/>
          </a:xfrm>
          <a:prstGeom prst="rect">
            <a:avLst/>
          </a:prstGeom>
          <a:noFill/>
        </p:spPr>
        <p:txBody>
          <a:bodyPr wrap="square" lIns="0" tIns="0" rIns="0" bIns="0" rtlCol="0">
            <a:spAutoFit/>
          </a:bodyPr>
          <a:lstStyle/>
          <a:p>
            <a:pPr>
              <a:spcAft>
                <a:spcPts val="600"/>
              </a:spcAft>
            </a:pPr>
            <a:r>
              <a:rPr lang="en-US" sz="1000" b="1" noProof="0">
                <a:solidFill>
                  <a:schemeClr val="tx2"/>
                </a:solidFill>
              </a:rPr>
              <a:t>Edit image background</a:t>
            </a:r>
          </a:p>
          <a:p>
            <a:pPr marL="120600" indent="-120600">
              <a:spcAft>
                <a:spcPts val="600"/>
              </a:spcAft>
              <a:buClr>
                <a:schemeClr val="accent1"/>
              </a:buClr>
              <a:buAutoNum type="arabicPeriod"/>
            </a:pPr>
            <a:r>
              <a:rPr lang="en-US" sz="800" noProof="0"/>
              <a:t>Select </a:t>
            </a:r>
            <a:r>
              <a:rPr lang="en-US" sz="800" i="1" noProof="0"/>
              <a:t>Design</a:t>
            </a:r>
            <a:r>
              <a:rPr lang="en-US" sz="800" noProof="0"/>
              <a:t> &gt; </a:t>
            </a:r>
            <a:r>
              <a:rPr lang="en-US" sz="800" i="1" noProof="0"/>
              <a:t>Format Background</a:t>
            </a:r>
            <a:r>
              <a:rPr lang="en-US" sz="800" noProof="0"/>
              <a:t>.</a:t>
            </a:r>
          </a:p>
          <a:p>
            <a:pPr marL="120600" indent="-120600">
              <a:spcAft>
                <a:spcPts val="600"/>
              </a:spcAft>
              <a:buClr>
                <a:schemeClr val="accent1"/>
              </a:buClr>
              <a:buAutoNum type="arabicPeriod"/>
            </a:pPr>
            <a:r>
              <a:rPr lang="en-US" sz="800" noProof="0"/>
              <a:t>In the </a:t>
            </a:r>
            <a:r>
              <a:rPr lang="en-US" sz="800" i="1" noProof="0"/>
              <a:t>Format Background pane</a:t>
            </a:r>
            <a:r>
              <a:rPr lang="en-US" sz="800" noProof="0"/>
              <a:t>, select </a:t>
            </a:r>
            <a:r>
              <a:rPr lang="en-US" sz="800" i="1" noProof="0"/>
              <a:t>Picture or texture fill</a:t>
            </a:r>
            <a:r>
              <a:rPr lang="en-US" sz="800" noProof="0"/>
              <a:t>.</a:t>
            </a:r>
          </a:p>
          <a:p>
            <a:pPr marL="120600" indent="-120600">
              <a:spcAft>
                <a:spcPts val="600"/>
              </a:spcAft>
              <a:buClr>
                <a:schemeClr val="accent1"/>
              </a:buClr>
              <a:buAutoNum type="arabicPeriod"/>
            </a:pPr>
            <a:r>
              <a:rPr lang="en-US" sz="800" noProof="0"/>
              <a:t>Select </a:t>
            </a:r>
            <a:r>
              <a:rPr lang="en-US" sz="800" i="1" noProof="0"/>
              <a:t>File</a:t>
            </a:r>
            <a:r>
              <a:rPr lang="en-US" sz="800" noProof="0"/>
              <a:t>.</a:t>
            </a:r>
          </a:p>
          <a:p>
            <a:pPr marL="120600" indent="-120600">
              <a:spcAft>
                <a:spcPts val="600"/>
              </a:spcAft>
              <a:buClr>
                <a:schemeClr val="accent1"/>
              </a:buClr>
              <a:buAutoNum type="arabicPeriod"/>
            </a:pPr>
            <a:r>
              <a:rPr lang="en-US" sz="800" noProof="0"/>
              <a:t>In the </a:t>
            </a:r>
            <a:r>
              <a:rPr lang="en-US" sz="800" i="1" noProof="0"/>
              <a:t>Insert Picture</a:t>
            </a:r>
            <a:r>
              <a:rPr lang="en-US" sz="800" noProof="0"/>
              <a:t> dialog box, choose the picture </a:t>
            </a:r>
            <a:br>
              <a:rPr lang="en-US" sz="800" noProof="0"/>
            </a:br>
            <a:r>
              <a:rPr lang="en-US" sz="800" noProof="0"/>
              <a:t>you want to use and then select </a:t>
            </a:r>
            <a:r>
              <a:rPr lang="en-US" sz="800" i="1" noProof="0"/>
              <a:t>Insert</a:t>
            </a:r>
            <a:r>
              <a:rPr lang="en-US" sz="800" noProof="0"/>
              <a:t>.</a:t>
            </a:r>
          </a:p>
        </p:txBody>
      </p:sp>
      <p:sp>
        <p:nvSpPr>
          <p:cNvPr id="24" name="textruta 23">
            <a:extLst>
              <a:ext uri="{FF2B5EF4-FFF2-40B4-BE49-F238E27FC236}">
                <a16:creationId xmlns:a16="http://schemas.microsoft.com/office/drawing/2014/main" id="{49208D86-4998-5146-37DE-48F0F8DCB7BC}"/>
              </a:ext>
            </a:extLst>
          </p:cNvPr>
          <p:cNvSpPr txBox="1"/>
          <p:nvPr userDrawn="1"/>
        </p:nvSpPr>
        <p:spPr>
          <a:xfrm>
            <a:off x="4586575" y="4075714"/>
            <a:ext cx="1295401" cy="1569660"/>
          </a:xfrm>
          <a:prstGeom prst="rect">
            <a:avLst/>
          </a:prstGeom>
          <a:noFill/>
        </p:spPr>
        <p:txBody>
          <a:bodyPr wrap="square" lIns="0" tIns="0" rIns="0" bIns="0" rtlCol="0">
            <a:spAutoFit/>
          </a:bodyPr>
          <a:lstStyle/>
          <a:p>
            <a:pPr>
              <a:spcAft>
                <a:spcPts val="600"/>
              </a:spcAft>
            </a:pPr>
            <a:r>
              <a:rPr lang="en-US" sz="1000" b="1" noProof="0">
                <a:solidFill>
                  <a:schemeClr val="tx2"/>
                </a:solidFill>
              </a:rPr>
              <a:t>Header and footer</a:t>
            </a:r>
          </a:p>
          <a:p>
            <a:pPr>
              <a:spcAft>
                <a:spcPts val="600"/>
              </a:spcAft>
            </a:pPr>
            <a:r>
              <a:rPr lang="en-US" sz="800" noProof="0"/>
              <a:t>Insert header/footer, </a:t>
            </a:r>
            <a:br>
              <a:rPr lang="en-US" sz="800" noProof="0"/>
            </a:br>
            <a:r>
              <a:rPr lang="en-US" sz="800" noProof="0"/>
              <a:t>date and page numbers:</a:t>
            </a:r>
          </a:p>
          <a:p>
            <a:pPr marL="120600" indent="-120600">
              <a:spcAft>
                <a:spcPts val="600"/>
              </a:spcAft>
              <a:buClr>
                <a:schemeClr val="accent1"/>
              </a:buClr>
              <a:buFont typeface="+mj-lt"/>
              <a:buAutoNum type="arabicPeriod"/>
            </a:pPr>
            <a:r>
              <a:rPr lang="en-US" sz="800" noProof="0"/>
              <a:t>On the </a:t>
            </a:r>
            <a:r>
              <a:rPr lang="en-US" sz="800" i="1" noProof="0"/>
              <a:t>Insert</a:t>
            </a:r>
            <a:r>
              <a:rPr lang="en-US" sz="800" noProof="0"/>
              <a:t> tab, </a:t>
            </a:r>
            <a:br>
              <a:rPr lang="en-US" sz="800" noProof="0"/>
            </a:br>
            <a:r>
              <a:rPr lang="en-US" sz="800" noProof="0"/>
              <a:t>click </a:t>
            </a:r>
            <a:r>
              <a:rPr lang="en-US" sz="800" i="1" noProof="0"/>
              <a:t>Header &amp; Footer</a:t>
            </a:r>
            <a:r>
              <a:rPr lang="en-US" sz="800" noProof="0"/>
              <a:t>.</a:t>
            </a:r>
          </a:p>
          <a:p>
            <a:pPr marL="120600" indent="-120600">
              <a:spcAft>
                <a:spcPts val="600"/>
              </a:spcAft>
              <a:buClr>
                <a:schemeClr val="accent1"/>
              </a:buClr>
              <a:buFont typeface="+mj-lt"/>
              <a:buAutoNum type="arabicPeriod"/>
            </a:pPr>
            <a:r>
              <a:rPr lang="en-US" sz="800" noProof="0"/>
              <a:t>In the Header and Footer box, on the Slide tab, select the information you want.</a:t>
            </a:r>
          </a:p>
          <a:p>
            <a:pPr marL="120600" indent="-120600">
              <a:spcAft>
                <a:spcPts val="600"/>
              </a:spcAft>
              <a:buClr>
                <a:schemeClr val="accent1"/>
              </a:buClr>
              <a:buFont typeface="+mj-lt"/>
              <a:buAutoNum type="arabicPeriod"/>
            </a:pPr>
            <a:r>
              <a:rPr lang="en-US" sz="800" noProof="0"/>
              <a:t>Click </a:t>
            </a:r>
            <a:r>
              <a:rPr lang="en-US" sz="800" i="1" noProof="0"/>
              <a:t>Apply to All</a:t>
            </a:r>
            <a:r>
              <a:rPr lang="en-US" sz="800" noProof="0"/>
              <a:t>.</a:t>
            </a:r>
          </a:p>
        </p:txBody>
      </p:sp>
      <p:pic>
        <p:nvPicPr>
          <p:cNvPr id="32" name="Bildobjekt 31" descr="En bild som visar moln, utomhus, himmel, byggnad&#10;&#10;Automatiskt genererad beskrivning">
            <a:extLst>
              <a:ext uri="{FF2B5EF4-FFF2-40B4-BE49-F238E27FC236}">
                <a16:creationId xmlns:a16="http://schemas.microsoft.com/office/drawing/2014/main" id="{94D13EAB-F856-BC62-1623-0235CE917A48}"/>
              </a:ext>
            </a:extLst>
          </p:cNvPr>
          <p:cNvPicPr>
            <a:picLocks noChangeAspect="1"/>
          </p:cNvPicPr>
          <p:nvPr userDrawn="1"/>
        </p:nvPicPr>
        <p:blipFill>
          <a:blip r:embed="rId4"/>
          <a:stretch>
            <a:fillRect/>
          </a:stretch>
        </p:blipFill>
        <p:spPr>
          <a:xfrm>
            <a:off x="8066200" y="4318565"/>
            <a:ext cx="1493231" cy="1981989"/>
          </a:xfrm>
          <a:prstGeom prst="rect">
            <a:avLst/>
          </a:prstGeom>
        </p:spPr>
      </p:pic>
      <p:pic>
        <p:nvPicPr>
          <p:cNvPr id="34" name="Picture 4" descr="Microsoft PowerPoint 365 Overview and Supported File Types">
            <a:extLst>
              <a:ext uri="{FF2B5EF4-FFF2-40B4-BE49-F238E27FC236}">
                <a16:creationId xmlns:a16="http://schemas.microsoft.com/office/drawing/2014/main" id="{6B95C2D0-3101-BE06-9875-AF2510CF817D}"/>
              </a:ext>
            </a:extLst>
          </p:cNvPr>
          <p:cNvPicPr>
            <a:picLocks noChangeAspect="1" noChangeArrowheads="1"/>
          </p:cNvPicPr>
          <p:nvPr userDrawn="1"/>
        </p:nvPicPr>
        <p:blipFill rotWithShape="1">
          <a:blip r:embed="rId5">
            <a:extLst>
              <a:ext uri="{28A0092B-C50C-407E-A947-70E740481C1C}">
                <a14:useLocalDpi xmlns:a14="http://schemas.microsoft.com/office/drawing/2010/main"/>
              </a:ext>
            </a:extLst>
          </a:blip>
          <a:srcRect/>
          <a:stretch/>
        </p:blipFill>
        <p:spPr bwMode="auto">
          <a:xfrm>
            <a:off x="721644" y="2028884"/>
            <a:ext cx="208587" cy="334335"/>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descr="Microsoft PowerPoint 365 Overview and Supported File Types">
            <a:extLst>
              <a:ext uri="{FF2B5EF4-FFF2-40B4-BE49-F238E27FC236}">
                <a16:creationId xmlns:a16="http://schemas.microsoft.com/office/drawing/2014/main" id="{D259F975-3B73-BC3A-B353-F3B57056CAFE}"/>
              </a:ext>
            </a:extLst>
          </p:cNvPr>
          <p:cNvPicPr>
            <a:picLocks noChangeAspect="1" noChangeArrowheads="1"/>
          </p:cNvPicPr>
          <p:nvPr userDrawn="1"/>
        </p:nvPicPr>
        <p:blipFill rotWithShape="1">
          <a:blip r:embed="rId6">
            <a:extLst>
              <a:ext uri="{28A0092B-C50C-407E-A947-70E740481C1C}">
                <a14:useLocalDpi xmlns:a14="http://schemas.microsoft.com/office/drawing/2010/main"/>
              </a:ext>
            </a:extLst>
          </a:blip>
          <a:srcRect/>
          <a:stretch/>
        </p:blipFill>
        <p:spPr bwMode="auto">
          <a:xfrm>
            <a:off x="716536" y="3527233"/>
            <a:ext cx="328130" cy="10531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Microsoft PowerPoint 365 Overview and Supported File Types">
            <a:extLst>
              <a:ext uri="{FF2B5EF4-FFF2-40B4-BE49-F238E27FC236}">
                <a16:creationId xmlns:a16="http://schemas.microsoft.com/office/drawing/2014/main" id="{C0490137-5992-062D-6D6B-7856F08EDE8C}"/>
              </a:ext>
            </a:extLst>
          </p:cNvPr>
          <p:cNvPicPr>
            <a:picLocks noChangeAspect="1" noChangeArrowheads="1"/>
          </p:cNvPicPr>
          <p:nvPr userDrawn="1"/>
        </p:nvPicPr>
        <p:blipFill rotWithShape="1">
          <a:blip r:embed="rId7">
            <a:extLst>
              <a:ext uri="{28A0092B-C50C-407E-A947-70E740481C1C}">
                <a14:useLocalDpi xmlns:a14="http://schemas.microsoft.com/office/drawing/2010/main"/>
              </a:ext>
            </a:extLst>
          </a:blip>
          <a:srcRect/>
          <a:stretch/>
        </p:blipFill>
        <p:spPr bwMode="auto">
          <a:xfrm>
            <a:off x="716536" y="4708556"/>
            <a:ext cx="256300" cy="10531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eader and Footer on slides - Microsoft PowerPoint 365">
            <a:extLst>
              <a:ext uri="{FF2B5EF4-FFF2-40B4-BE49-F238E27FC236}">
                <a16:creationId xmlns:a16="http://schemas.microsoft.com/office/drawing/2014/main" id="{514F44FF-F14B-3D48-E9D1-E7E8BB20F671}"/>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6062042" y="4075714"/>
            <a:ext cx="1493231" cy="1103568"/>
          </a:xfrm>
          <a:prstGeom prst="rect">
            <a:avLst/>
          </a:prstGeom>
          <a:noFill/>
          <a:extLst>
            <a:ext uri="{909E8E84-426E-40DD-AFC4-6F175D3DCCD1}">
              <a14:hiddenFill xmlns:a14="http://schemas.microsoft.com/office/drawing/2010/main">
                <a:solidFill>
                  <a:srgbClr val="FFFFFF"/>
                </a:solidFill>
              </a14:hiddenFill>
            </a:ext>
          </a:extLst>
        </p:spPr>
      </p:pic>
      <p:grpSp>
        <p:nvGrpSpPr>
          <p:cNvPr id="1125" name="Grupp 1124">
            <a:extLst>
              <a:ext uri="{FF2B5EF4-FFF2-40B4-BE49-F238E27FC236}">
                <a16:creationId xmlns:a16="http://schemas.microsoft.com/office/drawing/2014/main" id="{918579BF-BDEF-7B25-9DCA-62CC6D39793B}"/>
              </a:ext>
            </a:extLst>
          </p:cNvPr>
          <p:cNvGrpSpPr/>
          <p:nvPr userDrawn="1"/>
        </p:nvGrpSpPr>
        <p:grpSpPr>
          <a:xfrm>
            <a:off x="6063783" y="2031850"/>
            <a:ext cx="800155" cy="1688467"/>
            <a:chOff x="6063783" y="2031850"/>
            <a:chExt cx="1800691" cy="3799773"/>
          </a:xfrm>
        </p:grpSpPr>
        <p:pic>
          <p:nvPicPr>
            <p:cNvPr id="1030" name="Picture 6" descr="Hacking PowerPoint to create custom colors | BrightCarbon">
              <a:extLst>
                <a:ext uri="{FF2B5EF4-FFF2-40B4-BE49-F238E27FC236}">
                  <a16:creationId xmlns:a16="http://schemas.microsoft.com/office/drawing/2014/main" id="{1E944A0E-9B5A-F599-847C-0737479E7BC1}"/>
                </a:ext>
              </a:extLst>
            </p:cNvPr>
            <p:cNvPicPr>
              <a:picLocks noChangeAspect="1" noChangeArrowheads="1"/>
            </p:cNvPicPr>
            <p:nvPr userDrawn="1"/>
          </p:nvPicPr>
          <p:blipFill rotWithShape="1">
            <a:blip r:embed="rId9">
              <a:extLst>
                <a:ext uri="{28A0092B-C50C-407E-A947-70E740481C1C}">
                  <a14:useLocalDpi xmlns:a14="http://schemas.microsoft.com/office/drawing/2010/main"/>
                </a:ext>
              </a:extLst>
            </a:blip>
            <a:srcRect l="36641" r="36664"/>
            <a:stretch/>
          </p:blipFill>
          <p:spPr bwMode="auto">
            <a:xfrm>
              <a:off x="6063783" y="2031850"/>
              <a:ext cx="1800691" cy="3799773"/>
            </a:xfrm>
            <a:prstGeom prst="rect">
              <a:avLst/>
            </a:prstGeom>
            <a:noFill/>
            <a:extLst>
              <a:ext uri="{909E8E84-426E-40DD-AFC4-6F175D3DCCD1}">
                <a14:hiddenFill xmlns:a14="http://schemas.microsoft.com/office/drawing/2010/main">
                  <a:solidFill>
                    <a:srgbClr val="FFFFFF"/>
                  </a:solidFill>
                </a14:hiddenFill>
              </a:ext>
            </a:extLst>
          </p:spPr>
        </p:pic>
        <p:sp>
          <p:nvSpPr>
            <p:cNvPr id="1123" name="Rektangel 1122">
              <a:extLst>
                <a:ext uri="{FF2B5EF4-FFF2-40B4-BE49-F238E27FC236}">
                  <a16:creationId xmlns:a16="http://schemas.microsoft.com/office/drawing/2014/main" id="{1ED61660-0DB3-CEA4-C27E-195D3290C063}"/>
                </a:ext>
              </a:extLst>
            </p:cNvPr>
            <p:cNvSpPr/>
            <p:nvPr userDrawn="1"/>
          </p:nvSpPr>
          <p:spPr>
            <a:xfrm>
              <a:off x="6095206" y="3789106"/>
              <a:ext cx="1743870" cy="7370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24" name="Rektangel 1123">
              <a:extLst>
                <a:ext uri="{FF2B5EF4-FFF2-40B4-BE49-F238E27FC236}">
                  <a16:creationId xmlns:a16="http://schemas.microsoft.com/office/drawing/2014/main" id="{97E61731-FF1C-C73E-9B81-82B5C53D7931}"/>
                </a:ext>
              </a:extLst>
            </p:cNvPr>
            <p:cNvSpPr/>
            <p:nvPr userDrawn="1"/>
          </p:nvSpPr>
          <p:spPr>
            <a:xfrm>
              <a:off x="6451542" y="2363219"/>
              <a:ext cx="1378008" cy="9832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Rektangel 18">
              <a:extLst>
                <a:ext uri="{FF2B5EF4-FFF2-40B4-BE49-F238E27FC236}">
                  <a16:creationId xmlns:a16="http://schemas.microsoft.com/office/drawing/2014/main" id="{71A7971D-8FD8-6FAF-FBCA-543DAC638849}"/>
                </a:ext>
              </a:extLst>
            </p:cNvPr>
            <p:cNvSpPr/>
            <p:nvPr userDrawn="1"/>
          </p:nvSpPr>
          <p:spPr>
            <a:xfrm>
              <a:off x="6637090" y="2388295"/>
              <a:ext cx="126305" cy="12630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Rektangel 19">
              <a:extLst>
                <a:ext uri="{FF2B5EF4-FFF2-40B4-BE49-F238E27FC236}">
                  <a16:creationId xmlns:a16="http://schemas.microsoft.com/office/drawing/2014/main" id="{C9DDD11C-85E2-44BE-6A91-D72279994B26}"/>
                </a:ext>
              </a:extLst>
            </p:cNvPr>
            <p:cNvSpPr/>
            <p:nvPr userDrawn="1"/>
          </p:nvSpPr>
          <p:spPr>
            <a:xfrm>
              <a:off x="6812622" y="2388295"/>
              <a:ext cx="126305" cy="12630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Rektangel 21">
              <a:extLst>
                <a:ext uri="{FF2B5EF4-FFF2-40B4-BE49-F238E27FC236}">
                  <a16:creationId xmlns:a16="http://schemas.microsoft.com/office/drawing/2014/main" id="{A5F72BB2-8D37-F99C-624D-D6B83AEDB706}"/>
                </a:ext>
              </a:extLst>
            </p:cNvPr>
            <p:cNvSpPr/>
            <p:nvPr userDrawn="1"/>
          </p:nvSpPr>
          <p:spPr>
            <a:xfrm>
              <a:off x="6988154" y="2388295"/>
              <a:ext cx="126305" cy="12630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Rektangel 24">
              <a:extLst>
                <a:ext uri="{FF2B5EF4-FFF2-40B4-BE49-F238E27FC236}">
                  <a16:creationId xmlns:a16="http://schemas.microsoft.com/office/drawing/2014/main" id="{84DFF5F4-D1BE-880D-87D8-99BD8D5986B4}"/>
                </a:ext>
              </a:extLst>
            </p:cNvPr>
            <p:cNvSpPr/>
            <p:nvPr userDrawn="1"/>
          </p:nvSpPr>
          <p:spPr>
            <a:xfrm>
              <a:off x="7163686" y="2388295"/>
              <a:ext cx="126305" cy="12630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Rektangel 25">
              <a:extLst>
                <a:ext uri="{FF2B5EF4-FFF2-40B4-BE49-F238E27FC236}">
                  <a16:creationId xmlns:a16="http://schemas.microsoft.com/office/drawing/2014/main" id="{57799422-9E37-147F-C5EF-BD69600A0259}"/>
                </a:ext>
              </a:extLst>
            </p:cNvPr>
            <p:cNvSpPr/>
            <p:nvPr userDrawn="1"/>
          </p:nvSpPr>
          <p:spPr>
            <a:xfrm>
              <a:off x="7339218" y="2388295"/>
              <a:ext cx="126305" cy="12630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Rektangel 26">
              <a:extLst>
                <a:ext uri="{FF2B5EF4-FFF2-40B4-BE49-F238E27FC236}">
                  <a16:creationId xmlns:a16="http://schemas.microsoft.com/office/drawing/2014/main" id="{CF0BD3BD-CA59-5181-6A7D-85BA481CF469}"/>
                </a:ext>
              </a:extLst>
            </p:cNvPr>
            <p:cNvSpPr/>
            <p:nvPr userDrawn="1"/>
          </p:nvSpPr>
          <p:spPr>
            <a:xfrm>
              <a:off x="7514750" y="2388295"/>
              <a:ext cx="126305" cy="12630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Rektangel 27">
              <a:extLst>
                <a:ext uri="{FF2B5EF4-FFF2-40B4-BE49-F238E27FC236}">
                  <a16:creationId xmlns:a16="http://schemas.microsoft.com/office/drawing/2014/main" id="{AD483FB7-DFED-6269-FDB3-DA99BF8F1738}"/>
                </a:ext>
              </a:extLst>
            </p:cNvPr>
            <p:cNvSpPr/>
            <p:nvPr userDrawn="1"/>
          </p:nvSpPr>
          <p:spPr>
            <a:xfrm>
              <a:off x="7690282" y="2388295"/>
              <a:ext cx="126305" cy="12630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1" name="Rektangel 30">
              <a:extLst>
                <a:ext uri="{FF2B5EF4-FFF2-40B4-BE49-F238E27FC236}">
                  <a16:creationId xmlns:a16="http://schemas.microsoft.com/office/drawing/2014/main" id="{53C50CD2-78C6-259C-97BD-526C014CEC81}"/>
                </a:ext>
              </a:extLst>
            </p:cNvPr>
            <p:cNvSpPr/>
            <p:nvPr userDrawn="1"/>
          </p:nvSpPr>
          <p:spPr>
            <a:xfrm>
              <a:off x="6637090" y="2661345"/>
              <a:ext cx="126305" cy="132095"/>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7" name="Rektangel 46">
              <a:extLst>
                <a:ext uri="{FF2B5EF4-FFF2-40B4-BE49-F238E27FC236}">
                  <a16:creationId xmlns:a16="http://schemas.microsoft.com/office/drawing/2014/main" id="{8C1EA23D-35AA-C628-1834-7EC9974FAFA4}"/>
                </a:ext>
              </a:extLst>
            </p:cNvPr>
            <p:cNvSpPr/>
            <p:nvPr userDrawn="1"/>
          </p:nvSpPr>
          <p:spPr>
            <a:xfrm>
              <a:off x="6637090" y="2794041"/>
              <a:ext cx="126305" cy="132095"/>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5" name="Rektangel 54">
              <a:extLst>
                <a:ext uri="{FF2B5EF4-FFF2-40B4-BE49-F238E27FC236}">
                  <a16:creationId xmlns:a16="http://schemas.microsoft.com/office/drawing/2014/main" id="{583F96BE-E130-3FDD-576F-874BDC4A6C90}"/>
                </a:ext>
              </a:extLst>
            </p:cNvPr>
            <p:cNvSpPr/>
            <p:nvPr userDrawn="1"/>
          </p:nvSpPr>
          <p:spPr>
            <a:xfrm>
              <a:off x="6637090" y="2926737"/>
              <a:ext cx="126305" cy="132095"/>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3" name="Rektangel 62">
              <a:extLst>
                <a:ext uri="{FF2B5EF4-FFF2-40B4-BE49-F238E27FC236}">
                  <a16:creationId xmlns:a16="http://schemas.microsoft.com/office/drawing/2014/main" id="{33F1335E-E254-7491-5F15-30754BBD151E}"/>
                </a:ext>
              </a:extLst>
            </p:cNvPr>
            <p:cNvSpPr/>
            <p:nvPr userDrawn="1"/>
          </p:nvSpPr>
          <p:spPr>
            <a:xfrm>
              <a:off x="6637090" y="3059433"/>
              <a:ext cx="126305" cy="132095"/>
            </a:xfrm>
            <a:prstGeom prst="rect">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33" name="Rektangel 1032">
              <a:extLst>
                <a:ext uri="{FF2B5EF4-FFF2-40B4-BE49-F238E27FC236}">
                  <a16:creationId xmlns:a16="http://schemas.microsoft.com/office/drawing/2014/main" id="{B691ED7D-5446-C50C-8BC0-D7AB6D614765}"/>
                </a:ext>
              </a:extLst>
            </p:cNvPr>
            <p:cNvSpPr/>
            <p:nvPr userDrawn="1"/>
          </p:nvSpPr>
          <p:spPr>
            <a:xfrm>
              <a:off x="6637090" y="3192130"/>
              <a:ext cx="126305" cy="132095"/>
            </a:xfrm>
            <a:prstGeom prst="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42" name="Rektangel 1041">
              <a:extLst>
                <a:ext uri="{FF2B5EF4-FFF2-40B4-BE49-F238E27FC236}">
                  <a16:creationId xmlns:a16="http://schemas.microsoft.com/office/drawing/2014/main" id="{7F5FD652-25CD-24B4-271B-3CFC6E465C27}"/>
                </a:ext>
              </a:extLst>
            </p:cNvPr>
            <p:cNvSpPr/>
            <p:nvPr userDrawn="1"/>
          </p:nvSpPr>
          <p:spPr>
            <a:xfrm>
              <a:off x="6812622" y="2661345"/>
              <a:ext cx="126305" cy="132095"/>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43" name="Rektangel 1042">
              <a:extLst>
                <a:ext uri="{FF2B5EF4-FFF2-40B4-BE49-F238E27FC236}">
                  <a16:creationId xmlns:a16="http://schemas.microsoft.com/office/drawing/2014/main" id="{46276B80-6A92-8513-3337-2E24980A3660}"/>
                </a:ext>
              </a:extLst>
            </p:cNvPr>
            <p:cNvSpPr/>
            <p:nvPr userDrawn="1"/>
          </p:nvSpPr>
          <p:spPr>
            <a:xfrm>
              <a:off x="6812622" y="2794041"/>
              <a:ext cx="126305" cy="132095"/>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44" name="Rektangel 1043">
              <a:extLst>
                <a:ext uri="{FF2B5EF4-FFF2-40B4-BE49-F238E27FC236}">
                  <a16:creationId xmlns:a16="http://schemas.microsoft.com/office/drawing/2014/main" id="{DF08EB8B-05A1-5D1E-3453-E35F156EA44C}"/>
                </a:ext>
              </a:extLst>
            </p:cNvPr>
            <p:cNvSpPr/>
            <p:nvPr userDrawn="1"/>
          </p:nvSpPr>
          <p:spPr>
            <a:xfrm>
              <a:off x="6812622" y="2926737"/>
              <a:ext cx="126305" cy="132095"/>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45" name="Rektangel 1044">
              <a:extLst>
                <a:ext uri="{FF2B5EF4-FFF2-40B4-BE49-F238E27FC236}">
                  <a16:creationId xmlns:a16="http://schemas.microsoft.com/office/drawing/2014/main" id="{73BCDEB0-F256-9D9A-1735-36C73E5A4254}"/>
                </a:ext>
              </a:extLst>
            </p:cNvPr>
            <p:cNvSpPr/>
            <p:nvPr userDrawn="1"/>
          </p:nvSpPr>
          <p:spPr>
            <a:xfrm>
              <a:off x="6812622" y="3059433"/>
              <a:ext cx="126305" cy="132095"/>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46" name="Rektangel 1045">
              <a:extLst>
                <a:ext uri="{FF2B5EF4-FFF2-40B4-BE49-F238E27FC236}">
                  <a16:creationId xmlns:a16="http://schemas.microsoft.com/office/drawing/2014/main" id="{8FB9E9DD-EB3E-746C-2937-90EBE84B3B2A}"/>
                </a:ext>
              </a:extLst>
            </p:cNvPr>
            <p:cNvSpPr/>
            <p:nvPr userDrawn="1"/>
          </p:nvSpPr>
          <p:spPr>
            <a:xfrm>
              <a:off x="6812622" y="3192130"/>
              <a:ext cx="126305" cy="132095"/>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47" name="Rektangel 1046">
              <a:extLst>
                <a:ext uri="{FF2B5EF4-FFF2-40B4-BE49-F238E27FC236}">
                  <a16:creationId xmlns:a16="http://schemas.microsoft.com/office/drawing/2014/main" id="{BF36CC62-D665-E681-0504-9607980B29D1}"/>
                </a:ext>
              </a:extLst>
            </p:cNvPr>
            <p:cNvSpPr/>
            <p:nvPr userDrawn="1"/>
          </p:nvSpPr>
          <p:spPr>
            <a:xfrm>
              <a:off x="6988154" y="2661345"/>
              <a:ext cx="126305" cy="132095"/>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48" name="Rektangel 1047">
              <a:extLst>
                <a:ext uri="{FF2B5EF4-FFF2-40B4-BE49-F238E27FC236}">
                  <a16:creationId xmlns:a16="http://schemas.microsoft.com/office/drawing/2014/main" id="{2ED8E59C-4621-6900-D5FB-392B5F63EB15}"/>
                </a:ext>
              </a:extLst>
            </p:cNvPr>
            <p:cNvSpPr/>
            <p:nvPr userDrawn="1"/>
          </p:nvSpPr>
          <p:spPr>
            <a:xfrm>
              <a:off x="6988154" y="2794041"/>
              <a:ext cx="126305" cy="132095"/>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49" name="Rektangel 1048">
              <a:extLst>
                <a:ext uri="{FF2B5EF4-FFF2-40B4-BE49-F238E27FC236}">
                  <a16:creationId xmlns:a16="http://schemas.microsoft.com/office/drawing/2014/main" id="{1D1DFB72-8F94-C092-AB42-28E3BBF12D65}"/>
                </a:ext>
              </a:extLst>
            </p:cNvPr>
            <p:cNvSpPr/>
            <p:nvPr userDrawn="1"/>
          </p:nvSpPr>
          <p:spPr>
            <a:xfrm>
              <a:off x="6988154" y="2926737"/>
              <a:ext cx="126305" cy="132095"/>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50" name="Rektangel 1049">
              <a:extLst>
                <a:ext uri="{FF2B5EF4-FFF2-40B4-BE49-F238E27FC236}">
                  <a16:creationId xmlns:a16="http://schemas.microsoft.com/office/drawing/2014/main" id="{9B388C52-8786-0F82-B433-3A79F1A4541A}"/>
                </a:ext>
              </a:extLst>
            </p:cNvPr>
            <p:cNvSpPr/>
            <p:nvPr userDrawn="1"/>
          </p:nvSpPr>
          <p:spPr>
            <a:xfrm>
              <a:off x="6988154" y="3059433"/>
              <a:ext cx="126305" cy="132095"/>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51" name="Rektangel 1050">
              <a:extLst>
                <a:ext uri="{FF2B5EF4-FFF2-40B4-BE49-F238E27FC236}">
                  <a16:creationId xmlns:a16="http://schemas.microsoft.com/office/drawing/2014/main" id="{D4A998FA-E595-5120-1049-A3CC1C33E72E}"/>
                </a:ext>
              </a:extLst>
            </p:cNvPr>
            <p:cNvSpPr/>
            <p:nvPr userDrawn="1"/>
          </p:nvSpPr>
          <p:spPr>
            <a:xfrm>
              <a:off x="6988154" y="3192130"/>
              <a:ext cx="126305" cy="132095"/>
            </a:xfrm>
            <a:prstGeom prst="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52" name="Rektangel 1051">
              <a:extLst>
                <a:ext uri="{FF2B5EF4-FFF2-40B4-BE49-F238E27FC236}">
                  <a16:creationId xmlns:a16="http://schemas.microsoft.com/office/drawing/2014/main" id="{C8E27C97-6977-891F-B3C0-4CDE580AF57D}"/>
                </a:ext>
              </a:extLst>
            </p:cNvPr>
            <p:cNvSpPr/>
            <p:nvPr userDrawn="1"/>
          </p:nvSpPr>
          <p:spPr>
            <a:xfrm>
              <a:off x="7163686" y="2661345"/>
              <a:ext cx="126305" cy="132095"/>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53" name="Rektangel 1052">
              <a:extLst>
                <a:ext uri="{FF2B5EF4-FFF2-40B4-BE49-F238E27FC236}">
                  <a16:creationId xmlns:a16="http://schemas.microsoft.com/office/drawing/2014/main" id="{19FB03B5-BA18-74B7-9DEB-889CA8566539}"/>
                </a:ext>
              </a:extLst>
            </p:cNvPr>
            <p:cNvSpPr/>
            <p:nvPr userDrawn="1"/>
          </p:nvSpPr>
          <p:spPr>
            <a:xfrm>
              <a:off x="7163686" y="2794041"/>
              <a:ext cx="126305" cy="132095"/>
            </a:xfrm>
            <a:prstGeom prst="rect">
              <a:avLst/>
            </a:prstGeom>
            <a:solidFill>
              <a:schemeClr val="accent3">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54" name="Rektangel 1053">
              <a:extLst>
                <a:ext uri="{FF2B5EF4-FFF2-40B4-BE49-F238E27FC236}">
                  <a16:creationId xmlns:a16="http://schemas.microsoft.com/office/drawing/2014/main" id="{57CEB0A0-35F5-997A-61EB-3E655B67D34B}"/>
                </a:ext>
              </a:extLst>
            </p:cNvPr>
            <p:cNvSpPr/>
            <p:nvPr userDrawn="1"/>
          </p:nvSpPr>
          <p:spPr>
            <a:xfrm>
              <a:off x="7163686" y="2926737"/>
              <a:ext cx="126305" cy="132095"/>
            </a:xfrm>
            <a:prstGeom prst="rect">
              <a:avLst/>
            </a:prstGeom>
            <a:solidFill>
              <a:schemeClr val="accent3">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55" name="Rektangel 1054">
              <a:extLst>
                <a:ext uri="{FF2B5EF4-FFF2-40B4-BE49-F238E27FC236}">
                  <a16:creationId xmlns:a16="http://schemas.microsoft.com/office/drawing/2014/main" id="{187C5504-CF38-10EF-6656-9D373F47022B}"/>
                </a:ext>
              </a:extLst>
            </p:cNvPr>
            <p:cNvSpPr/>
            <p:nvPr userDrawn="1"/>
          </p:nvSpPr>
          <p:spPr>
            <a:xfrm>
              <a:off x="7163686" y="3059433"/>
              <a:ext cx="126305" cy="132095"/>
            </a:xfrm>
            <a:prstGeom prst="rect">
              <a:avLst/>
            </a:prstGeom>
            <a:solidFill>
              <a:schemeClr val="accent3">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56" name="Rektangel 1055">
              <a:extLst>
                <a:ext uri="{FF2B5EF4-FFF2-40B4-BE49-F238E27FC236}">
                  <a16:creationId xmlns:a16="http://schemas.microsoft.com/office/drawing/2014/main" id="{00ECB6FD-B078-6ED8-3BF0-E6FFFB4125FF}"/>
                </a:ext>
              </a:extLst>
            </p:cNvPr>
            <p:cNvSpPr/>
            <p:nvPr userDrawn="1"/>
          </p:nvSpPr>
          <p:spPr>
            <a:xfrm>
              <a:off x="7163686" y="3192130"/>
              <a:ext cx="126305" cy="132095"/>
            </a:xfrm>
            <a:prstGeom prst="rect">
              <a:avLst/>
            </a:prstGeom>
            <a:solidFill>
              <a:schemeClr val="accent3">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57" name="Rektangel 1056">
              <a:extLst>
                <a:ext uri="{FF2B5EF4-FFF2-40B4-BE49-F238E27FC236}">
                  <a16:creationId xmlns:a16="http://schemas.microsoft.com/office/drawing/2014/main" id="{2A81D134-CDD5-3A11-68DD-9A7DA325C5E2}"/>
                </a:ext>
              </a:extLst>
            </p:cNvPr>
            <p:cNvSpPr/>
            <p:nvPr userDrawn="1"/>
          </p:nvSpPr>
          <p:spPr>
            <a:xfrm>
              <a:off x="7339331" y="2661345"/>
              <a:ext cx="126305" cy="132095"/>
            </a:xfrm>
            <a:prstGeom prst="rect">
              <a:avLst/>
            </a:prstGeom>
            <a:solidFill>
              <a:schemeClr val="accent4">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58" name="Rektangel 1057">
              <a:extLst>
                <a:ext uri="{FF2B5EF4-FFF2-40B4-BE49-F238E27FC236}">
                  <a16:creationId xmlns:a16="http://schemas.microsoft.com/office/drawing/2014/main" id="{A3E6B7BF-B8DF-4895-BFF7-E48F3EA56C3C}"/>
                </a:ext>
              </a:extLst>
            </p:cNvPr>
            <p:cNvSpPr/>
            <p:nvPr userDrawn="1"/>
          </p:nvSpPr>
          <p:spPr>
            <a:xfrm>
              <a:off x="7339331" y="2794041"/>
              <a:ext cx="126305" cy="132095"/>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59" name="Rektangel 1058">
              <a:extLst>
                <a:ext uri="{FF2B5EF4-FFF2-40B4-BE49-F238E27FC236}">
                  <a16:creationId xmlns:a16="http://schemas.microsoft.com/office/drawing/2014/main" id="{C9880F48-FE6A-D652-5F55-4BD96B03F4E4}"/>
                </a:ext>
              </a:extLst>
            </p:cNvPr>
            <p:cNvSpPr/>
            <p:nvPr userDrawn="1"/>
          </p:nvSpPr>
          <p:spPr>
            <a:xfrm>
              <a:off x="7339331" y="2926737"/>
              <a:ext cx="126305" cy="132095"/>
            </a:xfrm>
            <a:prstGeom prst="rect">
              <a:avLst/>
            </a:prstGeom>
            <a:solidFill>
              <a:schemeClr val="accent4">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60" name="Rektangel 1059">
              <a:extLst>
                <a:ext uri="{FF2B5EF4-FFF2-40B4-BE49-F238E27FC236}">
                  <a16:creationId xmlns:a16="http://schemas.microsoft.com/office/drawing/2014/main" id="{3D6EF6E0-55EF-D427-7BD3-3F9C9599C746}"/>
                </a:ext>
              </a:extLst>
            </p:cNvPr>
            <p:cNvSpPr/>
            <p:nvPr userDrawn="1"/>
          </p:nvSpPr>
          <p:spPr>
            <a:xfrm>
              <a:off x="7339331" y="3059433"/>
              <a:ext cx="126305" cy="132095"/>
            </a:xfrm>
            <a:prstGeom prst="rect">
              <a:avLst/>
            </a:prstGeom>
            <a:solidFill>
              <a:schemeClr val="accent4">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61" name="Rektangel 1060">
              <a:extLst>
                <a:ext uri="{FF2B5EF4-FFF2-40B4-BE49-F238E27FC236}">
                  <a16:creationId xmlns:a16="http://schemas.microsoft.com/office/drawing/2014/main" id="{BB5DD28F-1631-1EC1-63A2-5C34A28B0C19}"/>
                </a:ext>
              </a:extLst>
            </p:cNvPr>
            <p:cNvSpPr/>
            <p:nvPr userDrawn="1"/>
          </p:nvSpPr>
          <p:spPr>
            <a:xfrm>
              <a:off x="7339331" y="3192130"/>
              <a:ext cx="126305" cy="132095"/>
            </a:xfrm>
            <a:prstGeom prst="rect">
              <a:avLst/>
            </a:prstGeom>
            <a:solidFill>
              <a:schemeClr val="accent4">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62" name="Rektangel 1061">
              <a:extLst>
                <a:ext uri="{FF2B5EF4-FFF2-40B4-BE49-F238E27FC236}">
                  <a16:creationId xmlns:a16="http://schemas.microsoft.com/office/drawing/2014/main" id="{C2846DE4-F371-1BF5-4167-59B95320B756}"/>
                </a:ext>
              </a:extLst>
            </p:cNvPr>
            <p:cNvSpPr/>
            <p:nvPr userDrawn="1"/>
          </p:nvSpPr>
          <p:spPr>
            <a:xfrm>
              <a:off x="7513832" y="2661345"/>
              <a:ext cx="126305" cy="132095"/>
            </a:xfrm>
            <a:prstGeom prst="rect">
              <a:avLst/>
            </a:prstGeom>
            <a:solidFill>
              <a:schemeClr val="accent5">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63" name="Rektangel 1062">
              <a:extLst>
                <a:ext uri="{FF2B5EF4-FFF2-40B4-BE49-F238E27FC236}">
                  <a16:creationId xmlns:a16="http://schemas.microsoft.com/office/drawing/2014/main" id="{D1FCE270-22E9-6108-5292-0A2E890C7042}"/>
                </a:ext>
              </a:extLst>
            </p:cNvPr>
            <p:cNvSpPr/>
            <p:nvPr userDrawn="1"/>
          </p:nvSpPr>
          <p:spPr>
            <a:xfrm>
              <a:off x="7513832" y="2794041"/>
              <a:ext cx="126305" cy="132095"/>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64" name="Rektangel 1063">
              <a:extLst>
                <a:ext uri="{FF2B5EF4-FFF2-40B4-BE49-F238E27FC236}">
                  <a16:creationId xmlns:a16="http://schemas.microsoft.com/office/drawing/2014/main" id="{E0AB0C3D-3E2C-BA8B-F8FF-D1BAE2FD78AB}"/>
                </a:ext>
              </a:extLst>
            </p:cNvPr>
            <p:cNvSpPr/>
            <p:nvPr userDrawn="1"/>
          </p:nvSpPr>
          <p:spPr>
            <a:xfrm>
              <a:off x="7513832" y="2926737"/>
              <a:ext cx="126305" cy="132095"/>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65" name="Rektangel 1064">
              <a:extLst>
                <a:ext uri="{FF2B5EF4-FFF2-40B4-BE49-F238E27FC236}">
                  <a16:creationId xmlns:a16="http://schemas.microsoft.com/office/drawing/2014/main" id="{A5B9B835-C0B3-CE1F-0F4F-E77B314EE265}"/>
                </a:ext>
              </a:extLst>
            </p:cNvPr>
            <p:cNvSpPr/>
            <p:nvPr userDrawn="1"/>
          </p:nvSpPr>
          <p:spPr>
            <a:xfrm>
              <a:off x="7513832" y="3059433"/>
              <a:ext cx="126305" cy="132095"/>
            </a:xfrm>
            <a:prstGeom prst="rect">
              <a:avLst/>
            </a:prstGeom>
            <a:solidFill>
              <a:schemeClr val="accent5">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66" name="Rektangel 1065">
              <a:extLst>
                <a:ext uri="{FF2B5EF4-FFF2-40B4-BE49-F238E27FC236}">
                  <a16:creationId xmlns:a16="http://schemas.microsoft.com/office/drawing/2014/main" id="{B6F46CE6-CCAF-9D3F-1627-61487FF99D45}"/>
                </a:ext>
              </a:extLst>
            </p:cNvPr>
            <p:cNvSpPr/>
            <p:nvPr userDrawn="1"/>
          </p:nvSpPr>
          <p:spPr>
            <a:xfrm>
              <a:off x="7513832" y="3192130"/>
              <a:ext cx="126305" cy="132095"/>
            </a:xfrm>
            <a:prstGeom prst="rect">
              <a:avLst/>
            </a:prstGeom>
            <a:solidFill>
              <a:schemeClr val="accent5">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67" name="Rektangel 1066">
              <a:extLst>
                <a:ext uri="{FF2B5EF4-FFF2-40B4-BE49-F238E27FC236}">
                  <a16:creationId xmlns:a16="http://schemas.microsoft.com/office/drawing/2014/main" id="{B0D96E62-E6D5-5382-108B-2D8B21B1C7C0}"/>
                </a:ext>
              </a:extLst>
            </p:cNvPr>
            <p:cNvSpPr/>
            <p:nvPr userDrawn="1"/>
          </p:nvSpPr>
          <p:spPr>
            <a:xfrm>
              <a:off x="7690674" y="2661345"/>
              <a:ext cx="126305" cy="132095"/>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68" name="Rektangel 1067">
              <a:extLst>
                <a:ext uri="{FF2B5EF4-FFF2-40B4-BE49-F238E27FC236}">
                  <a16:creationId xmlns:a16="http://schemas.microsoft.com/office/drawing/2014/main" id="{589AC037-F773-58BF-FA0E-B29A0BAE94D6}"/>
                </a:ext>
              </a:extLst>
            </p:cNvPr>
            <p:cNvSpPr/>
            <p:nvPr userDrawn="1"/>
          </p:nvSpPr>
          <p:spPr>
            <a:xfrm>
              <a:off x="7690674" y="2794041"/>
              <a:ext cx="126305" cy="132095"/>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69" name="Rektangel 1068">
              <a:extLst>
                <a:ext uri="{FF2B5EF4-FFF2-40B4-BE49-F238E27FC236}">
                  <a16:creationId xmlns:a16="http://schemas.microsoft.com/office/drawing/2014/main" id="{07045815-7B67-4A94-7C17-8D64E287040A}"/>
                </a:ext>
              </a:extLst>
            </p:cNvPr>
            <p:cNvSpPr/>
            <p:nvPr userDrawn="1"/>
          </p:nvSpPr>
          <p:spPr>
            <a:xfrm>
              <a:off x="7690674" y="2926737"/>
              <a:ext cx="126305" cy="132095"/>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70" name="Rektangel 1069">
              <a:extLst>
                <a:ext uri="{FF2B5EF4-FFF2-40B4-BE49-F238E27FC236}">
                  <a16:creationId xmlns:a16="http://schemas.microsoft.com/office/drawing/2014/main" id="{D85D7A99-C5CD-38F6-939F-A3EF9E12781C}"/>
                </a:ext>
              </a:extLst>
            </p:cNvPr>
            <p:cNvSpPr/>
            <p:nvPr userDrawn="1"/>
          </p:nvSpPr>
          <p:spPr>
            <a:xfrm>
              <a:off x="7690674" y="3059433"/>
              <a:ext cx="126305" cy="132095"/>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71" name="Rektangel 1070">
              <a:extLst>
                <a:ext uri="{FF2B5EF4-FFF2-40B4-BE49-F238E27FC236}">
                  <a16:creationId xmlns:a16="http://schemas.microsoft.com/office/drawing/2014/main" id="{32FB7A58-1D8F-5665-AC4F-BA2FE1869B27}"/>
                </a:ext>
              </a:extLst>
            </p:cNvPr>
            <p:cNvSpPr/>
            <p:nvPr userDrawn="1"/>
          </p:nvSpPr>
          <p:spPr>
            <a:xfrm>
              <a:off x="7690674" y="3192130"/>
              <a:ext cx="126305" cy="132095"/>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77" name="Rektangel 1076">
              <a:extLst>
                <a:ext uri="{FF2B5EF4-FFF2-40B4-BE49-F238E27FC236}">
                  <a16:creationId xmlns:a16="http://schemas.microsoft.com/office/drawing/2014/main" id="{5F9AF638-6FAD-3C50-00FA-ADD872158CE5}"/>
                </a:ext>
              </a:extLst>
            </p:cNvPr>
            <p:cNvSpPr/>
            <p:nvPr userDrawn="1"/>
          </p:nvSpPr>
          <p:spPr>
            <a:xfrm>
              <a:off x="6464595" y="2388295"/>
              <a:ext cx="126305" cy="12630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78" name="Rektangel 1077">
              <a:extLst>
                <a:ext uri="{FF2B5EF4-FFF2-40B4-BE49-F238E27FC236}">
                  <a16:creationId xmlns:a16="http://schemas.microsoft.com/office/drawing/2014/main" id="{C4749DD0-3DD2-A386-7BED-084BA84DBBE6}"/>
                </a:ext>
              </a:extLst>
            </p:cNvPr>
            <p:cNvSpPr/>
            <p:nvPr userDrawn="1"/>
          </p:nvSpPr>
          <p:spPr>
            <a:xfrm>
              <a:off x="6464595" y="2661345"/>
              <a:ext cx="126305" cy="13209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79" name="Rektangel 1078">
              <a:extLst>
                <a:ext uri="{FF2B5EF4-FFF2-40B4-BE49-F238E27FC236}">
                  <a16:creationId xmlns:a16="http://schemas.microsoft.com/office/drawing/2014/main" id="{B4499066-323D-EE08-E5A2-F43B0807892C}"/>
                </a:ext>
              </a:extLst>
            </p:cNvPr>
            <p:cNvSpPr/>
            <p:nvPr userDrawn="1"/>
          </p:nvSpPr>
          <p:spPr>
            <a:xfrm>
              <a:off x="6464595" y="2794041"/>
              <a:ext cx="126305" cy="132095"/>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80" name="Rektangel 1079">
              <a:extLst>
                <a:ext uri="{FF2B5EF4-FFF2-40B4-BE49-F238E27FC236}">
                  <a16:creationId xmlns:a16="http://schemas.microsoft.com/office/drawing/2014/main" id="{1BBF49EA-C637-CAB3-6569-11A2CFD31079}"/>
                </a:ext>
              </a:extLst>
            </p:cNvPr>
            <p:cNvSpPr/>
            <p:nvPr userDrawn="1"/>
          </p:nvSpPr>
          <p:spPr>
            <a:xfrm>
              <a:off x="6464595" y="2926737"/>
              <a:ext cx="126305" cy="132095"/>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81" name="Rektangel 1080">
              <a:extLst>
                <a:ext uri="{FF2B5EF4-FFF2-40B4-BE49-F238E27FC236}">
                  <a16:creationId xmlns:a16="http://schemas.microsoft.com/office/drawing/2014/main" id="{1F27D949-C326-6486-1CD4-2B8AF35ADE78}"/>
                </a:ext>
              </a:extLst>
            </p:cNvPr>
            <p:cNvSpPr/>
            <p:nvPr userDrawn="1"/>
          </p:nvSpPr>
          <p:spPr>
            <a:xfrm>
              <a:off x="6464595" y="3059433"/>
              <a:ext cx="126305" cy="132095"/>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82" name="Rektangel 1081">
              <a:extLst>
                <a:ext uri="{FF2B5EF4-FFF2-40B4-BE49-F238E27FC236}">
                  <a16:creationId xmlns:a16="http://schemas.microsoft.com/office/drawing/2014/main" id="{F216B4A1-3944-F8CE-8C9B-FA88B4D03E26}"/>
                </a:ext>
              </a:extLst>
            </p:cNvPr>
            <p:cNvSpPr/>
            <p:nvPr userDrawn="1"/>
          </p:nvSpPr>
          <p:spPr>
            <a:xfrm>
              <a:off x="6464595" y="3192130"/>
              <a:ext cx="126305" cy="132095"/>
            </a:xfrm>
            <a:prstGeom prst="rect">
              <a:avLst/>
            </a:prstGeom>
            <a:solidFill>
              <a:schemeClr val="bg2">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83" name="Rektangel 1082">
              <a:extLst>
                <a:ext uri="{FF2B5EF4-FFF2-40B4-BE49-F238E27FC236}">
                  <a16:creationId xmlns:a16="http://schemas.microsoft.com/office/drawing/2014/main" id="{5F4ADBA2-1A1B-A4CA-F30B-B0C82CEC3557}"/>
                </a:ext>
              </a:extLst>
            </p:cNvPr>
            <p:cNvSpPr/>
            <p:nvPr userDrawn="1"/>
          </p:nvSpPr>
          <p:spPr>
            <a:xfrm>
              <a:off x="6108995" y="3810695"/>
              <a:ext cx="126305" cy="12630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84" name="Rektangel 1083">
              <a:extLst>
                <a:ext uri="{FF2B5EF4-FFF2-40B4-BE49-F238E27FC236}">
                  <a16:creationId xmlns:a16="http://schemas.microsoft.com/office/drawing/2014/main" id="{374BD5DA-8482-21B6-9413-9B1A45CF76C1}"/>
                </a:ext>
              </a:extLst>
            </p:cNvPr>
            <p:cNvSpPr/>
            <p:nvPr userDrawn="1"/>
          </p:nvSpPr>
          <p:spPr>
            <a:xfrm>
              <a:off x="6108995" y="3986378"/>
              <a:ext cx="126305" cy="126305"/>
            </a:xfrm>
            <a:prstGeom prst="rect">
              <a:avLst/>
            </a:prstGeom>
            <a:solidFill>
              <a:srgbClr val="0D4A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85" name="Rektangel 1084">
              <a:extLst>
                <a:ext uri="{FF2B5EF4-FFF2-40B4-BE49-F238E27FC236}">
                  <a16:creationId xmlns:a16="http://schemas.microsoft.com/office/drawing/2014/main" id="{5F6020BD-6733-E876-2089-C3084AEA1A1C}"/>
                </a:ext>
              </a:extLst>
            </p:cNvPr>
            <p:cNvSpPr/>
            <p:nvPr userDrawn="1"/>
          </p:nvSpPr>
          <p:spPr>
            <a:xfrm>
              <a:off x="6108995" y="4162061"/>
              <a:ext cx="126305" cy="126305"/>
            </a:xfrm>
            <a:prstGeom prst="rect">
              <a:avLst/>
            </a:prstGeom>
            <a:solidFill>
              <a:srgbClr val="4DA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86" name="Rektangel 1085">
              <a:extLst>
                <a:ext uri="{FF2B5EF4-FFF2-40B4-BE49-F238E27FC236}">
                  <a16:creationId xmlns:a16="http://schemas.microsoft.com/office/drawing/2014/main" id="{C4348C5F-5E10-920F-C2FB-889532E2F622}"/>
                </a:ext>
              </a:extLst>
            </p:cNvPr>
            <p:cNvSpPr/>
            <p:nvPr userDrawn="1"/>
          </p:nvSpPr>
          <p:spPr>
            <a:xfrm>
              <a:off x="6108995" y="4337745"/>
              <a:ext cx="126305" cy="126305"/>
            </a:xfrm>
            <a:prstGeom prst="rect">
              <a:avLst/>
            </a:prstGeom>
            <a:solidFill>
              <a:srgbClr val="C7EB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87" name="Rektangel 1086">
              <a:extLst>
                <a:ext uri="{FF2B5EF4-FFF2-40B4-BE49-F238E27FC236}">
                  <a16:creationId xmlns:a16="http://schemas.microsoft.com/office/drawing/2014/main" id="{D2D321FD-AE36-8DCA-8744-C0F46B88F58C}"/>
                </a:ext>
              </a:extLst>
            </p:cNvPr>
            <p:cNvSpPr/>
            <p:nvPr userDrawn="1"/>
          </p:nvSpPr>
          <p:spPr>
            <a:xfrm>
              <a:off x="6285031" y="3810695"/>
              <a:ext cx="126305" cy="12630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88" name="Rektangel 1087">
              <a:extLst>
                <a:ext uri="{FF2B5EF4-FFF2-40B4-BE49-F238E27FC236}">
                  <a16:creationId xmlns:a16="http://schemas.microsoft.com/office/drawing/2014/main" id="{A93DF2FE-61D7-AA01-C339-B2ECCF6D103B}"/>
                </a:ext>
              </a:extLst>
            </p:cNvPr>
            <p:cNvSpPr/>
            <p:nvPr userDrawn="1"/>
          </p:nvSpPr>
          <p:spPr>
            <a:xfrm>
              <a:off x="6285031" y="3986378"/>
              <a:ext cx="126305" cy="126305"/>
            </a:xfrm>
            <a:prstGeom prst="rect">
              <a:avLst/>
            </a:prstGeom>
            <a:solidFill>
              <a:srgbClr val="1C43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89" name="Rektangel 1088">
              <a:extLst>
                <a:ext uri="{FF2B5EF4-FFF2-40B4-BE49-F238E27FC236}">
                  <a16:creationId xmlns:a16="http://schemas.microsoft.com/office/drawing/2014/main" id="{89244240-2B76-F8CB-21C9-2B1FA90DD280}"/>
                </a:ext>
              </a:extLst>
            </p:cNvPr>
            <p:cNvSpPr/>
            <p:nvPr userDrawn="1"/>
          </p:nvSpPr>
          <p:spPr>
            <a:xfrm>
              <a:off x="6285031" y="4162061"/>
              <a:ext cx="126305" cy="126305"/>
            </a:xfrm>
            <a:prstGeom prst="rect">
              <a:avLst/>
            </a:prstGeom>
            <a:solidFill>
              <a:srgbClr val="339C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90" name="Rektangel 1089">
              <a:extLst>
                <a:ext uri="{FF2B5EF4-FFF2-40B4-BE49-F238E27FC236}">
                  <a16:creationId xmlns:a16="http://schemas.microsoft.com/office/drawing/2014/main" id="{33D9BE51-B8F2-F451-C1A3-3725C01F9D93}"/>
                </a:ext>
              </a:extLst>
            </p:cNvPr>
            <p:cNvSpPr/>
            <p:nvPr userDrawn="1"/>
          </p:nvSpPr>
          <p:spPr>
            <a:xfrm>
              <a:off x="6285031" y="4337745"/>
              <a:ext cx="126305" cy="126305"/>
            </a:xfrm>
            <a:prstGeom prst="rect">
              <a:avLst/>
            </a:prstGeom>
            <a:solidFill>
              <a:srgbClr val="B2E0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91" name="Rektangel 1090">
              <a:extLst>
                <a:ext uri="{FF2B5EF4-FFF2-40B4-BE49-F238E27FC236}">
                  <a16:creationId xmlns:a16="http://schemas.microsoft.com/office/drawing/2014/main" id="{ACA30911-7D60-921E-C70A-F693BE675834}"/>
                </a:ext>
              </a:extLst>
            </p:cNvPr>
            <p:cNvSpPr/>
            <p:nvPr userDrawn="1"/>
          </p:nvSpPr>
          <p:spPr>
            <a:xfrm>
              <a:off x="6461067" y="3810695"/>
              <a:ext cx="126305" cy="12630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92" name="Rektangel 1091">
              <a:extLst>
                <a:ext uri="{FF2B5EF4-FFF2-40B4-BE49-F238E27FC236}">
                  <a16:creationId xmlns:a16="http://schemas.microsoft.com/office/drawing/2014/main" id="{7C3A2D5F-4466-B210-4CF0-4DBBC6BB3BA6}"/>
                </a:ext>
              </a:extLst>
            </p:cNvPr>
            <p:cNvSpPr/>
            <p:nvPr userDrawn="1"/>
          </p:nvSpPr>
          <p:spPr>
            <a:xfrm>
              <a:off x="6461067" y="3986378"/>
              <a:ext cx="126305" cy="126305"/>
            </a:xfrm>
            <a:prstGeom prst="rect">
              <a:avLst/>
            </a:prstGeom>
            <a:solidFill>
              <a:srgbClr val="7800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93" name="Rektangel 1092">
              <a:extLst>
                <a:ext uri="{FF2B5EF4-FFF2-40B4-BE49-F238E27FC236}">
                  <a16:creationId xmlns:a16="http://schemas.microsoft.com/office/drawing/2014/main" id="{3DB1223D-C353-676D-5093-C19368A843EA}"/>
                </a:ext>
              </a:extLst>
            </p:cNvPr>
            <p:cNvSpPr/>
            <p:nvPr userDrawn="1"/>
          </p:nvSpPr>
          <p:spPr>
            <a:xfrm>
              <a:off x="6461067" y="4162061"/>
              <a:ext cx="126305" cy="126305"/>
            </a:xfrm>
            <a:prstGeom prst="rect">
              <a:avLst/>
            </a:prstGeom>
            <a:solidFill>
              <a:srgbClr val="E86A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94" name="Rektangel 1093">
              <a:extLst>
                <a:ext uri="{FF2B5EF4-FFF2-40B4-BE49-F238E27FC236}">
                  <a16:creationId xmlns:a16="http://schemas.microsoft.com/office/drawing/2014/main" id="{ECBE00DC-9A99-ED4F-7AB0-E71447F5BE95}"/>
                </a:ext>
              </a:extLst>
            </p:cNvPr>
            <p:cNvSpPr/>
            <p:nvPr userDrawn="1"/>
          </p:nvSpPr>
          <p:spPr>
            <a:xfrm>
              <a:off x="6461067" y="4337745"/>
              <a:ext cx="126305" cy="126305"/>
            </a:xfrm>
            <a:prstGeom prst="rect">
              <a:avLst/>
            </a:prstGeom>
            <a:solidFill>
              <a:srgbClr val="FFCC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95" name="Rektangel 1094">
              <a:extLst>
                <a:ext uri="{FF2B5EF4-FFF2-40B4-BE49-F238E27FC236}">
                  <a16:creationId xmlns:a16="http://schemas.microsoft.com/office/drawing/2014/main" id="{5BAC4B2F-5948-684F-53E5-17024EA24387}"/>
                </a:ext>
              </a:extLst>
            </p:cNvPr>
            <p:cNvSpPr/>
            <p:nvPr userDrawn="1"/>
          </p:nvSpPr>
          <p:spPr>
            <a:xfrm>
              <a:off x="6637103" y="3810695"/>
              <a:ext cx="126305" cy="12630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96" name="Rektangel 1095">
              <a:extLst>
                <a:ext uri="{FF2B5EF4-FFF2-40B4-BE49-F238E27FC236}">
                  <a16:creationId xmlns:a16="http://schemas.microsoft.com/office/drawing/2014/main" id="{9DED6478-BDF3-512F-58F3-E36C2B3C3BAA}"/>
                </a:ext>
              </a:extLst>
            </p:cNvPr>
            <p:cNvSpPr/>
            <p:nvPr userDrawn="1"/>
          </p:nvSpPr>
          <p:spPr>
            <a:xfrm>
              <a:off x="6637103" y="3986378"/>
              <a:ext cx="126305" cy="126305"/>
            </a:xfrm>
            <a:prstGeom prst="rect">
              <a:avLst/>
            </a:prstGeom>
            <a:solidFill>
              <a:srgbClr val="A65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97" name="Rektangel 1096">
              <a:extLst>
                <a:ext uri="{FF2B5EF4-FFF2-40B4-BE49-F238E27FC236}">
                  <a16:creationId xmlns:a16="http://schemas.microsoft.com/office/drawing/2014/main" id="{6D820422-D0D9-5ACE-DB5E-ACF44106A99E}"/>
                </a:ext>
              </a:extLst>
            </p:cNvPr>
            <p:cNvSpPr/>
            <p:nvPr userDrawn="1"/>
          </p:nvSpPr>
          <p:spPr>
            <a:xfrm>
              <a:off x="6637103" y="4162061"/>
              <a:ext cx="126305" cy="126305"/>
            </a:xfrm>
            <a:prstGeom prst="rect">
              <a:avLst/>
            </a:prstGeom>
            <a:solidFill>
              <a:srgbClr val="FFB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98" name="Rektangel 1097">
              <a:extLst>
                <a:ext uri="{FF2B5EF4-FFF2-40B4-BE49-F238E27FC236}">
                  <a16:creationId xmlns:a16="http://schemas.microsoft.com/office/drawing/2014/main" id="{8B60BAF5-04DE-84E4-664B-F75D369387BB}"/>
                </a:ext>
              </a:extLst>
            </p:cNvPr>
            <p:cNvSpPr/>
            <p:nvPr userDrawn="1"/>
          </p:nvSpPr>
          <p:spPr>
            <a:xfrm>
              <a:off x="6637103" y="4337745"/>
              <a:ext cx="126305" cy="126305"/>
            </a:xfrm>
            <a:prstGeom prst="rect">
              <a:avLst/>
            </a:prstGeom>
            <a:solidFill>
              <a:srgbClr val="FFF0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99" name="Rektangel 1098">
              <a:extLst>
                <a:ext uri="{FF2B5EF4-FFF2-40B4-BE49-F238E27FC236}">
                  <a16:creationId xmlns:a16="http://schemas.microsoft.com/office/drawing/2014/main" id="{2E36144B-8356-508C-530F-E4563E893F8E}"/>
                </a:ext>
              </a:extLst>
            </p:cNvPr>
            <p:cNvSpPr/>
            <p:nvPr userDrawn="1"/>
          </p:nvSpPr>
          <p:spPr>
            <a:xfrm>
              <a:off x="6813139" y="3810695"/>
              <a:ext cx="126305" cy="12630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00" name="Rektangel 1099">
              <a:extLst>
                <a:ext uri="{FF2B5EF4-FFF2-40B4-BE49-F238E27FC236}">
                  <a16:creationId xmlns:a16="http://schemas.microsoft.com/office/drawing/2014/main" id="{4A6003A8-E644-C22A-594E-648C05A084B5}"/>
                </a:ext>
              </a:extLst>
            </p:cNvPr>
            <p:cNvSpPr/>
            <p:nvPr userDrawn="1"/>
          </p:nvSpPr>
          <p:spPr>
            <a:xfrm>
              <a:off x="6813139" y="3986378"/>
              <a:ext cx="126305" cy="126305"/>
            </a:xfrm>
            <a:prstGeom prst="rect">
              <a:avLst/>
            </a:prstGeom>
            <a:solidFill>
              <a:srgbClr val="3232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01" name="Rektangel 1100">
              <a:extLst>
                <a:ext uri="{FF2B5EF4-FFF2-40B4-BE49-F238E27FC236}">
                  <a16:creationId xmlns:a16="http://schemas.microsoft.com/office/drawing/2014/main" id="{71252218-348E-C0A3-6703-29BD88D5A17F}"/>
                </a:ext>
              </a:extLst>
            </p:cNvPr>
            <p:cNvSpPr/>
            <p:nvPr userDrawn="1"/>
          </p:nvSpPr>
          <p:spPr>
            <a:xfrm>
              <a:off x="6813139" y="4162061"/>
              <a:ext cx="126305" cy="126305"/>
            </a:xfrm>
            <a:prstGeom prst="rect">
              <a:avLst/>
            </a:prstGeom>
            <a:solidFill>
              <a:srgbClr val="A5A5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02" name="Rektangel 1101">
              <a:extLst>
                <a:ext uri="{FF2B5EF4-FFF2-40B4-BE49-F238E27FC236}">
                  <a16:creationId xmlns:a16="http://schemas.microsoft.com/office/drawing/2014/main" id="{F40D39AB-38A0-8D9F-98CF-0849C6CB1A97}"/>
                </a:ext>
              </a:extLst>
            </p:cNvPr>
            <p:cNvSpPr/>
            <p:nvPr userDrawn="1"/>
          </p:nvSpPr>
          <p:spPr>
            <a:xfrm>
              <a:off x="6813139" y="4337745"/>
              <a:ext cx="126305" cy="126305"/>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03" name="Rektangel 1102">
              <a:extLst>
                <a:ext uri="{FF2B5EF4-FFF2-40B4-BE49-F238E27FC236}">
                  <a16:creationId xmlns:a16="http://schemas.microsoft.com/office/drawing/2014/main" id="{B0EEB85D-E1B5-BB7E-06F5-B7F663E237EA}"/>
                </a:ext>
              </a:extLst>
            </p:cNvPr>
            <p:cNvSpPr/>
            <p:nvPr userDrawn="1"/>
          </p:nvSpPr>
          <p:spPr>
            <a:xfrm>
              <a:off x="6989175" y="3810695"/>
              <a:ext cx="126305" cy="12630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04" name="Rektangel 1103">
              <a:extLst>
                <a:ext uri="{FF2B5EF4-FFF2-40B4-BE49-F238E27FC236}">
                  <a16:creationId xmlns:a16="http://schemas.microsoft.com/office/drawing/2014/main" id="{0C4BF3AC-6949-B173-1F6F-7ACF6CCCA68D}"/>
                </a:ext>
              </a:extLst>
            </p:cNvPr>
            <p:cNvSpPr/>
            <p:nvPr userDrawn="1"/>
          </p:nvSpPr>
          <p:spPr>
            <a:xfrm>
              <a:off x="6989175" y="3986378"/>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05" name="Rektangel 1104">
              <a:extLst>
                <a:ext uri="{FF2B5EF4-FFF2-40B4-BE49-F238E27FC236}">
                  <a16:creationId xmlns:a16="http://schemas.microsoft.com/office/drawing/2014/main" id="{5E724053-DDC1-BCE6-018B-3C13912CBCAA}"/>
                </a:ext>
              </a:extLst>
            </p:cNvPr>
            <p:cNvSpPr/>
            <p:nvPr userDrawn="1"/>
          </p:nvSpPr>
          <p:spPr>
            <a:xfrm>
              <a:off x="6989175" y="4162061"/>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07" name="Rektangel 1106">
              <a:extLst>
                <a:ext uri="{FF2B5EF4-FFF2-40B4-BE49-F238E27FC236}">
                  <a16:creationId xmlns:a16="http://schemas.microsoft.com/office/drawing/2014/main" id="{B89A7384-2EB1-E47E-4661-2C135E836BAB}"/>
                </a:ext>
              </a:extLst>
            </p:cNvPr>
            <p:cNvSpPr/>
            <p:nvPr userDrawn="1"/>
          </p:nvSpPr>
          <p:spPr>
            <a:xfrm>
              <a:off x="7165211" y="3810695"/>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08" name="Rektangel 1107">
              <a:extLst>
                <a:ext uri="{FF2B5EF4-FFF2-40B4-BE49-F238E27FC236}">
                  <a16:creationId xmlns:a16="http://schemas.microsoft.com/office/drawing/2014/main" id="{64053484-E065-730D-63D9-F3F09E971CEC}"/>
                </a:ext>
              </a:extLst>
            </p:cNvPr>
            <p:cNvSpPr/>
            <p:nvPr userDrawn="1"/>
          </p:nvSpPr>
          <p:spPr>
            <a:xfrm>
              <a:off x="7165211" y="3986378"/>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09" name="Rektangel 1108">
              <a:extLst>
                <a:ext uri="{FF2B5EF4-FFF2-40B4-BE49-F238E27FC236}">
                  <a16:creationId xmlns:a16="http://schemas.microsoft.com/office/drawing/2014/main" id="{E5345871-5F8B-2377-CAC8-6913E51EB927}"/>
                </a:ext>
              </a:extLst>
            </p:cNvPr>
            <p:cNvSpPr/>
            <p:nvPr userDrawn="1"/>
          </p:nvSpPr>
          <p:spPr>
            <a:xfrm>
              <a:off x="7165211" y="4162061"/>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11" name="Rektangel 1110">
              <a:extLst>
                <a:ext uri="{FF2B5EF4-FFF2-40B4-BE49-F238E27FC236}">
                  <a16:creationId xmlns:a16="http://schemas.microsoft.com/office/drawing/2014/main" id="{15038F50-63E9-76D9-070D-599071F6D0B1}"/>
                </a:ext>
              </a:extLst>
            </p:cNvPr>
            <p:cNvSpPr/>
            <p:nvPr userDrawn="1"/>
          </p:nvSpPr>
          <p:spPr>
            <a:xfrm>
              <a:off x="7341247" y="3810695"/>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12" name="Rektangel 1111">
              <a:extLst>
                <a:ext uri="{FF2B5EF4-FFF2-40B4-BE49-F238E27FC236}">
                  <a16:creationId xmlns:a16="http://schemas.microsoft.com/office/drawing/2014/main" id="{062851F2-FDB2-63C5-B741-C1CAD1FE3211}"/>
                </a:ext>
              </a:extLst>
            </p:cNvPr>
            <p:cNvSpPr/>
            <p:nvPr userDrawn="1"/>
          </p:nvSpPr>
          <p:spPr>
            <a:xfrm>
              <a:off x="7341247" y="3986378"/>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13" name="Rektangel 1112">
              <a:extLst>
                <a:ext uri="{FF2B5EF4-FFF2-40B4-BE49-F238E27FC236}">
                  <a16:creationId xmlns:a16="http://schemas.microsoft.com/office/drawing/2014/main" id="{DE4F3BAC-C90D-4B77-27FF-4CD535F909E2}"/>
                </a:ext>
              </a:extLst>
            </p:cNvPr>
            <p:cNvSpPr/>
            <p:nvPr userDrawn="1"/>
          </p:nvSpPr>
          <p:spPr>
            <a:xfrm>
              <a:off x="7341247" y="4162061"/>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15" name="Rektangel 1114">
              <a:extLst>
                <a:ext uri="{FF2B5EF4-FFF2-40B4-BE49-F238E27FC236}">
                  <a16:creationId xmlns:a16="http://schemas.microsoft.com/office/drawing/2014/main" id="{6625D88E-960F-4248-3CEB-C2E5020321B6}"/>
                </a:ext>
              </a:extLst>
            </p:cNvPr>
            <p:cNvSpPr/>
            <p:nvPr userDrawn="1"/>
          </p:nvSpPr>
          <p:spPr>
            <a:xfrm>
              <a:off x="7517283" y="3810695"/>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16" name="Rektangel 1115">
              <a:extLst>
                <a:ext uri="{FF2B5EF4-FFF2-40B4-BE49-F238E27FC236}">
                  <a16:creationId xmlns:a16="http://schemas.microsoft.com/office/drawing/2014/main" id="{C10CFB8F-8E16-B335-A926-3A4BAA2E78D5}"/>
                </a:ext>
              </a:extLst>
            </p:cNvPr>
            <p:cNvSpPr/>
            <p:nvPr userDrawn="1"/>
          </p:nvSpPr>
          <p:spPr>
            <a:xfrm>
              <a:off x="7517283" y="3986378"/>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17" name="Rektangel 1116">
              <a:extLst>
                <a:ext uri="{FF2B5EF4-FFF2-40B4-BE49-F238E27FC236}">
                  <a16:creationId xmlns:a16="http://schemas.microsoft.com/office/drawing/2014/main" id="{1BAFE015-800E-787E-0572-90F6C0823C14}"/>
                </a:ext>
              </a:extLst>
            </p:cNvPr>
            <p:cNvSpPr/>
            <p:nvPr userDrawn="1"/>
          </p:nvSpPr>
          <p:spPr>
            <a:xfrm>
              <a:off x="7517283" y="4162061"/>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19" name="Rektangel 1118">
              <a:extLst>
                <a:ext uri="{FF2B5EF4-FFF2-40B4-BE49-F238E27FC236}">
                  <a16:creationId xmlns:a16="http://schemas.microsoft.com/office/drawing/2014/main" id="{4A97B2EF-9E28-C94C-6879-E7C073C12C39}"/>
                </a:ext>
              </a:extLst>
            </p:cNvPr>
            <p:cNvSpPr/>
            <p:nvPr userDrawn="1"/>
          </p:nvSpPr>
          <p:spPr>
            <a:xfrm>
              <a:off x="7693320" y="3810695"/>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20" name="Rektangel 1119">
              <a:extLst>
                <a:ext uri="{FF2B5EF4-FFF2-40B4-BE49-F238E27FC236}">
                  <a16:creationId xmlns:a16="http://schemas.microsoft.com/office/drawing/2014/main" id="{0046F9B6-9CA1-5B09-D162-A1A23AA1E72E}"/>
                </a:ext>
              </a:extLst>
            </p:cNvPr>
            <p:cNvSpPr/>
            <p:nvPr userDrawn="1"/>
          </p:nvSpPr>
          <p:spPr>
            <a:xfrm>
              <a:off x="7693320" y="3986378"/>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21" name="Rektangel 1120">
              <a:extLst>
                <a:ext uri="{FF2B5EF4-FFF2-40B4-BE49-F238E27FC236}">
                  <a16:creationId xmlns:a16="http://schemas.microsoft.com/office/drawing/2014/main" id="{555E2503-2C99-3601-4234-B5374905D676}"/>
                </a:ext>
              </a:extLst>
            </p:cNvPr>
            <p:cNvSpPr/>
            <p:nvPr userDrawn="1"/>
          </p:nvSpPr>
          <p:spPr>
            <a:xfrm>
              <a:off x="7693320" y="4162061"/>
              <a:ext cx="126305" cy="126305"/>
            </a:xfrm>
            <a:prstGeom prst="rect">
              <a:avLst/>
            </a:prstGeom>
            <a:solidFill>
              <a:schemeClr val="bg1"/>
            </a:solidFill>
            <a:ln w="63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11" name="Rektangel med rundade hörn 10">
            <a:extLst>
              <a:ext uri="{FF2B5EF4-FFF2-40B4-BE49-F238E27FC236}">
                <a16:creationId xmlns:a16="http://schemas.microsoft.com/office/drawing/2014/main" id="{636AEB1C-664E-B3BB-DB73-01E07A3BF846}"/>
              </a:ext>
            </a:extLst>
          </p:cNvPr>
          <p:cNvSpPr/>
          <p:nvPr userDrawn="1"/>
        </p:nvSpPr>
        <p:spPr>
          <a:xfrm>
            <a:off x="6062449" y="2168771"/>
            <a:ext cx="800154" cy="97738"/>
          </a:xfrm>
          <a:prstGeom prst="roundRect">
            <a:avLst>
              <a:gd name="adj" fmla="val 0"/>
            </a:avLst>
          </a:prstGeom>
          <a:noFill/>
          <a:ln w="15875">
            <a:solidFill>
              <a:srgbClr val="2FBA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26" name="Rektangel med rundade hörn 1125">
            <a:extLst>
              <a:ext uri="{FF2B5EF4-FFF2-40B4-BE49-F238E27FC236}">
                <a16:creationId xmlns:a16="http://schemas.microsoft.com/office/drawing/2014/main" id="{F5D2D686-1879-1B11-9682-DCB8A43C167A}"/>
              </a:ext>
            </a:extLst>
          </p:cNvPr>
          <p:cNvSpPr/>
          <p:nvPr userDrawn="1"/>
        </p:nvSpPr>
        <p:spPr>
          <a:xfrm>
            <a:off x="6062449" y="2800595"/>
            <a:ext cx="800154" cy="331200"/>
          </a:xfrm>
          <a:prstGeom prst="roundRect">
            <a:avLst>
              <a:gd name="adj" fmla="val 0"/>
            </a:avLst>
          </a:prstGeom>
          <a:noFill/>
          <a:ln w="15875">
            <a:solidFill>
              <a:srgbClr val="2FBA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38" name="Grupp 37">
            <a:extLst>
              <a:ext uri="{FF2B5EF4-FFF2-40B4-BE49-F238E27FC236}">
                <a16:creationId xmlns:a16="http://schemas.microsoft.com/office/drawing/2014/main" id="{6F818A9C-F465-3CE9-20FA-7BDEA4C864A3}"/>
              </a:ext>
            </a:extLst>
          </p:cNvPr>
          <p:cNvGrpSpPr/>
          <p:nvPr userDrawn="1"/>
        </p:nvGrpSpPr>
        <p:grpSpPr>
          <a:xfrm>
            <a:off x="6074571" y="3306851"/>
            <a:ext cx="781200" cy="90681"/>
            <a:chOff x="6511014" y="2308965"/>
            <a:chExt cx="602272" cy="346936"/>
          </a:xfrm>
        </p:grpSpPr>
        <p:sp>
          <p:nvSpPr>
            <p:cNvPr id="39" name="Rektangel med rundade hörn 38">
              <a:extLst>
                <a:ext uri="{FF2B5EF4-FFF2-40B4-BE49-F238E27FC236}">
                  <a16:creationId xmlns:a16="http://schemas.microsoft.com/office/drawing/2014/main" id="{341D2BCA-FEB1-3F16-2075-DBBCEE121133}"/>
                </a:ext>
              </a:extLst>
            </p:cNvPr>
            <p:cNvSpPr/>
            <p:nvPr/>
          </p:nvSpPr>
          <p:spPr>
            <a:xfrm>
              <a:off x="6511014" y="2308965"/>
              <a:ext cx="602272" cy="346936"/>
            </a:xfrm>
            <a:prstGeom prst="roundRect">
              <a:avLst>
                <a:gd name="adj" fmla="val 2307"/>
              </a:avLst>
            </a:prstGeom>
            <a:solidFill>
              <a:srgbClr val="F9535C">
                <a:alpha val="4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40" name="Rak 39">
              <a:extLst>
                <a:ext uri="{FF2B5EF4-FFF2-40B4-BE49-F238E27FC236}">
                  <a16:creationId xmlns:a16="http://schemas.microsoft.com/office/drawing/2014/main" id="{245C22F3-BAE7-75A9-96B0-E39BB2EFEC22}"/>
                </a:ext>
              </a:extLst>
            </p:cNvPr>
            <p:cNvCxnSpPr>
              <a:cxnSpLocks/>
            </p:cNvCxnSpPr>
            <p:nvPr/>
          </p:nvCxnSpPr>
          <p:spPr>
            <a:xfrm>
              <a:off x="6511014" y="2312318"/>
              <a:ext cx="602272" cy="341211"/>
            </a:xfrm>
            <a:prstGeom prst="line">
              <a:avLst/>
            </a:prstGeom>
            <a:ln w="25400" cap="rnd">
              <a:solidFill>
                <a:srgbClr val="F9535C"/>
              </a:solidFill>
              <a:round/>
            </a:ln>
          </p:spPr>
          <p:style>
            <a:lnRef idx="1">
              <a:schemeClr val="accent1"/>
            </a:lnRef>
            <a:fillRef idx="0">
              <a:schemeClr val="accent1"/>
            </a:fillRef>
            <a:effectRef idx="0">
              <a:schemeClr val="accent1"/>
            </a:effectRef>
            <a:fontRef idx="minor">
              <a:schemeClr val="tx1"/>
            </a:fontRef>
          </p:style>
        </p:cxnSp>
        <p:cxnSp>
          <p:nvCxnSpPr>
            <p:cNvPr id="41" name="Rak 40">
              <a:extLst>
                <a:ext uri="{FF2B5EF4-FFF2-40B4-BE49-F238E27FC236}">
                  <a16:creationId xmlns:a16="http://schemas.microsoft.com/office/drawing/2014/main" id="{1947DE09-EBCF-E910-33E6-512123ADAAFA}"/>
                </a:ext>
              </a:extLst>
            </p:cNvPr>
            <p:cNvCxnSpPr>
              <a:cxnSpLocks/>
            </p:cNvCxnSpPr>
            <p:nvPr/>
          </p:nvCxnSpPr>
          <p:spPr>
            <a:xfrm flipH="1">
              <a:off x="6511014" y="2312318"/>
              <a:ext cx="602272" cy="341211"/>
            </a:xfrm>
            <a:prstGeom prst="line">
              <a:avLst/>
            </a:prstGeom>
            <a:ln w="25400" cap="rnd">
              <a:solidFill>
                <a:srgbClr val="F9535C"/>
              </a:solidFill>
              <a:round/>
            </a:ln>
          </p:spPr>
          <p:style>
            <a:lnRef idx="1">
              <a:schemeClr val="accent1"/>
            </a:lnRef>
            <a:fillRef idx="0">
              <a:schemeClr val="accent1"/>
            </a:fillRef>
            <a:effectRef idx="0">
              <a:schemeClr val="accent1"/>
            </a:effectRef>
            <a:fontRef idx="minor">
              <a:schemeClr val="tx1"/>
            </a:fontRef>
          </p:style>
        </p:cxnSp>
      </p:grpSp>
      <p:grpSp>
        <p:nvGrpSpPr>
          <p:cNvPr id="1127" name="Grupp 1126">
            <a:extLst>
              <a:ext uri="{FF2B5EF4-FFF2-40B4-BE49-F238E27FC236}">
                <a16:creationId xmlns:a16="http://schemas.microsoft.com/office/drawing/2014/main" id="{5E961FC3-B409-F6A8-2D6C-145379049C89}"/>
              </a:ext>
            </a:extLst>
          </p:cNvPr>
          <p:cNvGrpSpPr/>
          <p:nvPr userDrawn="1"/>
        </p:nvGrpSpPr>
        <p:grpSpPr>
          <a:xfrm>
            <a:off x="6074571" y="2295574"/>
            <a:ext cx="781200" cy="324083"/>
            <a:chOff x="6511014" y="2308965"/>
            <a:chExt cx="602272" cy="346936"/>
          </a:xfrm>
        </p:grpSpPr>
        <p:sp>
          <p:nvSpPr>
            <p:cNvPr id="1128" name="Rektangel med rundade hörn 1127">
              <a:extLst>
                <a:ext uri="{FF2B5EF4-FFF2-40B4-BE49-F238E27FC236}">
                  <a16:creationId xmlns:a16="http://schemas.microsoft.com/office/drawing/2014/main" id="{2B5BA7A3-F734-9E73-0F7B-B2A14C010F59}"/>
                </a:ext>
              </a:extLst>
            </p:cNvPr>
            <p:cNvSpPr/>
            <p:nvPr/>
          </p:nvSpPr>
          <p:spPr>
            <a:xfrm>
              <a:off x="6511014" y="2308965"/>
              <a:ext cx="602272" cy="346936"/>
            </a:xfrm>
            <a:prstGeom prst="roundRect">
              <a:avLst>
                <a:gd name="adj" fmla="val 2307"/>
              </a:avLst>
            </a:prstGeom>
            <a:solidFill>
              <a:srgbClr val="F9535C">
                <a:alpha val="4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129" name="Rak 1128">
              <a:extLst>
                <a:ext uri="{FF2B5EF4-FFF2-40B4-BE49-F238E27FC236}">
                  <a16:creationId xmlns:a16="http://schemas.microsoft.com/office/drawing/2014/main" id="{23AB9D37-FDD0-9B73-576D-D72C040BD7D8}"/>
                </a:ext>
              </a:extLst>
            </p:cNvPr>
            <p:cNvCxnSpPr>
              <a:cxnSpLocks/>
            </p:cNvCxnSpPr>
            <p:nvPr/>
          </p:nvCxnSpPr>
          <p:spPr>
            <a:xfrm>
              <a:off x="6511014" y="2312318"/>
              <a:ext cx="602272" cy="341211"/>
            </a:xfrm>
            <a:prstGeom prst="line">
              <a:avLst/>
            </a:prstGeom>
            <a:ln w="25400" cap="rnd">
              <a:solidFill>
                <a:srgbClr val="F9535C"/>
              </a:solidFill>
              <a:round/>
            </a:ln>
          </p:spPr>
          <p:style>
            <a:lnRef idx="1">
              <a:schemeClr val="accent1"/>
            </a:lnRef>
            <a:fillRef idx="0">
              <a:schemeClr val="accent1"/>
            </a:fillRef>
            <a:effectRef idx="0">
              <a:schemeClr val="accent1"/>
            </a:effectRef>
            <a:fontRef idx="minor">
              <a:schemeClr val="tx1"/>
            </a:fontRef>
          </p:style>
        </p:cxnSp>
        <p:cxnSp>
          <p:nvCxnSpPr>
            <p:cNvPr id="1130" name="Rak 1129">
              <a:extLst>
                <a:ext uri="{FF2B5EF4-FFF2-40B4-BE49-F238E27FC236}">
                  <a16:creationId xmlns:a16="http://schemas.microsoft.com/office/drawing/2014/main" id="{3A5FBCF0-695B-2C2E-D769-6AEE9E5D9CA6}"/>
                </a:ext>
              </a:extLst>
            </p:cNvPr>
            <p:cNvCxnSpPr>
              <a:cxnSpLocks/>
            </p:cNvCxnSpPr>
            <p:nvPr/>
          </p:nvCxnSpPr>
          <p:spPr>
            <a:xfrm flipH="1">
              <a:off x="6511014" y="2312318"/>
              <a:ext cx="602272" cy="341211"/>
            </a:xfrm>
            <a:prstGeom prst="line">
              <a:avLst/>
            </a:prstGeom>
            <a:ln w="25400" cap="rnd">
              <a:solidFill>
                <a:srgbClr val="F9535C"/>
              </a:solidFill>
              <a:roun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685363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Accessibility Office 2013/2016">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3968F577-4190-D3A2-B5A8-E34ADF1ABC61}"/>
              </a:ext>
            </a:extLst>
          </p:cNvPr>
          <p:cNvSpPr>
            <a:spLocks noGrp="1"/>
          </p:cNvSpPr>
          <p:nvPr>
            <p:ph type="dt" sz="half" idx="10"/>
          </p:nvPr>
        </p:nvSpPr>
        <p:spPr/>
        <p:txBody>
          <a:bodyPr/>
          <a:lstStyle/>
          <a:p>
            <a:fld id="{120FD48D-1F42-B341-AF85-AE480DB64991}" type="datetime1">
              <a:rPr lang="sv-SE" smtClean="0"/>
              <a:t>2026-10-05</a:t>
            </a:fld>
            <a:endParaRPr lang="sv-SE"/>
          </a:p>
        </p:txBody>
      </p:sp>
      <p:sp>
        <p:nvSpPr>
          <p:cNvPr id="4" name="Platshållare för sidfot 3">
            <a:extLst>
              <a:ext uri="{FF2B5EF4-FFF2-40B4-BE49-F238E27FC236}">
                <a16:creationId xmlns:a16="http://schemas.microsoft.com/office/drawing/2014/main" id="{2AD44966-3286-DD76-F24B-E5B897B19E36}"/>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618B16DD-2293-3CEC-1E7B-F472FFA64C04}"/>
              </a:ext>
            </a:extLst>
          </p:cNvPr>
          <p:cNvSpPr>
            <a:spLocks noGrp="1"/>
          </p:cNvSpPr>
          <p:nvPr>
            <p:ph type="sldNum" sz="quarter" idx="12"/>
          </p:nvPr>
        </p:nvSpPr>
        <p:spPr/>
        <p:txBody>
          <a:bodyPr/>
          <a:lstStyle/>
          <a:p>
            <a:fld id="{B716C8F4-20CD-364A-8A8E-DE130115B178}" type="slidenum">
              <a:rPr lang="sv-SE" smtClean="0"/>
              <a:pPr/>
              <a:t>‹#›</a:t>
            </a:fld>
            <a:endParaRPr lang="sv-SE"/>
          </a:p>
        </p:txBody>
      </p:sp>
      <p:sp>
        <p:nvSpPr>
          <p:cNvPr id="7" name="textruta 6">
            <a:extLst>
              <a:ext uri="{FF2B5EF4-FFF2-40B4-BE49-F238E27FC236}">
                <a16:creationId xmlns:a16="http://schemas.microsoft.com/office/drawing/2014/main" id="{90ED1EC6-276A-A06E-A517-156B8EACE0DE}"/>
              </a:ext>
            </a:extLst>
          </p:cNvPr>
          <p:cNvSpPr txBox="1"/>
          <p:nvPr userDrawn="1"/>
        </p:nvSpPr>
        <p:spPr>
          <a:xfrm>
            <a:off x="600076" y="1008476"/>
            <a:ext cx="10991850" cy="1103312"/>
          </a:xfrm>
          <a:prstGeom prst="rect">
            <a:avLst/>
          </a:prstGeom>
          <a:noFill/>
        </p:spPr>
        <p:txBody>
          <a:bodyPr wrap="square" anchor="t">
            <a:noAutofit/>
          </a:bodyPr>
          <a:lstStyle/>
          <a:p>
            <a:r>
              <a:rPr lang="en-US" sz="4000" b="1" noProof="0">
                <a:solidFill>
                  <a:schemeClr val="tx2"/>
                </a:solidFill>
                <a:latin typeface="+mj-lt"/>
              </a:rPr>
              <a:t>Make your presentation accessible</a:t>
            </a:r>
          </a:p>
        </p:txBody>
      </p:sp>
      <p:sp>
        <p:nvSpPr>
          <p:cNvPr id="2" name="textruta 1">
            <a:extLst>
              <a:ext uri="{FF2B5EF4-FFF2-40B4-BE49-F238E27FC236}">
                <a16:creationId xmlns:a16="http://schemas.microsoft.com/office/drawing/2014/main" id="{1A0056A6-C8C3-8E39-A19D-E42D44FC04A1}"/>
              </a:ext>
            </a:extLst>
          </p:cNvPr>
          <p:cNvSpPr txBox="1"/>
          <p:nvPr userDrawn="1"/>
        </p:nvSpPr>
        <p:spPr>
          <a:xfrm>
            <a:off x="600075" y="1790514"/>
            <a:ext cx="1099026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noProof="0">
                <a:solidFill>
                  <a:schemeClr val="accent1"/>
                </a:solidFill>
                <a:latin typeface="+mn-lt"/>
              </a:rPr>
              <a:t>The template is set up to be as accessibility-friendly as possible, but there are two things you need to do yourself as you add content. </a:t>
            </a:r>
            <a:r>
              <a:rPr lang="en-US" sz="1600" b="1" noProof="0">
                <a:solidFill>
                  <a:schemeClr val="accent1"/>
                </a:solidFill>
                <a:latin typeface="+mn-lt"/>
              </a:rPr>
              <a:t>The instructions below are for Office 2013/2016.</a:t>
            </a:r>
          </a:p>
        </p:txBody>
      </p:sp>
      <p:sp>
        <p:nvSpPr>
          <p:cNvPr id="11" name="textruta 10">
            <a:extLst>
              <a:ext uri="{FF2B5EF4-FFF2-40B4-BE49-F238E27FC236}">
                <a16:creationId xmlns:a16="http://schemas.microsoft.com/office/drawing/2014/main" id="{D3950EA1-6BC3-FA92-A900-5D1873DA5B6D}"/>
              </a:ext>
            </a:extLst>
          </p:cNvPr>
          <p:cNvSpPr txBox="1"/>
          <p:nvPr userDrawn="1"/>
        </p:nvSpPr>
        <p:spPr>
          <a:xfrm>
            <a:off x="600076" y="2616199"/>
            <a:ext cx="531495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noProof="0">
                <a:solidFill>
                  <a:schemeClr val="tx2"/>
                </a:solidFill>
                <a:latin typeface="+mj-lt"/>
              </a:rPr>
              <a:t>Add alternative text for images/figures</a:t>
            </a:r>
          </a:p>
        </p:txBody>
      </p:sp>
      <p:sp>
        <p:nvSpPr>
          <p:cNvPr id="12" name="textruta 11">
            <a:extLst>
              <a:ext uri="{FF2B5EF4-FFF2-40B4-BE49-F238E27FC236}">
                <a16:creationId xmlns:a16="http://schemas.microsoft.com/office/drawing/2014/main" id="{F72A4E10-E85F-9067-684F-58257918714F}"/>
              </a:ext>
            </a:extLst>
          </p:cNvPr>
          <p:cNvSpPr txBox="1"/>
          <p:nvPr userDrawn="1"/>
        </p:nvSpPr>
        <p:spPr>
          <a:xfrm>
            <a:off x="600076" y="3031066"/>
            <a:ext cx="5314950" cy="1513235"/>
          </a:xfrm>
          <a:prstGeom prst="rect">
            <a:avLst/>
          </a:prstGeom>
          <a:noFill/>
        </p:spPr>
        <p:txBody>
          <a:bodyPr wrap="square" rtlCol="0">
            <a:spAutoFit/>
          </a:bodyPr>
          <a:lstStyle/>
          <a:p>
            <a:pPr marL="0" indent="0">
              <a:spcAft>
                <a:spcPts val="1000"/>
              </a:spcAft>
              <a:buNone/>
            </a:pPr>
            <a:r>
              <a:rPr lang="en-US" sz="1200"/>
              <a:t>Right-click on an image/figure and select the option "Format Picture." A tab will then open on the right side of the window. Choose the </a:t>
            </a:r>
            <a:r>
              <a:rPr lang="en-US" sz="1200" i="1"/>
              <a:t>Size and Properties</a:t>
            </a:r>
            <a:r>
              <a:rPr lang="en-US" sz="1200"/>
              <a:t> of the figure, then select </a:t>
            </a:r>
            <a:r>
              <a:rPr lang="en-US" sz="1200" i="1"/>
              <a:t>Alternative Text</a:t>
            </a:r>
            <a:r>
              <a:rPr lang="en-US" sz="1200"/>
              <a:t>. Describe your image/figure in 1-2 sentences that will be read aloud by screen readers for those with visual impairments.</a:t>
            </a:r>
          </a:p>
          <a:p>
            <a:pPr marL="0" indent="0">
              <a:spcAft>
                <a:spcPts val="1000"/>
              </a:spcAft>
              <a:buNone/>
            </a:pPr>
            <a:r>
              <a:rPr lang="en-US" sz="1200"/>
              <a:t>If the image/figure serves no informative purpose and you want to exclude it, you can simply leave the title and description empty.</a:t>
            </a:r>
          </a:p>
        </p:txBody>
      </p:sp>
      <p:sp>
        <p:nvSpPr>
          <p:cNvPr id="13" name="textruta 12">
            <a:extLst>
              <a:ext uri="{FF2B5EF4-FFF2-40B4-BE49-F238E27FC236}">
                <a16:creationId xmlns:a16="http://schemas.microsoft.com/office/drawing/2014/main" id="{EE3FC087-E3DB-F3EF-9BDB-AB9263D72EEF}"/>
              </a:ext>
            </a:extLst>
          </p:cNvPr>
          <p:cNvSpPr txBox="1"/>
          <p:nvPr userDrawn="1"/>
        </p:nvSpPr>
        <p:spPr>
          <a:xfrm>
            <a:off x="6276976" y="2616199"/>
            <a:ext cx="531495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noProof="0">
                <a:solidFill>
                  <a:schemeClr val="tx2"/>
                </a:solidFill>
                <a:latin typeface="+mj-lt"/>
              </a:rPr>
              <a:t>Set</a:t>
            </a:r>
            <a:r>
              <a:rPr lang="en-US" sz="1600" b="1" baseline="0" noProof="0">
                <a:solidFill>
                  <a:schemeClr val="tx2"/>
                </a:solidFill>
                <a:latin typeface="+mj-lt"/>
              </a:rPr>
              <a:t> reading order</a:t>
            </a:r>
            <a:endParaRPr lang="en-US" sz="1600" b="1" noProof="0">
              <a:solidFill>
                <a:schemeClr val="tx2"/>
              </a:solidFill>
              <a:latin typeface="+mj-lt"/>
            </a:endParaRPr>
          </a:p>
        </p:txBody>
      </p:sp>
      <p:sp>
        <p:nvSpPr>
          <p:cNvPr id="14" name="textruta 13">
            <a:extLst>
              <a:ext uri="{FF2B5EF4-FFF2-40B4-BE49-F238E27FC236}">
                <a16:creationId xmlns:a16="http://schemas.microsoft.com/office/drawing/2014/main" id="{A12E57D3-1BFC-4BED-5424-48C6609FCB60}"/>
              </a:ext>
            </a:extLst>
          </p:cNvPr>
          <p:cNvSpPr txBox="1"/>
          <p:nvPr userDrawn="1"/>
        </p:nvSpPr>
        <p:spPr>
          <a:xfrm>
            <a:off x="6276976" y="3031066"/>
            <a:ext cx="5314950" cy="3216265"/>
          </a:xfrm>
          <a:prstGeom prst="rect">
            <a:avLst/>
          </a:prstGeom>
          <a:noFill/>
        </p:spPr>
        <p:txBody>
          <a:bodyPr wrap="square" rtlCol="0">
            <a:spAutoFit/>
          </a:bodyPr>
          <a:lstStyle/>
          <a:p>
            <a:pPr>
              <a:spcAft>
                <a:spcPts val="600"/>
              </a:spcAft>
            </a:pPr>
            <a:r>
              <a:rPr lang="en-US" sz="1200"/>
              <a:t>The predefined fields in the templates have a set reading order, but if you add additional/custom text boxes, images, SmartArt, or other content, you should check that the reading order is logical. Otherwise, the objects will be read in the order they were added to the page.</a:t>
            </a:r>
          </a:p>
          <a:p>
            <a:pPr marL="0" indent="0">
              <a:spcAft>
                <a:spcPts val="600"/>
              </a:spcAft>
              <a:buNone/>
            </a:pPr>
            <a:r>
              <a:rPr lang="en-US" sz="1200" b="1">
                <a:solidFill>
                  <a:schemeClr val="accent1"/>
                </a:solidFill>
                <a:latin typeface="+mj-lt"/>
              </a:rPr>
              <a:t>You can control the reading order by:</a:t>
            </a:r>
          </a:p>
          <a:p>
            <a:pPr marL="228600" indent="-228600">
              <a:spcAft>
                <a:spcPts val="600"/>
              </a:spcAft>
              <a:buClr>
                <a:schemeClr val="accent1"/>
              </a:buClr>
              <a:buFont typeface="+mj-lt"/>
              <a:buAutoNum type="arabicPeriod"/>
            </a:pPr>
            <a:r>
              <a:rPr lang="en-US" sz="1200"/>
              <a:t>Selecting an object in the file.</a:t>
            </a:r>
          </a:p>
          <a:p>
            <a:pPr marL="228600" indent="-228600">
              <a:spcAft>
                <a:spcPts val="600"/>
              </a:spcAft>
              <a:buClr>
                <a:schemeClr val="accent1"/>
              </a:buClr>
              <a:buFont typeface="+mj-lt"/>
              <a:buAutoNum type="arabicPeriod"/>
            </a:pPr>
            <a:r>
              <a:rPr lang="en-US" sz="1200"/>
              <a:t>Choosing the "Format" tab that appears on the right side of the ribbon.</a:t>
            </a:r>
          </a:p>
          <a:p>
            <a:pPr marL="228600" indent="-228600">
              <a:spcAft>
                <a:spcPts val="600"/>
              </a:spcAft>
              <a:buClr>
                <a:schemeClr val="accent1"/>
              </a:buClr>
              <a:buFont typeface="+mj-lt"/>
              <a:buAutoNum type="arabicPeriod"/>
            </a:pPr>
            <a:r>
              <a:rPr lang="en-US" sz="1200"/>
              <a:t>Selecting "Selection Pane" in the "Arrange" group.</a:t>
            </a:r>
          </a:p>
          <a:p>
            <a:pPr marL="228600" indent="-228600">
              <a:spcAft>
                <a:spcPts val="600"/>
              </a:spcAft>
              <a:buClr>
                <a:schemeClr val="accent1"/>
              </a:buClr>
              <a:buFont typeface="+mj-lt"/>
              <a:buAutoNum type="arabicPeriod"/>
            </a:pPr>
            <a:r>
              <a:rPr lang="en-US" sz="1200"/>
              <a:t>Selecting one or more objects in the list.</a:t>
            </a:r>
          </a:p>
          <a:p>
            <a:pPr marL="228600" indent="-228600">
              <a:spcAft>
                <a:spcPts val="600"/>
              </a:spcAft>
              <a:buClr>
                <a:schemeClr val="accent1"/>
              </a:buClr>
              <a:buFont typeface="+mj-lt"/>
              <a:buAutoNum type="arabicPeriod"/>
            </a:pPr>
            <a:r>
              <a:rPr lang="en-US" sz="1200"/>
              <a:t>Dragging the selection upward or downward, or clicking the "Up" button.</a:t>
            </a:r>
          </a:p>
          <a:p>
            <a:pPr marL="228600" indent="-228600">
              <a:spcAft>
                <a:spcPts val="600"/>
              </a:spcAft>
              <a:buClr>
                <a:schemeClr val="accent1"/>
              </a:buClr>
              <a:buFont typeface="+mj-lt"/>
              <a:buAutoNum type="arabicPeriod"/>
            </a:pPr>
            <a:r>
              <a:rPr lang="en-US" sz="1200"/>
              <a:t>Dragging the objects until they have the desired order. This will not affect the layout on the page, only the order in which they are read by screen readers.</a:t>
            </a:r>
          </a:p>
        </p:txBody>
      </p:sp>
    </p:spTree>
    <p:extLst>
      <p:ext uri="{BB962C8B-B14F-4D97-AF65-F5344CB8AC3E}">
        <p14:creationId xmlns:p14="http://schemas.microsoft.com/office/powerpoint/2010/main" val="2971017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Accessibility Office 365/2019">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3968F577-4190-D3A2-B5A8-E34ADF1ABC61}"/>
              </a:ext>
            </a:extLst>
          </p:cNvPr>
          <p:cNvSpPr>
            <a:spLocks noGrp="1"/>
          </p:cNvSpPr>
          <p:nvPr>
            <p:ph type="dt" sz="half" idx="10"/>
          </p:nvPr>
        </p:nvSpPr>
        <p:spPr/>
        <p:txBody>
          <a:bodyPr/>
          <a:lstStyle/>
          <a:p>
            <a:fld id="{45830D3C-297D-AF4B-BF84-42155CB091D6}" type="datetime1">
              <a:rPr lang="sv-SE" smtClean="0"/>
              <a:t>2026-10-05</a:t>
            </a:fld>
            <a:endParaRPr lang="sv-SE"/>
          </a:p>
        </p:txBody>
      </p:sp>
      <p:sp>
        <p:nvSpPr>
          <p:cNvPr id="4" name="Platshållare för sidfot 3">
            <a:extLst>
              <a:ext uri="{FF2B5EF4-FFF2-40B4-BE49-F238E27FC236}">
                <a16:creationId xmlns:a16="http://schemas.microsoft.com/office/drawing/2014/main" id="{2AD44966-3286-DD76-F24B-E5B897B19E36}"/>
              </a:ext>
            </a:extLst>
          </p:cNvPr>
          <p:cNvSpPr>
            <a:spLocks noGrp="1"/>
          </p:cNvSpPr>
          <p:nvPr>
            <p:ph type="ftr" sz="quarter" idx="11"/>
          </p:nvPr>
        </p:nvSpPr>
        <p:spPr/>
        <p:txBody>
          <a:bodyPr/>
          <a:lstStyle/>
          <a:p>
            <a:r>
              <a:rPr lang="sv-SE"/>
              <a:t>Presentation footer</a:t>
            </a:r>
          </a:p>
        </p:txBody>
      </p:sp>
      <p:sp>
        <p:nvSpPr>
          <p:cNvPr id="5" name="Platshållare för bildnummer 4">
            <a:extLst>
              <a:ext uri="{FF2B5EF4-FFF2-40B4-BE49-F238E27FC236}">
                <a16:creationId xmlns:a16="http://schemas.microsoft.com/office/drawing/2014/main" id="{618B16DD-2293-3CEC-1E7B-F472FFA64C04}"/>
              </a:ext>
            </a:extLst>
          </p:cNvPr>
          <p:cNvSpPr>
            <a:spLocks noGrp="1"/>
          </p:cNvSpPr>
          <p:nvPr>
            <p:ph type="sldNum" sz="quarter" idx="12"/>
          </p:nvPr>
        </p:nvSpPr>
        <p:spPr/>
        <p:txBody>
          <a:bodyPr/>
          <a:lstStyle/>
          <a:p>
            <a:fld id="{B716C8F4-20CD-364A-8A8E-DE130115B178}" type="slidenum">
              <a:rPr lang="sv-SE" smtClean="0"/>
              <a:pPr/>
              <a:t>‹#›</a:t>
            </a:fld>
            <a:endParaRPr lang="sv-SE"/>
          </a:p>
        </p:txBody>
      </p:sp>
      <p:sp>
        <p:nvSpPr>
          <p:cNvPr id="11" name="textruta 10">
            <a:extLst>
              <a:ext uri="{FF2B5EF4-FFF2-40B4-BE49-F238E27FC236}">
                <a16:creationId xmlns:a16="http://schemas.microsoft.com/office/drawing/2014/main" id="{D3950EA1-6BC3-FA92-A900-5D1873DA5B6D}"/>
              </a:ext>
            </a:extLst>
          </p:cNvPr>
          <p:cNvSpPr txBox="1"/>
          <p:nvPr userDrawn="1"/>
        </p:nvSpPr>
        <p:spPr>
          <a:xfrm>
            <a:off x="600076" y="2616199"/>
            <a:ext cx="531495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noProof="0">
                <a:solidFill>
                  <a:schemeClr val="tx2"/>
                </a:solidFill>
                <a:latin typeface="+mj-lt"/>
              </a:rPr>
              <a:t>Add alternative text for images/figures</a:t>
            </a:r>
          </a:p>
        </p:txBody>
      </p:sp>
      <p:sp>
        <p:nvSpPr>
          <p:cNvPr id="12" name="textruta 11">
            <a:extLst>
              <a:ext uri="{FF2B5EF4-FFF2-40B4-BE49-F238E27FC236}">
                <a16:creationId xmlns:a16="http://schemas.microsoft.com/office/drawing/2014/main" id="{F72A4E10-E85F-9067-684F-58257918714F}"/>
              </a:ext>
            </a:extLst>
          </p:cNvPr>
          <p:cNvSpPr txBox="1"/>
          <p:nvPr userDrawn="1"/>
        </p:nvSpPr>
        <p:spPr>
          <a:xfrm>
            <a:off x="600076" y="3031066"/>
            <a:ext cx="5314950" cy="1513235"/>
          </a:xfrm>
          <a:prstGeom prst="rect">
            <a:avLst/>
          </a:prstGeom>
          <a:noFill/>
        </p:spPr>
        <p:txBody>
          <a:bodyPr wrap="square" rtlCol="0">
            <a:spAutoFit/>
          </a:bodyPr>
          <a:lstStyle/>
          <a:p>
            <a:pPr marL="0" indent="0">
              <a:spcAft>
                <a:spcPts val="1000"/>
              </a:spcAft>
              <a:buNone/>
            </a:pPr>
            <a:r>
              <a:rPr lang="en-US" sz="1200"/>
              <a:t>Right-click on an image/figure and select the option "Format Picture." A tab will then open on the right side of the window. Choose the </a:t>
            </a:r>
            <a:r>
              <a:rPr lang="en-US" sz="1200" i="1"/>
              <a:t>Size and Properties</a:t>
            </a:r>
            <a:r>
              <a:rPr lang="en-US" sz="1200"/>
              <a:t> of the figure, then select </a:t>
            </a:r>
            <a:r>
              <a:rPr lang="en-US" sz="1200" i="1"/>
              <a:t>Alternative Text</a:t>
            </a:r>
            <a:r>
              <a:rPr lang="en-US" sz="1200"/>
              <a:t>. Describe your image/figure in 1-2 sentences that will be read aloud by screen readers for those with visual impairments.</a:t>
            </a:r>
          </a:p>
          <a:p>
            <a:pPr marL="0" indent="0">
              <a:spcAft>
                <a:spcPts val="1000"/>
              </a:spcAft>
              <a:buNone/>
            </a:pPr>
            <a:r>
              <a:rPr lang="en-US" sz="1200"/>
              <a:t>If the image/figure serves no informative purpose and you want to exclude it, you can simply leave the title and description empty.</a:t>
            </a:r>
          </a:p>
        </p:txBody>
      </p:sp>
      <p:sp>
        <p:nvSpPr>
          <p:cNvPr id="13" name="textruta 12">
            <a:extLst>
              <a:ext uri="{FF2B5EF4-FFF2-40B4-BE49-F238E27FC236}">
                <a16:creationId xmlns:a16="http://schemas.microsoft.com/office/drawing/2014/main" id="{EE3FC087-E3DB-F3EF-9BDB-AB9263D72EEF}"/>
              </a:ext>
            </a:extLst>
          </p:cNvPr>
          <p:cNvSpPr txBox="1"/>
          <p:nvPr userDrawn="1"/>
        </p:nvSpPr>
        <p:spPr>
          <a:xfrm>
            <a:off x="6276976" y="2616199"/>
            <a:ext cx="531495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noProof="0">
                <a:solidFill>
                  <a:schemeClr val="tx2"/>
                </a:solidFill>
                <a:latin typeface="+mj-lt"/>
              </a:rPr>
              <a:t>Set reading order</a:t>
            </a:r>
          </a:p>
        </p:txBody>
      </p:sp>
      <p:sp>
        <p:nvSpPr>
          <p:cNvPr id="14" name="textruta 13">
            <a:extLst>
              <a:ext uri="{FF2B5EF4-FFF2-40B4-BE49-F238E27FC236}">
                <a16:creationId xmlns:a16="http://schemas.microsoft.com/office/drawing/2014/main" id="{A12E57D3-1BFC-4BED-5424-48C6609FCB60}"/>
              </a:ext>
            </a:extLst>
          </p:cNvPr>
          <p:cNvSpPr txBox="1"/>
          <p:nvPr userDrawn="1"/>
        </p:nvSpPr>
        <p:spPr>
          <a:xfrm>
            <a:off x="6276976" y="3031066"/>
            <a:ext cx="5314950" cy="2246769"/>
          </a:xfrm>
          <a:prstGeom prst="rect">
            <a:avLst/>
          </a:prstGeom>
          <a:noFill/>
        </p:spPr>
        <p:txBody>
          <a:bodyPr wrap="square" rtlCol="0">
            <a:spAutoFit/>
          </a:bodyPr>
          <a:lstStyle/>
          <a:p>
            <a:pPr marL="0" indent="0">
              <a:spcAft>
                <a:spcPts val="600"/>
              </a:spcAft>
              <a:buNone/>
            </a:pPr>
            <a:r>
              <a:rPr lang="en-US" sz="1200"/>
              <a:t>The predefined fields in the templates have a set reading order, but if you add additional/custom text boxes, images, SmartArt, or other content, you should check that the reading order is logical. Otherwise, the objects will be read in the order they were added to the page.</a:t>
            </a:r>
          </a:p>
          <a:p>
            <a:pPr marL="0" indent="0">
              <a:spcAft>
                <a:spcPts val="600"/>
              </a:spcAft>
              <a:buNone/>
            </a:pPr>
            <a:r>
              <a:rPr lang="en-US" sz="1200" b="1">
                <a:solidFill>
                  <a:schemeClr val="accent1"/>
                </a:solidFill>
              </a:rPr>
              <a:t>You can control the reading order by:</a:t>
            </a:r>
          </a:p>
          <a:p>
            <a:pPr marL="228600" indent="-228600">
              <a:spcAft>
                <a:spcPts val="600"/>
              </a:spcAft>
              <a:buClr>
                <a:schemeClr val="accent1"/>
              </a:buClr>
              <a:buFont typeface="+mj-lt"/>
              <a:buAutoNum type="arabicPeriod"/>
            </a:pPr>
            <a:r>
              <a:rPr lang="en-US" sz="1200"/>
              <a:t>On the </a:t>
            </a:r>
            <a:r>
              <a:rPr lang="en-US" sz="1200" i="1"/>
              <a:t>Home</a:t>
            </a:r>
            <a:r>
              <a:rPr lang="en-US" sz="1200"/>
              <a:t> tab, select </a:t>
            </a:r>
            <a:r>
              <a:rPr lang="en-US" sz="1200" i="1"/>
              <a:t>Arrange</a:t>
            </a:r>
          </a:p>
          <a:p>
            <a:pPr marL="228600" indent="-228600">
              <a:spcAft>
                <a:spcPts val="600"/>
              </a:spcAft>
              <a:buClr>
                <a:schemeClr val="accent1"/>
              </a:buClr>
              <a:buFont typeface="+mj-lt"/>
              <a:buAutoNum type="arabicPeriod"/>
            </a:pPr>
            <a:r>
              <a:rPr lang="en-US" sz="1200"/>
              <a:t>From the </a:t>
            </a:r>
            <a:r>
              <a:rPr lang="en-US" sz="1200" i="1"/>
              <a:t>Arrange </a:t>
            </a:r>
            <a:r>
              <a:rPr lang="en-US" sz="1200"/>
              <a:t>menu, choose "Selection Pane.“</a:t>
            </a:r>
          </a:p>
          <a:p>
            <a:pPr marL="228600" indent="-228600">
              <a:spcAft>
                <a:spcPts val="600"/>
              </a:spcAft>
              <a:buClr>
                <a:schemeClr val="accent1"/>
              </a:buClr>
              <a:buFont typeface="+mj-lt"/>
              <a:buAutoNum type="arabicPeriod"/>
            </a:pPr>
            <a:r>
              <a:rPr lang="en-US" sz="1200"/>
              <a:t>A tab will open on the right side of the window. Drag the objects until they have the desired order. This will not affect the layout on the page, only the order in which they are read by screen readers.</a:t>
            </a:r>
          </a:p>
        </p:txBody>
      </p:sp>
      <p:sp>
        <p:nvSpPr>
          <p:cNvPr id="6" name="textruta 5">
            <a:extLst>
              <a:ext uri="{FF2B5EF4-FFF2-40B4-BE49-F238E27FC236}">
                <a16:creationId xmlns:a16="http://schemas.microsoft.com/office/drawing/2014/main" id="{60BCB9D5-FB2E-F01B-B2C5-5BFB4C55D46E}"/>
              </a:ext>
            </a:extLst>
          </p:cNvPr>
          <p:cNvSpPr txBox="1"/>
          <p:nvPr userDrawn="1"/>
        </p:nvSpPr>
        <p:spPr>
          <a:xfrm>
            <a:off x="600076" y="1008476"/>
            <a:ext cx="10991850" cy="1103312"/>
          </a:xfrm>
          <a:prstGeom prst="rect">
            <a:avLst/>
          </a:prstGeom>
          <a:noFill/>
        </p:spPr>
        <p:txBody>
          <a:bodyPr wrap="square" anchor="t">
            <a:noAutofit/>
          </a:bodyPr>
          <a:lstStyle/>
          <a:p>
            <a:r>
              <a:rPr lang="en-US" sz="4000" b="1" noProof="0">
                <a:solidFill>
                  <a:schemeClr val="tx2"/>
                </a:solidFill>
                <a:latin typeface="+mj-lt"/>
              </a:rPr>
              <a:t>Make your presentation accessible</a:t>
            </a:r>
          </a:p>
        </p:txBody>
      </p:sp>
      <p:sp>
        <p:nvSpPr>
          <p:cNvPr id="8" name="textruta 7">
            <a:extLst>
              <a:ext uri="{FF2B5EF4-FFF2-40B4-BE49-F238E27FC236}">
                <a16:creationId xmlns:a16="http://schemas.microsoft.com/office/drawing/2014/main" id="{83F6329C-964B-2CDD-13A7-0D9A1FF8FB4F}"/>
              </a:ext>
            </a:extLst>
          </p:cNvPr>
          <p:cNvSpPr txBox="1"/>
          <p:nvPr userDrawn="1"/>
        </p:nvSpPr>
        <p:spPr>
          <a:xfrm>
            <a:off x="600075" y="1790514"/>
            <a:ext cx="1099026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noProof="0">
                <a:solidFill>
                  <a:schemeClr val="accent1"/>
                </a:solidFill>
                <a:latin typeface="+mn-lt"/>
              </a:rPr>
              <a:t>The template is set up to be as accessibility-friendly as possible, but there are two things you need to do yourself as you add content. </a:t>
            </a:r>
            <a:r>
              <a:rPr lang="en-US" sz="1600" b="1" noProof="0">
                <a:solidFill>
                  <a:schemeClr val="accent1"/>
                </a:solidFill>
                <a:latin typeface="+mn-lt"/>
              </a:rPr>
              <a:t>The instructions below are for Office 365 or Office 2019.</a:t>
            </a:r>
          </a:p>
        </p:txBody>
      </p:sp>
    </p:spTree>
    <p:extLst>
      <p:ext uri="{BB962C8B-B14F-4D97-AF65-F5344CB8AC3E}">
        <p14:creationId xmlns:p14="http://schemas.microsoft.com/office/powerpoint/2010/main" val="341144961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9409E87-DA34-8AED-2359-904F82051AD2}"/>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endParaRPr lang="en-GB"/>
          </a:p>
        </p:txBody>
      </p:sp>
      <p:sp>
        <p:nvSpPr>
          <p:cNvPr id="3" name="Underrubrik 2">
            <a:extLst>
              <a:ext uri="{FF2B5EF4-FFF2-40B4-BE49-F238E27FC236}">
                <a16:creationId xmlns:a16="http://schemas.microsoft.com/office/drawing/2014/main" id="{DFDC15ED-8E77-6625-0198-92E52895FC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GB"/>
          </a:p>
        </p:txBody>
      </p:sp>
      <p:sp>
        <p:nvSpPr>
          <p:cNvPr id="4" name="Platshållare för datum 3">
            <a:extLst>
              <a:ext uri="{FF2B5EF4-FFF2-40B4-BE49-F238E27FC236}">
                <a16:creationId xmlns:a16="http://schemas.microsoft.com/office/drawing/2014/main" id="{2E8C4AFA-E5B4-FB11-B44F-D371CBA7279F}"/>
              </a:ext>
            </a:extLst>
          </p:cNvPr>
          <p:cNvSpPr>
            <a:spLocks noGrp="1"/>
          </p:cNvSpPr>
          <p:nvPr>
            <p:ph type="dt" sz="half" idx="10"/>
          </p:nvPr>
        </p:nvSpPr>
        <p:spPr/>
        <p:txBody>
          <a:bodyPr/>
          <a:lstStyle/>
          <a:p>
            <a:fld id="{970BD60A-83FE-1B4D-9B37-E6D6F612DA59}" type="datetimeFigureOut">
              <a:rPr lang="en-GB" smtClean="0"/>
              <a:t>06/10/2026</a:t>
            </a:fld>
            <a:endParaRPr lang="en-GB"/>
          </a:p>
        </p:txBody>
      </p:sp>
      <p:sp>
        <p:nvSpPr>
          <p:cNvPr id="5" name="Platshållare för sidfot 4">
            <a:extLst>
              <a:ext uri="{FF2B5EF4-FFF2-40B4-BE49-F238E27FC236}">
                <a16:creationId xmlns:a16="http://schemas.microsoft.com/office/drawing/2014/main" id="{937915BB-B31A-0B8C-517D-286E216397BD}"/>
              </a:ext>
            </a:extLst>
          </p:cNvPr>
          <p:cNvSpPr>
            <a:spLocks noGrp="1"/>
          </p:cNvSpPr>
          <p:nvPr>
            <p:ph type="ftr" sz="quarter" idx="11"/>
          </p:nvPr>
        </p:nvSpPr>
        <p:spPr/>
        <p:txBody>
          <a:bodyPr/>
          <a:lstStyle/>
          <a:p>
            <a:endParaRPr lang="en-GB"/>
          </a:p>
        </p:txBody>
      </p:sp>
      <p:sp>
        <p:nvSpPr>
          <p:cNvPr id="6" name="Platshållare för bildnummer 5">
            <a:extLst>
              <a:ext uri="{FF2B5EF4-FFF2-40B4-BE49-F238E27FC236}">
                <a16:creationId xmlns:a16="http://schemas.microsoft.com/office/drawing/2014/main" id="{B2A6CA6D-B809-53CA-01C6-4B65EE1FF072}"/>
              </a:ext>
            </a:extLst>
          </p:cNvPr>
          <p:cNvSpPr>
            <a:spLocks noGrp="1"/>
          </p:cNvSpPr>
          <p:nvPr>
            <p:ph type="sldNum" sz="quarter" idx="12"/>
          </p:nvPr>
        </p:nvSpPr>
        <p:spPr/>
        <p:txBody>
          <a:bodyPr/>
          <a:lstStyle/>
          <a:p>
            <a:fld id="{9685C007-B9FA-6C43-B8BB-E22CAE1F42BF}" type="slidenum">
              <a:rPr lang="en-GB" smtClean="0"/>
              <a:t>‹#›</a:t>
            </a:fld>
            <a:endParaRPr lang="en-GB"/>
          </a:p>
        </p:txBody>
      </p:sp>
    </p:spTree>
    <p:extLst>
      <p:ext uri="{BB962C8B-B14F-4D97-AF65-F5344CB8AC3E}">
        <p14:creationId xmlns:p14="http://schemas.microsoft.com/office/powerpoint/2010/main" val="349930640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0AA18DB-BFFB-F3FD-7274-D23DF248CE07}"/>
              </a:ext>
            </a:extLst>
          </p:cNvPr>
          <p:cNvSpPr>
            <a:spLocks noGrp="1"/>
          </p:cNvSpPr>
          <p:nvPr>
            <p:ph type="title"/>
          </p:nvPr>
        </p:nvSpPr>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CF53EF3D-FBA6-3DAD-563C-2BFF36FEEF92}"/>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17297328-40A5-F19D-486D-7820A01DB59E}"/>
              </a:ext>
            </a:extLst>
          </p:cNvPr>
          <p:cNvSpPr>
            <a:spLocks noGrp="1"/>
          </p:cNvSpPr>
          <p:nvPr>
            <p:ph type="dt" sz="half" idx="10"/>
          </p:nvPr>
        </p:nvSpPr>
        <p:spPr/>
        <p:txBody>
          <a:bodyPr/>
          <a:lstStyle/>
          <a:p>
            <a:fld id="{970BD60A-83FE-1B4D-9B37-E6D6F612DA59}" type="datetimeFigureOut">
              <a:rPr lang="en-GB" smtClean="0"/>
              <a:t>06/10/2026</a:t>
            </a:fld>
            <a:endParaRPr lang="en-GB"/>
          </a:p>
        </p:txBody>
      </p:sp>
      <p:sp>
        <p:nvSpPr>
          <p:cNvPr id="5" name="Platshållare för sidfot 4">
            <a:extLst>
              <a:ext uri="{FF2B5EF4-FFF2-40B4-BE49-F238E27FC236}">
                <a16:creationId xmlns:a16="http://schemas.microsoft.com/office/drawing/2014/main" id="{F9878A3E-7EC2-70CA-0AC5-578E4D907568}"/>
              </a:ext>
            </a:extLst>
          </p:cNvPr>
          <p:cNvSpPr>
            <a:spLocks noGrp="1"/>
          </p:cNvSpPr>
          <p:nvPr>
            <p:ph type="ftr" sz="quarter" idx="11"/>
          </p:nvPr>
        </p:nvSpPr>
        <p:spPr/>
        <p:txBody>
          <a:bodyPr/>
          <a:lstStyle/>
          <a:p>
            <a:endParaRPr lang="en-GB"/>
          </a:p>
        </p:txBody>
      </p:sp>
      <p:sp>
        <p:nvSpPr>
          <p:cNvPr id="6" name="Platshållare för bildnummer 5">
            <a:extLst>
              <a:ext uri="{FF2B5EF4-FFF2-40B4-BE49-F238E27FC236}">
                <a16:creationId xmlns:a16="http://schemas.microsoft.com/office/drawing/2014/main" id="{ECC4E6E6-ED96-5D55-6FFD-FE9F7B118D8E}"/>
              </a:ext>
            </a:extLst>
          </p:cNvPr>
          <p:cNvSpPr>
            <a:spLocks noGrp="1"/>
          </p:cNvSpPr>
          <p:nvPr>
            <p:ph type="sldNum" sz="quarter" idx="12"/>
          </p:nvPr>
        </p:nvSpPr>
        <p:spPr/>
        <p:txBody>
          <a:bodyPr/>
          <a:lstStyle/>
          <a:p>
            <a:fld id="{9685C007-B9FA-6C43-B8BB-E22CAE1F42BF}" type="slidenum">
              <a:rPr lang="en-GB" smtClean="0"/>
              <a:t>‹#›</a:t>
            </a:fld>
            <a:endParaRPr lang="en-GB"/>
          </a:p>
        </p:txBody>
      </p:sp>
    </p:spTree>
    <p:extLst>
      <p:ext uri="{BB962C8B-B14F-4D97-AF65-F5344CB8AC3E}">
        <p14:creationId xmlns:p14="http://schemas.microsoft.com/office/powerpoint/2010/main" val="356902058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02C0D26-B552-97F5-16D9-26940C96CC9A}"/>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endParaRPr lang="en-GB"/>
          </a:p>
        </p:txBody>
      </p:sp>
      <p:sp>
        <p:nvSpPr>
          <p:cNvPr id="3" name="Platshållare för text 2">
            <a:extLst>
              <a:ext uri="{FF2B5EF4-FFF2-40B4-BE49-F238E27FC236}">
                <a16:creationId xmlns:a16="http://schemas.microsoft.com/office/drawing/2014/main" id="{2BB817B9-88AA-C77B-3133-59F4A219885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F3D185A6-BFA3-CFFA-8AAB-EA475A24932F}"/>
              </a:ext>
            </a:extLst>
          </p:cNvPr>
          <p:cNvSpPr>
            <a:spLocks noGrp="1"/>
          </p:cNvSpPr>
          <p:nvPr>
            <p:ph type="dt" sz="half" idx="10"/>
          </p:nvPr>
        </p:nvSpPr>
        <p:spPr/>
        <p:txBody>
          <a:bodyPr/>
          <a:lstStyle/>
          <a:p>
            <a:fld id="{970BD60A-83FE-1B4D-9B37-E6D6F612DA59}" type="datetimeFigureOut">
              <a:rPr lang="en-GB" smtClean="0"/>
              <a:t>06/10/2026</a:t>
            </a:fld>
            <a:endParaRPr lang="en-GB"/>
          </a:p>
        </p:txBody>
      </p:sp>
      <p:sp>
        <p:nvSpPr>
          <p:cNvPr id="5" name="Platshållare för sidfot 4">
            <a:extLst>
              <a:ext uri="{FF2B5EF4-FFF2-40B4-BE49-F238E27FC236}">
                <a16:creationId xmlns:a16="http://schemas.microsoft.com/office/drawing/2014/main" id="{072C7E0E-6631-6763-306D-AB615F2099F9}"/>
              </a:ext>
            </a:extLst>
          </p:cNvPr>
          <p:cNvSpPr>
            <a:spLocks noGrp="1"/>
          </p:cNvSpPr>
          <p:nvPr>
            <p:ph type="ftr" sz="quarter" idx="11"/>
          </p:nvPr>
        </p:nvSpPr>
        <p:spPr/>
        <p:txBody>
          <a:bodyPr/>
          <a:lstStyle/>
          <a:p>
            <a:endParaRPr lang="en-GB"/>
          </a:p>
        </p:txBody>
      </p:sp>
      <p:sp>
        <p:nvSpPr>
          <p:cNvPr id="6" name="Platshållare för bildnummer 5">
            <a:extLst>
              <a:ext uri="{FF2B5EF4-FFF2-40B4-BE49-F238E27FC236}">
                <a16:creationId xmlns:a16="http://schemas.microsoft.com/office/drawing/2014/main" id="{C80C2BEB-7177-4D77-7A69-F3C0A92488EF}"/>
              </a:ext>
            </a:extLst>
          </p:cNvPr>
          <p:cNvSpPr>
            <a:spLocks noGrp="1"/>
          </p:cNvSpPr>
          <p:nvPr>
            <p:ph type="sldNum" sz="quarter" idx="12"/>
          </p:nvPr>
        </p:nvSpPr>
        <p:spPr/>
        <p:txBody>
          <a:bodyPr/>
          <a:lstStyle/>
          <a:p>
            <a:fld id="{9685C007-B9FA-6C43-B8BB-E22CAE1F42BF}" type="slidenum">
              <a:rPr lang="en-GB" smtClean="0"/>
              <a:t>‹#›</a:t>
            </a:fld>
            <a:endParaRPr lang="en-GB"/>
          </a:p>
        </p:txBody>
      </p:sp>
    </p:spTree>
    <p:extLst>
      <p:ext uri="{BB962C8B-B14F-4D97-AF65-F5344CB8AC3E}">
        <p14:creationId xmlns:p14="http://schemas.microsoft.com/office/powerpoint/2010/main" val="122677713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1F892D-2F72-9367-F1D7-D32CBFEBE4BA}"/>
              </a:ext>
            </a:extLst>
          </p:cNvPr>
          <p:cNvSpPr>
            <a:spLocks noGrp="1"/>
          </p:cNvSpPr>
          <p:nvPr>
            <p:ph type="title"/>
          </p:nvPr>
        </p:nvSpPr>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360C1D36-D6DB-361D-A061-E524565697B0}"/>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innehåll 3">
            <a:extLst>
              <a:ext uri="{FF2B5EF4-FFF2-40B4-BE49-F238E27FC236}">
                <a16:creationId xmlns:a16="http://schemas.microsoft.com/office/drawing/2014/main" id="{DDBD2520-4BB8-4B13-CBA8-48865999FBD2}"/>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B91C813F-CB38-65FB-E1BF-51E287D23E16}"/>
              </a:ext>
            </a:extLst>
          </p:cNvPr>
          <p:cNvSpPr>
            <a:spLocks noGrp="1"/>
          </p:cNvSpPr>
          <p:nvPr>
            <p:ph type="dt" sz="half" idx="10"/>
          </p:nvPr>
        </p:nvSpPr>
        <p:spPr/>
        <p:txBody>
          <a:bodyPr/>
          <a:lstStyle/>
          <a:p>
            <a:fld id="{970BD60A-83FE-1B4D-9B37-E6D6F612DA59}" type="datetimeFigureOut">
              <a:rPr lang="en-GB" smtClean="0"/>
              <a:t>06/10/2026</a:t>
            </a:fld>
            <a:endParaRPr lang="en-GB"/>
          </a:p>
        </p:txBody>
      </p:sp>
      <p:sp>
        <p:nvSpPr>
          <p:cNvPr id="6" name="Platshållare för sidfot 5">
            <a:extLst>
              <a:ext uri="{FF2B5EF4-FFF2-40B4-BE49-F238E27FC236}">
                <a16:creationId xmlns:a16="http://schemas.microsoft.com/office/drawing/2014/main" id="{FE5545A5-2527-97E2-894C-BF4B58BD0070}"/>
              </a:ext>
            </a:extLst>
          </p:cNvPr>
          <p:cNvSpPr>
            <a:spLocks noGrp="1"/>
          </p:cNvSpPr>
          <p:nvPr>
            <p:ph type="ftr" sz="quarter" idx="11"/>
          </p:nvPr>
        </p:nvSpPr>
        <p:spPr/>
        <p:txBody>
          <a:bodyPr/>
          <a:lstStyle/>
          <a:p>
            <a:endParaRPr lang="en-GB"/>
          </a:p>
        </p:txBody>
      </p:sp>
      <p:sp>
        <p:nvSpPr>
          <p:cNvPr id="7" name="Platshållare för bildnummer 6">
            <a:extLst>
              <a:ext uri="{FF2B5EF4-FFF2-40B4-BE49-F238E27FC236}">
                <a16:creationId xmlns:a16="http://schemas.microsoft.com/office/drawing/2014/main" id="{A43D01AB-BB32-2196-1858-7F94FC7E8E06}"/>
              </a:ext>
            </a:extLst>
          </p:cNvPr>
          <p:cNvSpPr>
            <a:spLocks noGrp="1"/>
          </p:cNvSpPr>
          <p:nvPr>
            <p:ph type="sldNum" sz="quarter" idx="12"/>
          </p:nvPr>
        </p:nvSpPr>
        <p:spPr/>
        <p:txBody>
          <a:bodyPr/>
          <a:lstStyle/>
          <a:p>
            <a:fld id="{9685C007-B9FA-6C43-B8BB-E22CAE1F42BF}" type="slidenum">
              <a:rPr lang="en-GB" smtClean="0"/>
              <a:t>‹#›</a:t>
            </a:fld>
            <a:endParaRPr lang="en-GB"/>
          </a:p>
        </p:txBody>
      </p:sp>
    </p:spTree>
    <p:extLst>
      <p:ext uri="{BB962C8B-B14F-4D97-AF65-F5344CB8AC3E}">
        <p14:creationId xmlns:p14="http://schemas.microsoft.com/office/powerpoint/2010/main" val="155701940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D26CB18-AC4B-1BAF-CC4E-319D7699771C}"/>
              </a:ext>
            </a:extLst>
          </p:cNvPr>
          <p:cNvSpPr>
            <a:spLocks noGrp="1"/>
          </p:cNvSpPr>
          <p:nvPr>
            <p:ph type="title"/>
          </p:nvPr>
        </p:nvSpPr>
        <p:spPr>
          <a:xfrm>
            <a:off x="839788" y="365125"/>
            <a:ext cx="10515600" cy="1325563"/>
          </a:xfrm>
        </p:spPr>
        <p:txBody>
          <a:bodyPr/>
          <a:lstStyle/>
          <a:p>
            <a:r>
              <a:rPr lang="sv-SE"/>
              <a:t>Klicka här för att ändra mall för rubrikformat</a:t>
            </a:r>
            <a:endParaRPr lang="en-GB"/>
          </a:p>
        </p:txBody>
      </p:sp>
      <p:sp>
        <p:nvSpPr>
          <p:cNvPr id="3" name="Platshållare för text 2">
            <a:extLst>
              <a:ext uri="{FF2B5EF4-FFF2-40B4-BE49-F238E27FC236}">
                <a16:creationId xmlns:a16="http://schemas.microsoft.com/office/drawing/2014/main" id="{E871EDE0-F811-0363-7EAB-63A72E778D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5BBB37CF-5BD1-2A6D-605B-935C95289BA8}"/>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text 4">
            <a:extLst>
              <a:ext uri="{FF2B5EF4-FFF2-40B4-BE49-F238E27FC236}">
                <a16:creationId xmlns:a16="http://schemas.microsoft.com/office/drawing/2014/main" id="{CCB91FEE-8C65-B10A-54CC-4EDEB22472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3D3E5E10-A126-EC3D-5599-07BCF3417861}"/>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7" name="Platshållare för datum 6">
            <a:extLst>
              <a:ext uri="{FF2B5EF4-FFF2-40B4-BE49-F238E27FC236}">
                <a16:creationId xmlns:a16="http://schemas.microsoft.com/office/drawing/2014/main" id="{405094EA-3EC0-E357-E074-9DE6FFCC2AB1}"/>
              </a:ext>
            </a:extLst>
          </p:cNvPr>
          <p:cNvSpPr>
            <a:spLocks noGrp="1"/>
          </p:cNvSpPr>
          <p:nvPr>
            <p:ph type="dt" sz="half" idx="10"/>
          </p:nvPr>
        </p:nvSpPr>
        <p:spPr/>
        <p:txBody>
          <a:bodyPr/>
          <a:lstStyle/>
          <a:p>
            <a:fld id="{970BD60A-83FE-1B4D-9B37-E6D6F612DA59}" type="datetimeFigureOut">
              <a:rPr lang="en-GB" smtClean="0"/>
              <a:t>06/10/2026</a:t>
            </a:fld>
            <a:endParaRPr lang="en-GB"/>
          </a:p>
        </p:txBody>
      </p:sp>
      <p:sp>
        <p:nvSpPr>
          <p:cNvPr id="8" name="Platshållare för sidfot 7">
            <a:extLst>
              <a:ext uri="{FF2B5EF4-FFF2-40B4-BE49-F238E27FC236}">
                <a16:creationId xmlns:a16="http://schemas.microsoft.com/office/drawing/2014/main" id="{E93A7090-A052-19A7-9722-3C0970DF8F14}"/>
              </a:ext>
            </a:extLst>
          </p:cNvPr>
          <p:cNvSpPr>
            <a:spLocks noGrp="1"/>
          </p:cNvSpPr>
          <p:nvPr>
            <p:ph type="ftr" sz="quarter" idx="11"/>
          </p:nvPr>
        </p:nvSpPr>
        <p:spPr/>
        <p:txBody>
          <a:bodyPr/>
          <a:lstStyle/>
          <a:p>
            <a:endParaRPr lang="en-GB"/>
          </a:p>
        </p:txBody>
      </p:sp>
      <p:sp>
        <p:nvSpPr>
          <p:cNvPr id="9" name="Platshållare för bildnummer 8">
            <a:extLst>
              <a:ext uri="{FF2B5EF4-FFF2-40B4-BE49-F238E27FC236}">
                <a16:creationId xmlns:a16="http://schemas.microsoft.com/office/drawing/2014/main" id="{C42371F8-6AA5-E184-03D0-8A46C2A5B75B}"/>
              </a:ext>
            </a:extLst>
          </p:cNvPr>
          <p:cNvSpPr>
            <a:spLocks noGrp="1"/>
          </p:cNvSpPr>
          <p:nvPr>
            <p:ph type="sldNum" sz="quarter" idx="12"/>
          </p:nvPr>
        </p:nvSpPr>
        <p:spPr/>
        <p:txBody>
          <a:bodyPr/>
          <a:lstStyle/>
          <a:p>
            <a:fld id="{9685C007-B9FA-6C43-B8BB-E22CAE1F42BF}" type="slidenum">
              <a:rPr lang="en-GB" smtClean="0"/>
              <a:t>‹#›</a:t>
            </a:fld>
            <a:endParaRPr lang="en-GB"/>
          </a:p>
        </p:txBody>
      </p:sp>
    </p:spTree>
    <p:extLst>
      <p:ext uri="{BB962C8B-B14F-4D97-AF65-F5344CB8AC3E}">
        <p14:creationId xmlns:p14="http://schemas.microsoft.com/office/powerpoint/2010/main" val="343519276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5F3E363-3091-8440-A1CA-F3F973616F3A}"/>
              </a:ext>
            </a:extLst>
          </p:cNvPr>
          <p:cNvSpPr>
            <a:spLocks noGrp="1"/>
          </p:cNvSpPr>
          <p:nvPr>
            <p:ph type="title"/>
          </p:nvPr>
        </p:nvSpPr>
        <p:spPr/>
        <p:txBody>
          <a:bodyPr/>
          <a:lstStyle/>
          <a:p>
            <a:r>
              <a:rPr lang="sv-SE"/>
              <a:t>Klicka här för att ändra mall för rubrikformat</a:t>
            </a:r>
            <a:endParaRPr lang="en-GB"/>
          </a:p>
        </p:txBody>
      </p:sp>
      <p:sp>
        <p:nvSpPr>
          <p:cNvPr id="3" name="Platshållare för datum 2">
            <a:extLst>
              <a:ext uri="{FF2B5EF4-FFF2-40B4-BE49-F238E27FC236}">
                <a16:creationId xmlns:a16="http://schemas.microsoft.com/office/drawing/2014/main" id="{0D58145F-5106-D6E7-24DB-6E718D543555}"/>
              </a:ext>
            </a:extLst>
          </p:cNvPr>
          <p:cNvSpPr>
            <a:spLocks noGrp="1"/>
          </p:cNvSpPr>
          <p:nvPr>
            <p:ph type="dt" sz="half" idx="10"/>
          </p:nvPr>
        </p:nvSpPr>
        <p:spPr/>
        <p:txBody>
          <a:bodyPr/>
          <a:lstStyle/>
          <a:p>
            <a:fld id="{970BD60A-83FE-1B4D-9B37-E6D6F612DA59}" type="datetimeFigureOut">
              <a:rPr lang="en-GB" smtClean="0"/>
              <a:t>06/10/2026</a:t>
            </a:fld>
            <a:endParaRPr lang="en-GB"/>
          </a:p>
        </p:txBody>
      </p:sp>
      <p:sp>
        <p:nvSpPr>
          <p:cNvPr id="4" name="Platshållare för sidfot 3">
            <a:extLst>
              <a:ext uri="{FF2B5EF4-FFF2-40B4-BE49-F238E27FC236}">
                <a16:creationId xmlns:a16="http://schemas.microsoft.com/office/drawing/2014/main" id="{740236B1-2DC4-FEB4-1FAC-059E71ED0AB6}"/>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FCD47E5F-9812-8B22-06B3-57ADB08BA882}"/>
              </a:ext>
            </a:extLst>
          </p:cNvPr>
          <p:cNvSpPr>
            <a:spLocks noGrp="1"/>
          </p:cNvSpPr>
          <p:nvPr>
            <p:ph type="sldNum" sz="quarter" idx="12"/>
          </p:nvPr>
        </p:nvSpPr>
        <p:spPr/>
        <p:txBody>
          <a:bodyPr/>
          <a:lstStyle/>
          <a:p>
            <a:fld id="{9685C007-B9FA-6C43-B8BB-E22CAE1F42BF}" type="slidenum">
              <a:rPr lang="en-GB" smtClean="0"/>
              <a:t>‹#›</a:t>
            </a:fld>
            <a:endParaRPr lang="en-GB"/>
          </a:p>
        </p:txBody>
      </p:sp>
    </p:spTree>
    <p:extLst>
      <p:ext uri="{BB962C8B-B14F-4D97-AF65-F5344CB8AC3E}">
        <p14:creationId xmlns:p14="http://schemas.microsoft.com/office/powerpoint/2010/main" val="258445426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69FFEA26-C037-A9C0-71C1-99A65C072B90}"/>
              </a:ext>
            </a:extLst>
          </p:cNvPr>
          <p:cNvSpPr>
            <a:spLocks noGrp="1"/>
          </p:cNvSpPr>
          <p:nvPr>
            <p:ph type="dt" sz="half" idx="10"/>
          </p:nvPr>
        </p:nvSpPr>
        <p:spPr/>
        <p:txBody>
          <a:bodyPr/>
          <a:lstStyle/>
          <a:p>
            <a:fld id="{970BD60A-83FE-1B4D-9B37-E6D6F612DA59}" type="datetimeFigureOut">
              <a:rPr lang="en-GB" smtClean="0"/>
              <a:t>06/10/2026</a:t>
            </a:fld>
            <a:endParaRPr lang="en-GB"/>
          </a:p>
        </p:txBody>
      </p:sp>
      <p:sp>
        <p:nvSpPr>
          <p:cNvPr id="3" name="Platshållare för sidfot 2">
            <a:extLst>
              <a:ext uri="{FF2B5EF4-FFF2-40B4-BE49-F238E27FC236}">
                <a16:creationId xmlns:a16="http://schemas.microsoft.com/office/drawing/2014/main" id="{43DD10D6-8EEE-8019-AFA7-60AB85093312}"/>
              </a:ext>
            </a:extLst>
          </p:cNvPr>
          <p:cNvSpPr>
            <a:spLocks noGrp="1"/>
          </p:cNvSpPr>
          <p:nvPr>
            <p:ph type="ftr" sz="quarter" idx="11"/>
          </p:nvPr>
        </p:nvSpPr>
        <p:spPr/>
        <p:txBody>
          <a:bodyPr/>
          <a:lstStyle/>
          <a:p>
            <a:endParaRPr lang="en-GB"/>
          </a:p>
        </p:txBody>
      </p:sp>
      <p:sp>
        <p:nvSpPr>
          <p:cNvPr id="4" name="Platshållare för bildnummer 3">
            <a:extLst>
              <a:ext uri="{FF2B5EF4-FFF2-40B4-BE49-F238E27FC236}">
                <a16:creationId xmlns:a16="http://schemas.microsoft.com/office/drawing/2014/main" id="{13C2F0EA-37EE-4B70-3206-A77CCB2C5F32}"/>
              </a:ext>
            </a:extLst>
          </p:cNvPr>
          <p:cNvSpPr>
            <a:spLocks noGrp="1"/>
          </p:cNvSpPr>
          <p:nvPr>
            <p:ph type="sldNum" sz="quarter" idx="12"/>
          </p:nvPr>
        </p:nvSpPr>
        <p:spPr/>
        <p:txBody>
          <a:bodyPr/>
          <a:lstStyle/>
          <a:p>
            <a:fld id="{9685C007-B9FA-6C43-B8BB-E22CAE1F42BF}" type="slidenum">
              <a:rPr lang="en-GB" smtClean="0"/>
              <a:t>‹#›</a:t>
            </a:fld>
            <a:endParaRPr lang="en-GB"/>
          </a:p>
        </p:txBody>
      </p:sp>
    </p:spTree>
    <p:extLst>
      <p:ext uri="{BB962C8B-B14F-4D97-AF65-F5344CB8AC3E}">
        <p14:creationId xmlns:p14="http://schemas.microsoft.com/office/powerpoint/2010/main" val="323570227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50E16A6-D6C2-0E28-1D92-9E5D587722D5}"/>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821E21BD-E44C-37A2-AE63-166DA00C60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text 3">
            <a:extLst>
              <a:ext uri="{FF2B5EF4-FFF2-40B4-BE49-F238E27FC236}">
                <a16:creationId xmlns:a16="http://schemas.microsoft.com/office/drawing/2014/main" id="{785EEEE8-58D8-3450-9233-A1C16682D5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9B4A9EC8-D561-C120-00A6-8F7119560F0B}"/>
              </a:ext>
            </a:extLst>
          </p:cNvPr>
          <p:cNvSpPr>
            <a:spLocks noGrp="1"/>
          </p:cNvSpPr>
          <p:nvPr>
            <p:ph type="dt" sz="half" idx="10"/>
          </p:nvPr>
        </p:nvSpPr>
        <p:spPr/>
        <p:txBody>
          <a:bodyPr/>
          <a:lstStyle/>
          <a:p>
            <a:fld id="{970BD60A-83FE-1B4D-9B37-E6D6F612DA59}" type="datetimeFigureOut">
              <a:rPr lang="en-GB" smtClean="0"/>
              <a:t>06/10/2026</a:t>
            </a:fld>
            <a:endParaRPr lang="en-GB"/>
          </a:p>
        </p:txBody>
      </p:sp>
      <p:sp>
        <p:nvSpPr>
          <p:cNvPr id="6" name="Platshållare för sidfot 5">
            <a:extLst>
              <a:ext uri="{FF2B5EF4-FFF2-40B4-BE49-F238E27FC236}">
                <a16:creationId xmlns:a16="http://schemas.microsoft.com/office/drawing/2014/main" id="{D143FBC1-8C57-39A1-49F8-617224FCA522}"/>
              </a:ext>
            </a:extLst>
          </p:cNvPr>
          <p:cNvSpPr>
            <a:spLocks noGrp="1"/>
          </p:cNvSpPr>
          <p:nvPr>
            <p:ph type="ftr" sz="quarter" idx="11"/>
          </p:nvPr>
        </p:nvSpPr>
        <p:spPr/>
        <p:txBody>
          <a:bodyPr/>
          <a:lstStyle/>
          <a:p>
            <a:endParaRPr lang="en-GB"/>
          </a:p>
        </p:txBody>
      </p:sp>
      <p:sp>
        <p:nvSpPr>
          <p:cNvPr id="7" name="Platshållare för bildnummer 6">
            <a:extLst>
              <a:ext uri="{FF2B5EF4-FFF2-40B4-BE49-F238E27FC236}">
                <a16:creationId xmlns:a16="http://schemas.microsoft.com/office/drawing/2014/main" id="{37B2B0A0-7322-CDE1-1BC4-C647D1F0C8A4}"/>
              </a:ext>
            </a:extLst>
          </p:cNvPr>
          <p:cNvSpPr>
            <a:spLocks noGrp="1"/>
          </p:cNvSpPr>
          <p:nvPr>
            <p:ph type="sldNum" sz="quarter" idx="12"/>
          </p:nvPr>
        </p:nvSpPr>
        <p:spPr/>
        <p:txBody>
          <a:bodyPr/>
          <a:lstStyle/>
          <a:p>
            <a:fld id="{9685C007-B9FA-6C43-B8BB-E22CAE1F42BF}" type="slidenum">
              <a:rPr lang="en-GB" smtClean="0"/>
              <a:t>‹#›</a:t>
            </a:fld>
            <a:endParaRPr lang="en-GB"/>
          </a:p>
        </p:txBody>
      </p:sp>
    </p:spTree>
    <p:extLst>
      <p:ext uri="{BB962C8B-B14F-4D97-AF65-F5344CB8AC3E}">
        <p14:creationId xmlns:p14="http://schemas.microsoft.com/office/powerpoint/2010/main" val="168695270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9B04E87-0550-1DAD-E88D-92C4C028BAA6}"/>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en-GB"/>
          </a:p>
        </p:txBody>
      </p:sp>
      <p:sp>
        <p:nvSpPr>
          <p:cNvPr id="3" name="Platshållare för bild 2">
            <a:extLst>
              <a:ext uri="{FF2B5EF4-FFF2-40B4-BE49-F238E27FC236}">
                <a16:creationId xmlns:a16="http://schemas.microsoft.com/office/drawing/2014/main" id="{E4695C9C-6465-9ED2-477D-A81C1FC4D2B2}"/>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Platshållare för text 3">
            <a:extLst>
              <a:ext uri="{FF2B5EF4-FFF2-40B4-BE49-F238E27FC236}">
                <a16:creationId xmlns:a16="http://schemas.microsoft.com/office/drawing/2014/main" id="{BBE06DA7-87B2-37A9-7CAA-99E5F35921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A72F63A-1DBA-C940-D861-B518BF2442F4}"/>
              </a:ext>
            </a:extLst>
          </p:cNvPr>
          <p:cNvSpPr>
            <a:spLocks noGrp="1"/>
          </p:cNvSpPr>
          <p:nvPr>
            <p:ph type="dt" sz="half" idx="10"/>
          </p:nvPr>
        </p:nvSpPr>
        <p:spPr/>
        <p:txBody>
          <a:bodyPr/>
          <a:lstStyle/>
          <a:p>
            <a:fld id="{970BD60A-83FE-1B4D-9B37-E6D6F612DA59}" type="datetimeFigureOut">
              <a:rPr lang="en-GB" smtClean="0"/>
              <a:t>06/10/2026</a:t>
            </a:fld>
            <a:endParaRPr lang="en-GB"/>
          </a:p>
        </p:txBody>
      </p:sp>
      <p:sp>
        <p:nvSpPr>
          <p:cNvPr id="6" name="Platshållare för sidfot 5">
            <a:extLst>
              <a:ext uri="{FF2B5EF4-FFF2-40B4-BE49-F238E27FC236}">
                <a16:creationId xmlns:a16="http://schemas.microsoft.com/office/drawing/2014/main" id="{443D1447-B945-2DBA-9B15-506514016196}"/>
              </a:ext>
            </a:extLst>
          </p:cNvPr>
          <p:cNvSpPr>
            <a:spLocks noGrp="1"/>
          </p:cNvSpPr>
          <p:nvPr>
            <p:ph type="ftr" sz="quarter" idx="11"/>
          </p:nvPr>
        </p:nvSpPr>
        <p:spPr/>
        <p:txBody>
          <a:bodyPr/>
          <a:lstStyle/>
          <a:p>
            <a:endParaRPr lang="en-GB"/>
          </a:p>
        </p:txBody>
      </p:sp>
      <p:sp>
        <p:nvSpPr>
          <p:cNvPr id="7" name="Platshållare för bildnummer 6">
            <a:extLst>
              <a:ext uri="{FF2B5EF4-FFF2-40B4-BE49-F238E27FC236}">
                <a16:creationId xmlns:a16="http://schemas.microsoft.com/office/drawing/2014/main" id="{47E2FBBE-E4A5-00E9-6D64-87EC3CD783C3}"/>
              </a:ext>
            </a:extLst>
          </p:cNvPr>
          <p:cNvSpPr>
            <a:spLocks noGrp="1"/>
          </p:cNvSpPr>
          <p:nvPr>
            <p:ph type="sldNum" sz="quarter" idx="12"/>
          </p:nvPr>
        </p:nvSpPr>
        <p:spPr/>
        <p:txBody>
          <a:bodyPr/>
          <a:lstStyle/>
          <a:p>
            <a:fld id="{9685C007-B9FA-6C43-B8BB-E22CAE1F42BF}" type="slidenum">
              <a:rPr lang="en-GB" smtClean="0"/>
              <a:t>‹#›</a:t>
            </a:fld>
            <a:endParaRPr lang="en-GB"/>
          </a:p>
        </p:txBody>
      </p:sp>
    </p:spTree>
    <p:extLst>
      <p:ext uri="{BB962C8B-B14F-4D97-AF65-F5344CB8AC3E}">
        <p14:creationId xmlns:p14="http://schemas.microsoft.com/office/powerpoint/2010/main" val="92795261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43EE64B-29B5-54ED-1C73-52EE9BB084EB}"/>
              </a:ext>
            </a:extLst>
          </p:cNvPr>
          <p:cNvSpPr>
            <a:spLocks noGrp="1"/>
          </p:cNvSpPr>
          <p:nvPr>
            <p:ph type="title"/>
          </p:nvPr>
        </p:nvSpPr>
        <p:spPr/>
        <p:txBody>
          <a:bodyPr/>
          <a:lstStyle/>
          <a:p>
            <a:r>
              <a:rPr lang="sv-SE"/>
              <a:t>Klicka här för att ändra mall för rubrikformat</a:t>
            </a:r>
            <a:endParaRPr lang="en-GB"/>
          </a:p>
        </p:txBody>
      </p:sp>
      <p:sp>
        <p:nvSpPr>
          <p:cNvPr id="3" name="Platshållare för lodrät text 2">
            <a:extLst>
              <a:ext uri="{FF2B5EF4-FFF2-40B4-BE49-F238E27FC236}">
                <a16:creationId xmlns:a16="http://schemas.microsoft.com/office/drawing/2014/main" id="{769B028E-A067-EBA2-49AB-AAFBE2FEC69D}"/>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CC5595F8-82A6-B8B4-B6E1-A94BF52587F1}"/>
              </a:ext>
            </a:extLst>
          </p:cNvPr>
          <p:cNvSpPr>
            <a:spLocks noGrp="1"/>
          </p:cNvSpPr>
          <p:nvPr>
            <p:ph type="dt" sz="half" idx="10"/>
          </p:nvPr>
        </p:nvSpPr>
        <p:spPr/>
        <p:txBody>
          <a:bodyPr/>
          <a:lstStyle/>
          <a:p>
            <a:fld id="{970BD60A-83FE-1B4D-9B37-E6D6F612DA59}" type="datetimeFigureOut">
              <a:rPr lang="en-GB" smtClean="0"/>
              <a:t>06/10/2026</a:t>
            </a:fld>
            <a:endParaRPr lang="en-GB"/>
          </a:p>
        </p:txBody>
      </p:sp>
      <p:sp>
        <p:nvSpPr>
          <p:cNvPr id="5" name="Platshållare för sidfot 4">
            <a:extLst>
              <a:ext uri="{FF2B5EF4-FFF2-40B4-BE49-F238E27FC236}">
                <a16:creationId xmlns:a16="http://schemas.microsoft.com/office/drawing/2014/main" id="{5FFAA628-57F9-3464-00E6-BB6437E3C3AD}"/>
              </a:ext>
            </a:extLst>
          </p:cNvPr>
          <p:cNvSpPr>
            <a:spLocks noGrp="1"/>
          </p:cNvSpPr>
          <p:nvPr>
            <p:ph type="ftr" sz="quarter" idx="11"/>
          </p:nvPr>
        </p:nvSpPr>
        <p:spPr/>
        <p:txBody>
          <a:bodyPr/>
          <a:lstStyle/>
          <a:p>
            <a:endParaRPr lang="en-GB"/>
          </a:p>
        </p:txBody>
      </p:sp>
      <p:sp>
        <p:nvSpPr>
          <p:cNvPr id="6" name="Platshållare för bildnummer 5">
            <a:extLst>
              <a:ext uri="{FF2B5EF4-FFF2-40B4-BE49-F238E27FC236}">
                <a16:creationId xmlns:a16="http://schemas.microsoft.com/office/drawing/2014/main" id="{65B123E2-8CD0-ABBF-B11C-7EE4F8FA190E}"/>
              </a:ext>
            </a:extLst>
          </p:cNvPr>
          <p:cNvSpPr>
            <a:spLocks noGrp="1"/>
          </p:cNvSpPr>
          <p:nvPr>
            <p:ph type="sldNum" sz="quarter" idx="12"/>
          </p:nvPr>
        </p:nvSpPr>
        <p:spPr/>
        <p:txBody>
          <a:bodyPr/>
          <a:lstStyle/>
          <a:p>
            <a:fld id="{9685C007-B9FA-6C43-B8BB-E22CAE1F42BF}" type="slidenum">
              <a:rPr lang="en-GB" smtClean="0"/>
              <a:t>‹#›</a:t>
            </a:fld>
            <a:endParaRPr lang="en-GB"/>
          </a:p>
        </p:txBody>
      </p:sp>
    </p:spTree>
    <p:extLst>
      <p:ext uri="{BB962C8B-B14F-4D97-AF65-F5344CB8AC3E}">
        <p14:creationId xmlns:p14="http://schemas.microsoft.com/office/powerpoint/2010/main" val="13574044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FE931CE1-798E-99AC-9624-4C15063C0D36}"/>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endParaRPr lang="en-GB"/>
          </a:p>
        </p:txBody>
      </p:sp>
      <p:sp>
        <p:nvSpPr>
          <p:cNvPr id="3" name="Platshållare för lodrät text 2">
            <a:extLst>
              <a:ext uri="{FF2B5EF4-FFF2-40B4-BE49-F238E27FC236}">
                <a16:creationId xmlns:a16="http://schemas.microsoft.com/office/drawing/2014/main" id="{8763992C-E9EF-3C01-EEE7-0DA65DCABF14}"/>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87E79EC-FE37-0B06-1AFC-E96A7D20359C}"/>
              </a:ext>
            </a:extLst>
          </p:cNvPr>
          <p:cNvSpPr>
            <a:spLocks noGrp="1"/>
          </p:cNvSpPr>
          <p:nvPr>
            <p:ph type="dt" sz="half" idx="10"/>
          </p:nvPr>
        </p:nvSpPr>
        <p:spPr/>
        <p:txBody>
          <a:bodyPr/>
          <a:lstStyle/>
          <a:p>
            <a:fld id="{970BD60A-83FE-1B4D-9B37-E6D6F612DA59}" type="datetimeFigureOut">
              <a:rPr lang="en-GB" smtClean="0"/>
              <a:t>06/10/2026</a:t>
            </a:fld>
            <a:endParaRPr lang="en-GB"/>
          </a:p>
        </p:txBody>
      </p:sp>
      <p:sp>
        <p:nvSpPr>
          <p:cNvPr id="5" name="Platshållare för sidfot 4">
            <a:extLst>
              <a:ext uri="{FF2B5EF4-FFF2-40B4-BE49-F238E27FC236}">
                <a16:creationId xmlns:a16="http://schemas.microsoft.com/office/drawing/2014/main" id="{E3213E87-594E-89DC-6599-02A0DF971760}"/>
              </a:ext>
            </a:extLst>
          </p:cNvPr>
          <p:cNvSpPr>
            <a:spLocks noGrp="1"/>
          </p:cNvSpPr>
          <p:nvPr>
            <p:ph type="ftr" sz="quarter" idx="11"/>
          </p:nvPr>
        </p:nvSpPr>
        <p:spPr/>
        <p:txBody>
          <a:bodyPr/>
          <a:lstStyle/>
          <a:p>
            <a:endParaRPr lang="en-GB"/>
          </a:p>
        </p:txBody>
      </p:sp>
      <p:sp>
        <p:nvSpPr>
          <p:cNvPr id="6" name="Platshållare för bildnummer 5">
            <a:extLst>
              <a:ext uri="{FF2B5EF4-FFF2-40B4-BE49-F238E27FC236}">
                <a16:creationId xmlns:a16="http://schemas.microsoft.com/office/drawing/2014/main" id="{1C92D039-A6ED-93D9-A605-E29764F87140}"/>
              </a:ext>
            </a:extLst>
          </p:cNvPr>
          <p:cNvSpPr>
            <a:spLocks noGrp="1"/>
          </p:cNvSpPr>
          <p:nvPr>
            <p:ph type="sldNum" sz="quarter" idx="12"/>
          </p:nvPr>
        </p:nvSpPr>
        <p:spPr/>
        <p:txBody>
          <a:bodyPr/>
          <a:lstStyle/>
          <a:p>
            <a:fld id="{9685C007-B9FA-6C43-B8BB-E22CAE1F42BF}" type="slidenum">
              <a:rPr lang="en-GB" smtClean="0"/>
              <a:t>‹#›</a:t>
            </a:fld>
            <a:endParaRPr lang="en-GB"/>
          </a:p>
        </p:txBody>
      </p:sp>
    </p:spTree>
    <p:extLst>
      <p:ext uri="{BB962C8B-B14F-4D97-AF65-F5344CB8AC3E}">
        <p14:creationId xmlns:p14="http://schemas.microsoft.com/office/powerpoint/2010/main" val="302227599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362638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cSld name="Title and body">
    <p:bg>
      <p:bgPr>
        <a:solidFill>
          <a:srgbClr val="12162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850900"/>
            <a:ext cx="9525000" cy="502841"/>
          </a:xfrm>
          <a:prstGeom prst="rect">
            <a:avLst/>
          </a:prstGeom>
          <a:noFill/>
          <a:ln/>
        </p:spPr>
        <p:txBody>
          <a:bodyPr wrap="square" lIns="0" tIns="0" rIns="0" bIns="0" rtlCol="0" anchor="t"/>
          <a:lstStyle>
            <a:lvl1pPr marL="0" indent="0" algn="l">
              <a:lnSpc>
                <a:spcPct val="115000"/>
              </a:lnSpc>
              <a:buNone/>
              <a:defRPr lang="en-US" sz="3600" dirty="0">
                <a:solidFill>
                  <a:srgbClr val="F3EEE4"/>
                </a:solidFill>
                <a:latin typeface="Libre Baskerville" pitchFamily="34" charset="0"/>
                <a:ea typeface="Libre Baskerville" pitchFamily="34" charset="-122"/>
                <a:cs typeface="Libre Baskerville"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800" y="1658541"/>
            <a:ext cx="10566400" cy="4386659"/>
          </a:xfrm>
          <a:prstGeom prst="rect">
            <a:avLst/>
          </a:prstGeom>
          <a:noFill/>
          <a:ln/>
        </p:spPr>
        <p:txBody>
          <a:bodyPr wrap="square" lIns="0" tIns="0" rIns="0" bIns="0" rtlCol="0" anchor="t"/>
          <a:lstStyle>
            <a:lvl1pPr marL="0" indent="0" algn="l">
              <a:lnSpc>
                <a:spcPct val="140000"/>
              </a:lnSpc>
              <a:buNone/>
              <a:defRPr lang="en-US" sz="1600" dirty="0">
                <a:solidFill>
                  <a:srgbClr val="F3EEE4"/>
                </a:solidFill>
                <a:latin typeface="Public Sans" pitchFamily="34" charset="0"/>
                <a:ea typeface="Public Sans" pitchFamily="34" charset="-122"/>
                <a:cs typeface="Public Sans" pitchFamily="34" charset="-120"/>
              </a:defRPr>
            </a:lvl1pPr>
          </a:lstStyle>
          <a:p>
            <a:pPr marL="0" indent="0" algn="l">
              <a:lnSpc>
                <a:spcPct val="140000"/>
              </a:lnSpc>
              <a:buNone/>
            </a:pPr>
            <a:endParaRPr lang="en-US" sz="1600" dirty="0"/>
          </a:p>
        </p:txBody>
      </p:sp>
    </p:spTree>
    <p:extLst>
      <p:ext uri="{BB962C8B-B14F-4D97-AF65-F5344CB8AC3E}">
        <p14:creationId xmlns:p14="http://schemas.microsoft.com/office/powerpoint/2010/main" val="225300267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1946888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cSld name="Title and body">
    <p:bg>
      <p:bgPr>
        <a:solidFill>
          <a:srgbClr val="12162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850900"/>
            <a:ext cx="9525000" cy="502841"/>
          </a:xfrm>
          <a:prstGeom prst="rect">
            <a:avLst/>
          </a:prstGeom>
          <a:noFill/>
          <a:ln/>
        </p:spPr>
        <p:txBody>
          <a:bodyPr wrap="square" lIns="0" tIns="0" rIns="0" bIns="0" rtlCol="0" anchor="t"/>
          <a:lstStyle>
            <a:lvl1pPr marL="0" indent="0" algn="l">
              <a:lnSpc>
                <a:spcPct val="115000"/>
              </a:lnSpc>
              <a:buNone/>
              <a:defRPr lang="en-US" sz="3600" dirty="0">
                <a:solidFill>
                  <a:srgbClr val="F3EEE4"/>
                </a:solidFill>
                <a:latin typeface="Libre Baskerville" pitchFamily="34" charset="0"/>
                <a:ea typeface="Libre Baskerville" pitchFamily="34" charset="-122"/>
                <a:cs typeface="Libre Baskerville"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800" y="1658541"/>
            <a:ext cx="10566400" cy="4386659"/>
          </a:xfrm>
          <a:prstGeom prst="rect">
            <a:avLst/>
          </a:prstGeom>
          <a:noFill/>
          <a:ln/>
        </p:spPr>
        <p:txBody>
          <a:bodyPr wrap="square" lIns="0" tIns="0" rIns="0" bIns="0" rtlCol="0" anchor="t"/>
          <a:lstStyle>
            <a:lvl1pPr marL="0" indent="0" algn="l">
              <a:lnSpc>
                <a:spcPct val="140000"/>
              </a:lnSpc>
              <a:buNone/>
              <a:defRPr lang="en-US" sz="1600" dirty="0">
                <a:solidFill>
                  <a:srgbClr val="F3EEE4"/>
                </a:solidFill>
                <a:latin typeface="Public Sans" pitchFamily="34" charset="0"/>
                <a:ea typeface="Public Sans" pitchFamily="34" charset="-122"/>
                <a:cs typeface="Public Sans" pitchFamily="34" charset="-120"/>
              </a:defRPr>
            </a:lvl1pPr>
          </a:lstStyle>
          <a:p>
            <a:pPr marL="0" indent="0" algn="l">
              <a:lnSpc>
                <a:spcPct val="140000"/>
              </a:lnSpc>
              <a:buNone/>
            </a:pPr>
            <a:endParaRPr lang="en-US" sz="1600" dirty="0"/>
          </a:p>
        </p:txBody>
      </p:sp>
    </p:spTree>
    <p:extLst>
      <p:ext uri="{BB962C8B-B14F-4D97-AF65-F5344CB8AC3E}">
        <p14:creationId xmlns:p14="http://schemas.microsoft.com/office/powerpoint/2010/main" val="2093769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theme" Target="../theme/theme2.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9" Type="http://schemas.openxmlformats.org/officeDocument/2006/relationships/slideLayout" Target="../slideLayouts/slideLayout69.xml"/><Relationship Id="rId21" Type="http://schemas.openxmlformats.org/officeDocument/2006/relationships/slideLayout" Target="../slideLayouts/slideLayout51.xml"/><Relationship Id="rId34" Type="http://schemas.openxmlformats.org/officeDocument/2006/relationships/slideLayout" Target="../slideLayouts/slideLayout64.xml"/><Relationship Id="rId42" Type="http://schemas.openxmlformats.org/officeDocument/2006/relationships/slideLayout" Target="../slideLayouts/slideLayout72.xml"/><Relationship Id="rId47" Type="http://schemas.openxmlformats.org/officeDocument/2006/relationships/slideLayout" Target="../slideLayouts/slideLayout77.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9" Type="http://schemas.openxmlformats.org/officeDocument/2006/relationships/slideLayout" Target="../slideLayouts/slideLayout59.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32" Type="http://schemas.openxmlformats.org/officeDocument/2006/relationships/slideLayout" Target="../slideLayouts/slideLayout62.xml"/><Relationship Id="rId37" Type="http://schemas.openxmlformats.org/officeDocument/2006/relationships/slideLayout" Target="../slideLayouts/slideLayout67.xml"/><Relationship Id="rId40" Type="http://schemas.openxmlformats.org/officeDocument/2006/relationships/slideLayout" Target="../slideLayouts/slideLayout70.xml"/><Relationship Id="rId45" Type="http://schemas.openxmlformats.org/officeDocument/2006/relationships/slideLayout" Target="../slideLayouts/slideLayout75.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slideLayout" Target="../slideLayouts/slideLayout58.xml"/><Relationship Id="rId36" Type="http://schemas.openxmlformats.org/officeDocument/2006/relationships/slideLayout" Target="../slideLayouts/slideLayout66.xml"/><Relationship Id="rId49" Type="http://schemas.openxmlformats.org/officeDocument/2006/relationships/image" Target="../media/image2.svg"/><Relationship Id="rId10" Type="http://schemas.openxmlformats.org/officeDocument/2006/relationships/slideLayout" Target="../slideLayouts/slideLayout40.xml"/><Relationship Id="rId19" Type="http://schemas.openxmlformats.org/officeDocument/2006/relationships/slideLayout" Target="../slideLayouts/slideLayout49.xml"/><Relationship Id="rId31" Type="http://schemas.openxmlformats.org/officeDocument/2006/relationships/slideLayout" Target="../slideLayouts/slideLayout61.xml"/><Relationship Id="rId44" Type="http://schemas.openxmlformats.org/officeDocument/2006/relationships/slideLayout" Target="../slideLayouts/slideLayout74.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 Id="rId30" Type="http://schemas.openxmlformats.org/officeDocument/2006/relationships/slideLayout" Target="../slideLayouts/slideLayout60.xml"/><Relationship Id="rId35" Type="http://schemas.openxmlformats.org/officeDocument/2006/relationships/slideLayout" Target="../slideLayouts/slideLayout65.xml"/><Relationship Id="rId43" Type="http://schemas.openxmlformats.org/officeDocument/2006/relationships/slideLayout" Target="../slideLayouts/slideLayout73.xml"/><Relationship Id="rId48" Type="http://schemas.openxmlformats.org/officeDocument/2006/relationships/theme" Target="../theme/theme3.xml"/><Relationship Id="rId8" Type="http://schemas.openxmlformats.org/officeDocument/2006/relationships/slideLayout" Target="../slideLayouts/slideLayout38.xml"/><Relationship Id="rId3" Type="http://schemas.openxmlformats.org/officeDocument/2006/relationships/slideLayout" Target="../slideLayouts/slideLayout33.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33" Type="http://schemas.openxmlformats.org/officeDocument/2006/relationships/slideLayout" Target="../slideLayouts/slideLayout63.xml"/><Relationship Id="rId38" Type="http://schemas.openxmlformats.org/officeDocument/2006/relationships/slideLayout" Target="../slideLayouts/slideLayout68.xml"/><Relationship Id="rId46" Type="http://schemas.openxmlformats.org/officeDocument/2006/relationships/slideLayout" Target="../slideLayouts/slideLayout76.xml"/><Relationship Id="rId20" Type="http://schemas.openxmlformats.org/officeDocument/2006/relationships/slideLayout" Target="../slideLayouts/slideLayout50.xml"/><Relationship Id="rId41" Type="http://schemas.openxmlformats.org/officeDocument/2006/relationships/slideLayout" Target="../slideLayouts/slideLayout71.xml"/><Relationship Id="rId1" Type="http://schemas.openxmlformats.org/officeDocument/2006/relationships/slideLayout" Target="../slideLayouts/slideLayout31.xml"/><Relationship Id="rId6"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92.xml"/><Relationship Id="rId1" Type="http://schemas.openxmlformats.org/officeDocument/2006/relationships/slideLayout" Target="../slideLayouts/slideLayout9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sv-SE"/>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sv-SE"/>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sv-SE"/>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sv-SE"/>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sv-SE"/>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sv-SE"/>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sv-SE"/>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sv-SE"/>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sv-SE"/>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sv-SE"/>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sv-SE"/>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sv-SE"/>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sv-SE"/>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sv-SE"/>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sv-SE"/>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sv-SE"/>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sv-SE"/>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sv-SE"/>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sv-SE"/>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sv-SE"/>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sv-SE"/>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sv-SE"/>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sv-SE"/>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sv-SE"/>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4EE0D98-5D52-4592-ABD3-018E91D54973}" type="datetimeFigureOut">
              <a:rPr lang="sv-SE" smtClean="0"/>
              <a:t>2026-10-01</a:t>
            </a:fld>
            <a:endParaRPr lang="sv-SE"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sv-SE"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DD33BE1-04CD-4D01-AC3F-CBE477BAF5A3}" type="slidenum">
              <a:rPr lang="sv-SE" smtClean="0"/>
              <a:t>‹#›</a:t>
            </a:fld>
            <a:endParaRPr lang="sv-SE" dirty="0"/>
          </a:p>
        </p:txBody>
      </p:sp>
    </p:spTree>
    <p:extLst>
      <p:ext uri="{BB962C8B-B14F-4D97-AF65-F5344CB8AC3E}">
        <p14:creationId xmlns:p14="http://schemas.microsoft.com/office/powerpoint/2010/main" val="393716302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nb-NO"/>
              <a:t>Klikk for å redigere tittelstil</a:t>
            </a:r>
            <a:endParaRPr lang="en-US"/>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5089153B-E4D4-4EF4-B1A3-D51BAE6A9278}" type="datetimeFigureOut">
              <a:rPr lang="en-US" smtClean="0"/>
              <a:t>10/5/2026</a:t>
            </a:fld>
            <a:endParaRPr 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39CB887-D9F1-4A0E-8499-D9B6FA9A61F7}" type="slidenum">
              <a:rPr lang="en-US" smtClean="0"/>
              <a:t>‹#›</a:t>
            </a:fld>
            <a:endParaRPr 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Tree>
    <p:extLst>
      <p:ext uri="{BB962C8B-B14F-4D97-AF65-F5344CB8AC3E}">
        <p14:creationId xmlns:p14="http://schemas.microsoft.com/office/powerpoint/2010/main" val="403295115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220414E7-5508-776E-6BBC-4EE50480958F}"/>
              </a:ext>
            </a:extLst>
          </p:cNvPr>
          <p:cNvSpPr>
            <a:spLocks noGrp="1"/>
          </p:cNvSpPr>
          <p:nvPr>
            <p:ph type="title"/>
          </p:nvPr>
        </p:nvSpPr>
        <p:spPr>
          <a:xfrm>
            <a:off x="600075" y="1169520"/>
            <a:ext cx="10990263" cy="568412"/>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2006EF76-9662-2CD9-346E-23511E804736}"/>
              </a:ext>
            </a:extLst>
          </p:cNvPr>
          <p:cNvSpPr>
            <a:spLocks noGrp="1"/>
          </p:cNvSpPr>
          <p:nvPr>
            <p:ph type="body" idx="1"/>
          </p:nvPr>
        </p:nvSpPr>
        <p:spPr>
          <a:xfrm>
            <a:off x="600075" y="1795850"/>
            <a:ext cx="10990263" cy="4530302"/>
          </a:xfrm>
          <a:prstGeom prst="rect">
            <a:avLst/>
          </a:prstGeom>
        </p:spPr>
        <p:txBody>
          <a:bodyPr vert="horz" lIns="91440" tIns="45720" rIns="9144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5E3A2378-EA0B-2CB0-A3C0-B0181DFC31CC}"/>
              </a:ext>
            </a:extLst>
          </p:cNvPr>
          <p:cNvSpPr>
            <a:spLocks noGrp="1"/>
          </p:cNvSpPr>
          <p:nvPr>
            <p:ph type="dt" sz="half" idx="2"/>
          </p:nvPr>
        </p:nvSpPr>
        <p:spPr>
          <a:xfrm>
            <a:off x="600075" y="6473327"/>
            <a:ext cx="2743200" cy="94775"/>
          </a:xfrm>
          <a:prstGeom prst="rect">
            <a:avLst/>
          </a:prstGeom>
        </p:spPr>
        <p:txBody>
          <a:bodyPr vert="horz" lIns="91440" tIns="45720" rIns="91440" bIns="45720" rtlCol="0" anchor="ctr"/>
          <a:lstStyle>
            <a:lvl1pPr algn="l">
              <a:defRPr sz="700">
                <a:solidFill>
                  <a:schemeClr val="accent2"/>
                </a:solidFill>
              </a:defRPr>
            </a:lvl1pPr>
          </a:lstStyle>
          <a:p>
            <a:fld id="{888E4D63-BE2C-4D4B-BBD2-256262659A9F}" type="datetime1">
              <a:rPr lang="sv-SE" smtClean="0"/>
              <a:t>2026-10-05</a:t>
            </a:fld>
            <a:endParaRPr lang="sv-SE"/>
          </a:p>
        </p:txBody>
      </p:sp>
      <p:sp>
        <p:nvSpPr>
          <p:cNvPr id="5" name="Platshållare för sidfot 4">
            <a:extLst>
              <a:ext uri="{FF2B5EF4-FFF2-40B4-BE49-F238E27FC236}">
                <a16:creationId xmlns:a16="http://schemas.microsoft.com/office/drawing/2014/main" id="{24CA2E8D-AD94-B894-C4F1-B88C763BA32D}"/>
              </a:ext>
            </a:extLst>
          </p:cNvPr>
          <p:cNvSpPr>
            <a:spLocks noGrp="1"/>
          </p:cNvSpPr>
          <p:nvPr>
            <p:ph type="ftr" sz="quarter" idx="3"/>
          </p:nvPr>
        </p:nvSpPr>
        <p:spPr>
          <a:xfrm>
            <a:off x="4037805" y="6470364"/>
            <a:ext cx="4114800" cy="97738"/>
          </a:xfrm>
          <a:prstGeom prst="rect">
            <a:avLst/>
          </a:prstGeom>
        </p:spPr>
        <p:txBody>
          <a:bodyPr vert="horz" lIns="91440" tIns="45720" rIns="91440" bIns="45720" rtlCol="0" anchor="ctr"/>
          <a:lstStyle>
            <a:lvl1pPr algn="ctr">
              <a:defRPr sz="700">
                <a:solidFill>
                  <a:schemeClr val="accent2"/>
                </a:solidFill>
              </a:defRPr>
            </a:lvl1pPr>
          </a:lstStyle>
          <a:p>
            <a:r>
              <a:rPr lang="sv-SE"/>
              <a:t>Presentation footer</a:t>
            </a:r>
          </a:p>
        </p:txBody>
      </p:sp>
      <p:sp>
        <p:nvSpPr>
          <p:cNvPr id="6" name="Platshållare för bildnummer 5">
            <a:extLst>
              <a:ext uri="{FF2B5EF4-FFF2-40B4-BE49-F238E27FC236}">
                <a16:creationId xmlns:a16="http://schemas.microsoft.com/office/drawing/2014/main" id="{045617BD-973D-B163-E4ED-D245FDF0BDFC}"/>
              </a:ext>
            </a:extLst>
          </p:cNvPr>
          <p:cNvSpPr>
            <a:spLocks noGrp="1"/>
          </p:cNvSpPr>
          <p:nvPr>
            <p:ph type="sldNum" sz="quarter" idx="4"/>
          </p:nvPr>
        </p:nvSpPr>
        <p:spPr>
          <a:xfrm>
            <a:off x="8848725" y="6473328"/>
            <a:ext cx="2743200" cy="94775"/>
          </a:xfrm>
          <a:prstGeom prst="rect">
            <a:avLst/>
          </a:prstGeom>
        </p:spPr>
        <p:txBody>
          <a:bodyPr vert="horz" lIns="91440" tIns="45720" rIns="91440" bIns="45720" rtlCol="0" anchor="ctr"/>
          <a:lstStyle>
            <a:lvl1pPr algn="r">
              <a:defRPr sz="700">
                <a:solidFill>
                  <a:schemeClr val="accent2"/>
                </a:solidFill>
              </a:defRPr>
            </a:lvl1pPr>
          </a:lstStyle>
          <a:p>
            <a:fld id="{B716C8F4-20CD-364A-8A8E-DE130115B178}" type="slidenum">
              <a:rPr lang="sv-SE" smtClean="0"/>
              <a:pPr/>
              <a:t>‹#›</a:t>
            </a:fld>
            <a:endParaRPr lang="sv-SE"/>
          </a:p>
        </p:txBody>
      </p:sp>
      <p:pic>
        <p:nvPicPr>
          <p:cNvPr id="11" name="Bild 10">
            <a:extLst>
              <a:ext uri="{FF2B5EF4-FFF2-40B4-BE49-F238E27FC236}">
                <a16:creationId xmlns:a16="http://schemas.microsoft.com/office/drawing/2014/main" id="{57E3D58E-4C99-E6D1-B925-E182668FA2E3}"/>
              </a:ext>
            </a:extLst>
          </p:cNvPr>
          <p:cNvPicPr>
            <a:picLocks noChangeAspect="1"/>
          </p:cNvPicPr>
          <p:nvPr userDrawn="1"/>
        </p:nvPicPr>
        <p:blipFill>
          <a:blip>
            <a:extLst>
              <a:ext uri="{96DAC541-7B7A-43D3-8B79-37D633B846F1}">
                <asvg:svgBlip xmlns:asvg="http://schemas.microsoft.com/office/drawing/2016/SVG/main" r:embed="rId49"/>
              </a:ext>
            </a:extLst>
          </a:blip>
          <a:stretch>
            <a:fillRect/>
          </a:stretch>
        </p:blipFill>
        <p:spPr>
          <a:xfrm>
            <a:off x="201152" y="183024"/>
            <a:ext cx="714243" cy="799273"/>
          </a:xfrm>
          <a:prstGeom prst="rect">
            <a:avLst/>
          </a:prstGeom>
        </p:spPr>
      </p:pic>
    </p:spTree>
    <p:extLst>
      <p:ext uri="{BB962C8B-B14F-4D97-AF65-F5344CB8AC3E}">
        <p14:creationId xmlns:p14="http://schemas.microsoft.com/office/powerpoint/2010/main" val="4060985115"/>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 id="2147483722" r:id="rId18"/>
    <p:sldLayoutId id="2147483723" r:id="rId19"/>
    <p:sldLayoutId id="2147483724" r:id="rId20"/>
    <p:sldLayoutId id="2147483725" r:id="rId21"/>
    <p:sldLayoutId id="2147483726" r:id="rId22"/>
    <p:sldLayoutId id="2147483727" r:id="rId23"/>
    <p:sldLayoutId id="2147483728" r:id="rId24"/>
    <p:sldLayoutId id="2147483729" r:id="rId25"/>
    <p:sldLayoutId id="2147483730" r:id="rId26"/>
    <p:sldLayoutId id="2147483731" r:id="rId27"/>
    <p:sldLayoutId id="2147483732" r:id="rId28"/>
    <p:sldLayoutId id="2147483733" r:id="rId29"/>
    <p:sldLayoutId id="2147483734" r:id="rId30"/>
    <p:sldLayoutId id="2147483735" r:id="rId31"/>
    <p:sldLayoutId id="2147483736" r:id="rId32"/>
    <p:sldLayoutId id="2147483737" r:id="rId33"/>
    <p:sldLayoutId id="2147483738" r:id="rId34"/>
    <p:sldLayoutId id="2147483739" r:id="rId35"/>
    <p:sldLayoutId id="2147483740" r:id="rId36"/>
    <p:sldLayoutId id="2147483741" r:id="rId37"/>
    <p:sldLayoutId id="2147483742" r:id="rId38"/>
    <p:sldLayoutId id="2147483743" r:id="rId39"/>
    <p:sldLayoutId id="2147483744" r:id="rId40"/>
    <p:sldLayoutId id="2147483745" r:id="rId41"/>
    <p:sldLayoutId id="2147483746" r:id="rId42"/>
    <p:sldLayoutId id="2147483747" r:id="rId43"/>
    <p:sldLayoutId id="2147483748" r:id="rId44"/>
    <p:sldLayoutId id="2147483749" r:id="rId45"/>
    <p:sldLayoutId id="2147483750" r:id="rId46"/>
    <p:sldLayoutId id="2147483751" r:id="rId47"/>
  </p:sldLayoutIdLst>
  <p:hf sldNum="0" hdr="0" ftr="0" dt="0"/>
  <p:txStyles>
    <p:titleStyle>
      <a:lvl1pPr algn="l" defTabSz="914400" rtl="0" eaLnBrk="1" latinLnBrk="0" hangingPunct="1">
        <a:lnSpc>
          <a:spcPct val="80000"/>
        </a:lnSpc>
        <a:spcBef>
          <a:spcPct val="0"/>
        </a:spcBef>
        <a:buNone/>
        <a:defRPr sz="36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78">
          <p15:clr>
            <a:srgbClr val="F26B43"/>
          </p15:clr>
        </p15:guide>
        <p15:guide id="4" pos="1343">
          <p15:clr>
            <a:srgbClr val="F26B43"/>
          </p15:clr>
        </p15:guide>
        <p15:guide id="5" pos="1570">
          <p15:clr>
            <a:srgbClr val="F26B43"/>
          </p15:clr>
        </p15:guide>
        <p15:guide id="6" pos="2535">
          <p15:clr>
            <a:srgbClr val="F26B43"/>
          </p15:clr>
        </p15:guide>
        <p15:guide id="7" pos="2761">
          <p15:clr>
            <a:srgbClr val="F26B43"/>
          </p15:clr>
        </p15:guide>
        <p15:guide id="8" pos="3726">
          <p15:clr>
            <a:srgbClr val="F26B43"/>
          </p15:clr>
        </p15:guide>
        <p15:guide id="9" pos="3953">
          <p15:clr>
            <a:srgbClr val="F26B43"/>
          </p15:clr>
        </p15:guide>
        <p15:guide id="10" pos="4918">
          <p15:clr>
            <a:srgbClr val="F26B43"/>
          </p15:clr>
        </p15:guide>
        <p15:guide id="11" pos="5144">
          <p15:clr>
            <a:srgbClr val="F26B43"/>
          </p15:clr>
        </p15:guide>
        <p15:guide id="12" pos="6109">
          <p15:clr>
            <a:srgbClr val="F26B43"/>
          </p15:clr>
        </p15:guide>
        <p15:guide id="13" pos="6336">
          <p15:clr>
            <a:srgbClr val="F26B43"/>
          </p15:clr>
        </p15:guide>
        <p15:guide id="14" pos="7301">
          <p15:clr>
            <a:srgbClr val="F26B43"/>
          </p15:clr>
        </p15:guide>
        <p15:guide id="15" orient="horz">
          <p15:clr>
            <a:srgbClr val="F26B43"/>
          </p15:clr>
        </p15:guide>
        <p15:guide id="16" orient="horz" pos="4320">
          <p15:clr>
            <a:srgbClr val="F26B43"/>
          </p15:clr>
        </p15:guide>
        <p15:guide id="17" orient="horz" pos="514">
          <p15:clr>
            <a:srgbClr val="F26B43"/>
          </p15:clr>
        </p15:guide>
        <p15:guide id="18" orient="horz" pos="861">
          <p15:clr>
            <a:srgbClr val="F26B43"/>
          </p15:clr>
        </p15:guide>
        <p15:guide id="19" orient="horz" pos="1209">
          <p15:clr>
            <a:srgbClr val="F26B43"/>
          </p15:clr>
        </p15:guide>
        <p15:guide id="20" orient="horz" pos="1570">
          <p15:clr>
            <a:srgbClr val="F26B43"/>
          </p15:clr>
        </p15:guide>
        <p15:guide id="21" orient="horz" pos="1903">
          <p15:clr>
            <a:srgbClr val="F26B43"/>
          </p15:clr>
        </p15:guide>
        <p15:guide id="22" orient="horz" pos="2250">
          <p15:clr>
            <a:srgbClr val="F26B43"/>
          </p15:clr>
        </p15:guide>
        <p15:guide id="23" orient="horz" pos="2597">
          <p15:clr>
            <a:srgbClr val="F26B43"/>
          </p15:clr>
        </p15:guide>
        <p15:guide id="24" orient="horz" pos="2945">
          <p15:clr>
            <a:srgbClr val="F26B43"/>
          </p15:clr>
        </p15:guide>
        <p15:guide id="25" orient="horz" pos="3292">
          <p15:clr>
            <a:srgbClr val="F26B43"/>
          </p15:clr>
        </p15:guide>
        <p15:guide id="26" orient="horz" pos="3639">
          <p15:clr>
            <a:srgbClr val="F26B43"/>
          </p15:clr>
        </p15:guide>
        <p15:guide id="27" orient="horz" pos="398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9583C136-45EB-B9D8-5339-8BCBCB633C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endParaRPr lang="en-GB"/>
          </a:p>
        </p:txBody>
      </p:sp>
      <p:sp>
        <p:nvSpPr>
          <p:cNvPr id="3" name="Platshållare för text 2">
            <a:extLst>
              <a:ext uri="{FF2B5EF4-FFF2-40B4-BE49-F238E27FC236}">
                <a16:creationId xmlns:a16="http://schemas.microsoft.com/office/drawing/2014/main" id="{0432724E-5A5B-53EC-B578-27AF162750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AB45F416-824F-94D1-CF27-794EB2FB2F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70BD60A-83FE-1B4D-9B37-E6D6F612DA59}" type="datetimeFigureOut">
              <a:rPr lang="en-GB" smtClean="0"/>
              <a:t>06/10/2026</a:t>
            </a:fld>
            <a:endParaRPr lang="en-GB"/>
          </a:p>
        </p:txBody>
      </p:sp>
      <p:sp>
        <p:nvSpPr>
          <p:cNvPr id="5" name="Platshållare för sidfot 4">
            <a:extLst>
              <a:ext uri="{FF2B5EF4-FFF2-40B4-BE49-F238E27FC236}">
                <a16:creationId xmlns:a16="http://schemas.microsoft.com/office/drawing/2014/main" id="{21F1B6C6-8946-EB98-0793-81BB949B8B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Platshållare för bildnummer 5">
            <a:extLst>
              <a:ext uri="{FF2B5EF4-FFF2-40B4-BE49-F238E27FC236}">
                <a16:creationId xmlns:a16="http://schemas.microsoft.com/office/drawing/2014/main" id="{E7BF4DAB-4266-DF18-C25D-9247D2B498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685C007-B9FA-6C43-B8BB-E22CAE1F42BF}" type="slidenum">
              <a:rPr lang="en-GB" smtClean="0"/>
              <a:t>‹#›</a:t>
            </a:fld>
            <a:endParaRPr lang="en-GB"/>
          </a:p>
        </p:txBody>
      </p:sp>
    </p:spTree>
    <p:extLst>
      <p:ext uri="{BB962C8B-B14F-4D97-AF65-F5344CB8AC3E}">
        <p14:creationId xmlns:p14="http://schemas.microsoft.com/office/powerpoint/2010/main" val="2641839392"/>
      </p:ext>
    </p:extLst>
  </p:cSld>
  <p:clrMap bg1="dk1" tx1="lt1" bg2="dk2" tx2="lt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Ls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339904"/>
      </p:ext>
    </p:extLst>
  </p:cSld>
  <p:clrMap bg1="lt1" tx1="dk1" bg2="lt2" tx2="dk2" accent1="accent1" accent2="accent2" accent3="accent3" accent4="accent4" accent5="accent5" accent6="accent6" hlink="hlink" folHlink="folHlink"/>
  <p:sldLayoutIdLst>
    <p:sldLayoutId id="2147483767" r:id="rId1"/>
    <p:sldLayoutId id="2147483768" r:id="rId2"/>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18" Type="http://schemas.openxmlformats.org/officeDocument/2006/relationships/image" Target="../media/image50.png"/><Relationship Id="rId3" Type="http://schemas.openxmlformats.org/officeDocument/2006/relationships/image" Target="../media/image35.jpeg"/><Relationship Id="rId7" Type="http://schemas.openxmlformats.org/officeDocument/2006/relationships/image" Target="../media/image39.jpeg"/><Relationship Id="rId12" Type="http://schemas.openxmlformats.org/officeDocument/2006/relationships/image" Target="../media/image44.png"/><Relationship Id="rId17" Type="http://schemas.openxmlformats.org/officeDocument/2006/relationships/image" Target="../media/image49.png"/><Relationship Id="rId2" Type="http://schemas.openxmlformats.org/officeDocument/2006/relationships/notesSlide" Target="../notesSlides/notesSlide5.xml"/><Relationship Id="rId16" Type="http://schemas.openxmlformats.org/officeDocument/2006/relationships/image" Target="../media/image48.png"/><Relationship Id="rId20" Type="http://schemas.openxmlformats.org/officeDocument/2006/relationships/image" Target="../media/image52.jpeg"/><Relationship Id="rId1" Type="http://schemas.openxmlformats.org/officeDocument/2006/relationships/slideLayout" Target="../slideLayouts/slideLayout29.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5" Type="http://schemas.openxmlformats.org/officeDocument/2006/relationships/image" Target="../media/image47.png"/><Relationship Id="rId10" Type="http://schemas.openxmlformats.org/officeDocument/2006/relationships/image" Target="../media/image42.png"/><Relationship Id="rId19" Type="http://schemas.openxmlformats.org/officeDocument/2006/relationships/image" Target="../media/image51.png"/><Relationship Id="rId4" Type="http://schemas.openxmlformats.org/officeDocument/2006/relationships/image" Target="../media/image36.png"/><Relationship Id="rId9" Type="http://schemas.openxmlformats.org/officeDocument/2006/relationships/image" Target="../media/image41.jpeg"/><Relationship Id="rId14" Type="http://schemas.openxmlformats.org/officeDocument/2006/relationships/image" Target="../media/image4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xml"/><Relationship Id="rId1" Type="http://schemas.openxmlformats.org/officeDocument/2006/relationships/slideLayout" Target="../slideLayouts/slideLayout18.xml"/><Relationship Id="rId5" Type="http://schemas.openxmlformats.org/officeDocument/2006/relationships/image" Target="../media/image55.png"/><Relationship Id="rId4" Type="http://schemas.openxmlformats.org/officeDocument/2006/relationships/image" Target="../media/image5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1.xml"/><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2.xml"/><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3.xml"/><Relationship Id="rId1" Type="http://schemas.openxmlformats.org/officeDocument/2006/relationships/slideLayout" Target="../slideLayouts/slideLayout89.xml"/></Relationships>
</file>

<file path=ppt/slides/_rels/slide3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90.xml"/><Relationship Id="rId5" Type="http://schemas.openxmlformats.org/officeDocument/2006/relationships/image" Target="../media/image67.png"/><Relationship Id="rId4" Type="http://schemas.openxmlformats.org/officeDocument/2006/relationships/image" Target="../media/image65.png"/></Relationships>
</file>

<file path=ppt/slides/_rels/slide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5.xml"/><Relationship Id="rId1" Type="http://schemas.openxmlformats.org/officeDocument/2006/relationships/slideLayout" Target="../slideLayouts/slideLayout90.xml"/><Relationship Id="rId5" Type="http://schemas.openxmlformats.org/officeDocument/2006/relationships/image" Target="../media/image65.png"/><Relationship Id="rId4" Type="http://schemas.openxmlformats.org/officeDocument/2006/relationships/image" Target="../media/image68.png"/></Relationships>
</file>

<file path=ppt/slides/_rels/slide3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6.xml"/><Relationship Id="rId1" Type="http://schemas.openxmlformats.org/officeDocument/2006/relationships/slideLayout" Target="../slideLayouts/slideLayout89.xml"/></Relationships>
</file>

<file path=ppt/slides/_rels/slide3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7.xml"/><Relationship Id="rId1" Type="http://schemas.openxmlformats.org/officeDocument/2006/relationships/slideLayout" Target="../slideLayouts/slideLayout89.xml"/><Relationship Id="rId4" Type="http://schemas.openxmlformats.org/officeDocument/2006/relationships/image" Target="../media/image70.svg"/></Relationships>
</file>

<file path=ppt/slides/_rels/slide38.xml.rels><?xml version="1.0" encoding="UTF-8" standalone="yes"?>
<Relationships xmlns="http://schemas.openxmlformats.org/package/2006/relationships"><Relationship Id="rId3" Type="http://schemas.openxmlformats.org/officeDocument/2006/relationships/image" Target="../media/image71.svg"/><Relationship Id="rId2" Type="http://schemas.openxmlformats.org/officeDocument/2006/relationships/notesSlide" Target="../notesSlides/notesSlide28.xml"/><Relationship Id="rId1" Type="http://schemas.openxmlformats.org/officeDocument/2006/relationships/slideLayout" Target="../slideLayouts/slideLayout91.xml"/><Relationship Id="rId4" Type="http://schemas.openxmlformats.org/officeDocument/2006/relationships/image" Target="../media/image69.png"/></Relationships>
</file>

<file path=ppt/slides/_rels/slide3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9.xml"/><Relationship Id="rId1" Type="http://schemas.openxmlformats.org/officeDocument/2006/relationships/slideLayout" Target="../slideLayouts/slideLayout89.xml"/><Relationship Id="rId4" Type="http://schemas.openxmlformats.org/officeDocument/2006/relationships/image" Target="../media/image72.png"/></Relationships>
</file>

<file path=ppt/slides/_rels/slide4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0.xml"/><Relationship Id="rId1" Type="http://schemas.openxmlformats.org/officeDocument/2006/relationships/slideLayout" Target="../slideLayouts/slideLayout89.xml"/><Relationship Id="rId5" Type="http://schemas.openxmlformats.org/officeDocument/2006/relationships/image" Target="../media/image74.png"/><Relationship Id="rId4" Type="http://schemas.openxmlformats.org/officeDocument/2006/relationships/image" Target="../media/image73.png"/></Relationships>
</file>

<file path=ppt/slides/_rels/slide4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1.xml"/><Relationship Id="rId1" Type="http://schemas.openxmlformats.org/officeDocument/2006/relationships/slideLayout" Target="../slideLayouts/slideLayout91.xml"/></Relationships>
</file>

<file path=ppt/slides/_rels/slide4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2.xml"/><Relationship Id="rId1" Type="http://schemas.openxmlformats.org/officeDocument/2006/relationships/slideLayout" Target="../slideLayouts/slideLayout89.xml"/><Relationship Id="rId4" Type="http://schemas.openxmlformats.org/officeDocument/2006/relationships/chart" Target="../charts/chart1.xml"/></Relationships>
</file>

<file path=ppt/slides/_rels/slide4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3.xml"/><Relationship Id="rId1" Type="http://schemas.openxmlformats.org/officeDocument/2006/relationships/slideLayout" Target="../slideLayouts/slideLayout90.xml"/><Relationship Id="rId6" Type="http://schemas.openxmlformats.org/officeDocument/2006/relationships/image" Target="../media/image65.png"/><Relationship Id="rId5" Type="http://schemas.openxmlformats.org/officeDocument/2006/relationships/image" Target="../media/image75.png"/><Relationship Id="rId4" Type="http://schemas.openxmlformats.org/officeDocument/2006/relationships/image" Target="../media/image68.png"/></Relationships>
</file>

<file path=ppt/slides/_rels/slide44.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76.emf"/><Relationship Id="rId1" Type="http://schemas.openxmlformats.org/officeDocument/2006/relationships/slideLayout" Target="../slideLayouts/slideLayout5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51.xml"/></Relationships>
</file>

<file path=ppt/slides/_rels/slide49.xml.rels><?xml version="1.0" encoding="UTF-8" standalone="yes"?>
<Relationships xmlns="http://schemas.openxmlformats.org/package/2006/relationships"><Relationship Id="rId3" Type="http://schemas.openxmlformats.org/officeDocument/2006/relationships/hyperlink" Target="https://unsplash.com/@trude_jonsson_stangel?utm_content=creditCopyText&amp;utm_medium=referral&amp;utm_source=unsplash" TargetMode="External"/><Relationship Id="rId2" Type="http://schemas.openxmlformats.org/officeDocument/2006/relationships/image" Target="../media/image79.jpg"/><Relationship Id="rId1" Type="http://schemas.openxmlformats.org/officeDocument/2006/relationships/slideLayout" Target="../slideLayouts/slideLayout49.xml"/><Relationship Id="rId4" Type="http://schemas.openxmlformats.org/officeDocument/2006/relationships/hyperlink" Target="https://unsplash.com/photos/a-shadow-of-a-group-of-people-holding-hands-mNJm5VQ2WvM?utm_content=creditCopyText&amp;utm_medium=referral&amp;utm_source=unsplash"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2463831" y="1430603"/>
            <a:ext cx="8460067" cy="3996793"/>
          </a:xfrm>
        </p:spPr>
        <p:txBody>
          <a:bodyPr>
            <a:normAutofit/>
          </a:bodyPr>
          <a:lstStyle/>
          <a:p>
            <a:r>
              <a:rPr lang="sv-SE" b="1" dirty="0"/>
              <a:t> </a:t>
            </a:r>
            <a:r>
              <a:rPr lang="sv-SE" sz="4000" b="1" dirty="0"/>
              <a:t>Seminarium om ” Männen och arbetsmarknaden - jämställdhetens nästa steg?”</a:t>
            </a:r>
          </a:p>
          <a:p>
            <a:endParaRPr lang="sv-SE" sz="2000" b="1" dirty="0"/>
          </a:p>
          <a:p>
            <a:endParaRPr lang="sv-SE" sz="2000" b="1" dirty="0"/>
          </a:p>
          <a:p>
            <a:r>
              <a:rPr lang="sv-SE" sz="2000" b="1" dirty="0"/>
              <a:t>6 oktober 2026</a:t>
            </a:r>
          </a:p>
          <a:p>
            <a:endParaRPr lang="sv-SE" sz="4000" b="1" dirty="0">
              <a:solidFill>
                <a:schemeClr val="bg1"/>
              </a:solidFill>
            </a:endParaRPr>
          </a:p>
        </p:txBody>
      </p:sp>
      <p:pic>
        <p:nvPicPr>
          <p:cNvPr id="4" name="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77977" y="5112914"/>
            <a:ext cx="1114023" cy="1745086"/>
          </a:xfrm>
          <a:prstGeom prst="rect">
            <a:avLst/>
          </a:prstGeom>
        </p:spPr>
      </p:pic>
    </p:spTree>
    <p:extLst>
      <p:ext uri="{BB962C8B-B14F-4D97-AF65-F5344CB8AC3E}">
        <p14:creationId xmlns:p14="http://schemas.microsoft.com/office/powerpoint/2010/main" val="3188034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8E0A5-4E6A-F6B2-FE11-CF0737BD24E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0B0E5F7D-264E-120D-BFB5-69EB639CD056}"/>
              </a:ext>
            </a:extLst>
          </p:cNvPr>
          <p:cNvSpPr>
            <a:spLocks noGrp="1"/>
          </p:cNvSpPr>
          <p:nvPr>
            <p:ph type="title"/>
          </p:nvPr>
        </p:nvSpPr>
        <p:spPr>
          <a:xfrm>
            <a:off x="4523519" y="259299"/>
            <a:ext cx="7668481" cy="1280889"/>
          </a:xfrm>
        </p:spPr>
        <p:txBody>
          <a:bodyPr/>
          <a:lstStyle/>
          <a:p>
            <a:r>
              <a:rPr lang="sv-SE" dirty="0"/>
              <a:t>Svenska </a:t>
            </a:r>
            <a:r>
              <a:rPr lang="sv-SE" dirty="0" err="1"/>
              <a:t>ilera</a:t>
            </a:r>
            <a:r>
              <a:rPr lang="sv-SE" dirty="0"/>
              <a:t>-föreningen</a:t>
            </a:r>
          </a:p>
        </p:txBody>
      </p:sp>
      <p:sp>
        <p:nvSpPr>
          <p:cNvPr id="3" name="Platshållare för innehåll 2">
            <a:extLst>
              <a:ext uri="{FF2B5EF4-FFF2-40B4-BE49-F238E27FC236}">
                <a16:creationId xmlns:a16="http://schemas.microsoft.com/office/drawing/2014/main" id="{65018BBB-5C18-7B3D-D249-F77AD19FB6CA}"/>
              </a:ext>
            </a:extLst>
          </p:cNvPr>
          <p:cNvSpPr>
            <a:spLocks noGrp="1"/>
          </p:cNvSpPr>
          <p:nvPr>
            <p:ph idx="1"/>
          </p:nvPr>
        </p:nvSpPr>
        <p:spPr>
          <a:xfrm>
            <a:off x="4501806" y="1540188"/>
            <a:ext cx="7728644" cy="4201648"/>
          </a:xfrm>
        </p:spPr>
        <p:txBody>
          <a:bodyPr>
            <a:normAutofit/>
          </a:bodyPr>
          <a:lstStyle/>
          <a:p>
            <a:r>
              <a:rPr lang="sv-SE" sz="2200" dirty="0"/>
              <a:t>Seminarier vars syfte är att förmedla kunskaper och erfarenhetsutbyte </a:t>
            </a:r>
          </a:p>
          <a:p>
            <a:pPr lvl="1">
              <a:buFont typeface="Arial" panose="020B0604020202020204" pitchFamily="34" charset="0"/>
              <a:buChar char="•"/>
            </a:pPr>
            <a:r>
              <a:rPr lang="sv-SE" sz="1800" dirty="0"/>
              <a:t>partsföreträdare, forskare och myndighetsföreträdare inom arbetsmarknadsområdet</a:t>
            </a:r>
          </a:p>
          <a:p>
            <a:r>
              <a:rPr lang="sv-SE" sz="2200" dirty="0"/>
              <a:t>Seminarierna är kostnadsfria</a:t>
            </a:r>
          </a:p>
          <a:p>
            <a:r>
              <a:rPr lang="sv-SE" sz="2200" dirty="0"/>
              <a:t>Medlemmar stöder verksamheten genom årlig avgift</a:t>
            </a:r>
          </a:p>
          <a:p>
            <a:pPr lvl="1">
              <a:buFont typeface="Arial" panose="020B0604020202020204" pitchFamily="34" charset="0"/>
              <a:buChar char="•"/>
            </a:pPr>
            <a:r>
              <a:rPr lang="sv-SE" sz="1800" dirty="0"/>
              <a:t>200 kronor </a:t>
            </a:r>
          </a:p>
          <a:p>
            <a:r>
              <a:rPr lang="sv-SE" sz="2200" dirty="0"/>
              <a:t>Medlemmar har företräde till seminarierna</a:t>
            </a:r>
          </a:p>
          <a:p>
            <a:endParaRPr lang="sv-SE" dirty="0"/>
          </a:p>
        </p:txBody>
      </p:sp>
      <p:pic>
        <p:nvPicPr>
          <p:cNvPr id="5" name="officeArt object" descr="En bild som visar text, Teckensnitt, Grafik, affisch&#10;&#10;Automatiskt genererad beskrivning">
            <a:extLst>
              <a:ext uri="{FF2B5EF4-FFF2-40B4-BE49-F238E27FC236}">
                <a16:creationId xmlns:a16="http://schemas.microsoft.com/office/drawing/2014/main" id="{E22ACD40-C2D2-88BD-0A1A-22FE1CB6FD82}"/>
              </a:ext>
            </a:extLst>
          </p:cNvPr>
          <p:cNvPicPr/>
          <p:nvPr/>
        </p:nvPicPr>
        <p:blipFill>
          <a:blip r:embed="rId2"/>
          <a:stretch>
            <a:fillRect/>
          </a:stretch>
        </p:blipFill>
        <p:spPr>
          <a:xfrm>
            <a:off x="1681936" y="1133401"/>
            <a:ext cx="2208204" cy="3150002"/>
          </a:xfrm>
          <a:prstGeom prst="rect">
            <a:avLst/>
          </a:prstGeom>
        </p:spPr>
      </p:pic>
      <p:pic>
        <p:nvPicPr>
          <p:cNvPr id="7" name="Bildobjekt 6" descr="En bild som visar Grafik, grafisk design, Färggrann, cirkel&#10;&#10;Automatiskt genererad beskrivning">
            <a:extLst>
              <a:ext uri="{FF2B5EF4-FFF2-40B4-BE49-F238E27FC236}">
                <a16:creationId xmlns:a16="http://schemas.microsoft.com/office/drawing/2014/main" id="{A15C3819-86B8-2EC8-FB92-F219BD25941F}"/>
              </a:ext>
            </a:extLst>
          </p:cNvPr>
          <p:cNvPicPr>
            <a:picLocks noChangeAspect="1"/>
          </p:cNvPicPr>
          <p:nvPr/>
        </p:nvPicPr>
        <p:blipFill>
          <a:blip r:embed="rId3"/>
          <a:stretch>
            <a:fillRect/>
          </a:stretch>
        </p:blipFill>
        <p:spPr>
          <a:xfrm>
            <a:off x="1213902" y="4264437"/>
            <a:ext cx="3144272" cy="2098802"/>
          </a:xfrm>
          <a:prstGeom prst="rect">
            <a:avLst/>
          </a:prstGeom>
        </p:spPr>
      </p:pic>
      <p:sp>
        <p:nvSpPr>
          <p:cNvPr id="8" name="textruta 7">
            <a:extLst>
              <a:ext uri="{FF2B5EF4-FFF2-40B4-BE49-F238E27FC236}">
                <a16:creationId xmlns:a16="http://schemas.microsoft.com/office/drawing/2014/main" id="{EFD7315F-A498-D97A-7640-66589EE11321}"/>
              </a:ext>
            </a:extLst>
          </p:cNvPr>
          <p:cNvSpPr txBox="1"/>
          <p:nvPr/>
        </p:nvSpPr>
        <p:spPr>
          <a:xfrm>
            <a:off x="1760985" y="5859066"/>
            <a:ext cx="2050105" cy="369332"/>
          </a:xfrm>
          <a:prstGeom prst="rect">
            <a:avLst/>
          </a:prstGeom>
          <a:noFill/>
        </p:spPr>
        <p:txBody>
          <a:bodyPr wrap="square">
            <a:spAutoFit/>
          </a:bodyPr>
          <a:lstStyle/>
          <a:p>
            <a:pPr lvl="1"/>
            <a:r>
              <a:rPr lang="sv-SE" sz="1800" kern="100" dirty="0">
                <a:effectLst/>
                <a:latin typeface="Aptos" panose="020B0004020202020204" pitchFamily="34" charset="0"/>
                <a:ea typeface="Aptos" panose="020B0004020202020204" pitchFamily="34" charset="0"/>
                <a:cs typeface="Times New Roman" panose="02020603050405020304" pitchFamily="18" charset="0"/>
              </a:rPr>
              <a:t>123 431 77 23</a:t>
            </a:r>
          </a:p>
        </p:txBody>
      </p:sp>
    </p:spTree>
    <p:extLst>
      <p:ext uri="{BB962C8B-B14F-4D97-AF65-F5344CB8AC3E}">
        <p14:creationId xmlns:p14="http://schemas.microsoft.com/office/powerpoint/2010/main" val="3800568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6A7EB9C-11AC-AF83-18A2-1EBAE53DC190}"/>
              </a:ext>
            </a:extLst>
          </p:cNvPr>
          <p:cNvSpPr>
            <a:spLocks noGrp="1"/>
          </p:cNvSpPr>
          <p:nvPr>
            <p:ph type="title"/>
          </p:nvPr>
        </p:nvSpPr>
        <p:spPr>
          <a:xfrm>
            <a:off x="2668674" y="461522"/>
            <a:ext cx="8911687" cy="1280890"/>
          </a:xfrm>
        </p:spPr>
        <p:txBody>
          <a:bodyPr>
            <a:normAutofit/>
          </a:bodyPr>
          <a:lstStyle/>
          <a:p>
            <a:r>
              <a:rPr lang="sv-SE" dirty="0"/>
              <a:t>Männen och arbetsmarknaden - jämställdhetens nästa steg?</a:t>
            </a:r>
          </a:p>
        </p:txBody>
      </p:sp>
      <p:sp>
        <p:nvSpPr>
          <p:cNvPr id="3" name="Platshållare för innehåll 2">
            <a:extLst>
              <a:ext uri="{FF2B5EF4-FFF2-40B4-BE49-F238E27FC236}">
                <a16:creationId xmlns:a16="http://schemas.microsoft.com/office/drawing/2014/main" id="{02A39116-9858-F174-7F8F-1C09CFF1E208}"/>
              </a:ext>
            </a:extLst>
          </p:cNvPr>
          <p:cNvSpPr>
            <a:spLocks noGrp="1"/>
          </p:cNvSpPr>
          <p:nvPr>
            <p:ph idx="1"/>
          </p:nvPr>
        </p:nvSpPr>
        <p:spPr>
          <a:xfrm>
            <a:off x="2664961" y="1834035"/>
            <a:ext cx="8915400" cy="4185139"/>
          </a:xfrm>
        </p:spPr>
        <p:txBody>
          <a:bodyPr>
            <a:normAutofit/>
          </a:bodyPr>
          <a:lstStyle/>
          <a:p>
            <a:pPr marL="0" indent="0">
              <a:buNone/>
            </a:pPr>
            <a:endParaRPr lang="sv-SE" sz="2600" dirty="0"/>
          </a:p>
          <a:p>
            <a:pPr marL="0" indent="0">
              <a:buNone/>
            </a:pPr>
            <a:r>
              <a:rPr lang="sv-SE" sz="2600" dirty="0"/>
              <a:t>Inledare</a:t>
            </a:r>
          </a:p>
          <a:p>
            <a:r>
              <a:rPr lang="sv-SE" b="1" dirty="0"/>
              <a:t>Jämställdhetens nästa steg?  </a:t>
            </a:r>
            <a:endParaRPr lang="sv-SE" dirty="0"/>
          </a:p>
          <a:p>
            <a:pPr lvl="1"/>
            <a:r>
              <a:rPr lang="sv-SE" b="1" dirty="0"/>
              <a:t>Kristian </a:t>
            </a:r>
            <a:r>
              <a:rPr lang="sv-SE" b="1" dirty="0" err="1"/>
              <a:t>Landsgård</a:t>
            </a:r>
            <a:r>
              <a:rPr lang="sv-SE" b="1" dirty="0"/>
              <a:t>, </a:t>
            </a:r>
            <a:r>
              <a:rPr lang="sv-SE" dirty="0" err="1"/>
              <a:t>fd</a:t>
            </a:r>
            <a:r>
              <a:rPr lang="sv-SE" dirty="0"/>
              <a:t> sekretariatsleder for </a:t>
            </a:r>
            <a:r>
              <a:rPr lang="sv-SE" dirty="0" err="1"/>
              <a:t>Mannsutvalget</a:t>
            </a:r>
            <a:r>
              <a:rPr lang="sv-SE" dirty="0"/>
              <a:t> och Executive Director Nordic Research and Policy </a:t>
            </a:r>
            <a:r>
              <a:rPr lang="sv-SE" dirty="0" err="1"/>
              <a:t>Network</a:t>
            </a:r>
            <a:r>
              <a:rPr lang="sv-SE" dirty="0"/>
              <a:t> on Boys and Men</a:t>
            </a:r>
            <a:r>
              <a:rPr lang="sv-SE" sz="1000" dirty="0"/>
              <a:t>.</a:t>
            </a:r>
          </a:p>
          <a:p>
            <a:pPr marL="457200" lvl="1" indent="0">
              <a:buNone/>
            </a:pPr>
            <a:endParaRPr lang="sv-SE" sz="1000" dirty="0"/>
          </a:p>
          <a:p>
            <a:r>
              <a:rPr lang="sv-SE" b="1" dirty="0"/>
              <a:t>Hur kommer arbetsmarknaden för män att förändras i Sverige och vad betyder det för jämställdheten? </a:t>
            </a:r>
          </a:p>
          <a:p>
            <a:pPr lvl="1"/>
            <a:r>
              <a:rPr lang="sv-SE" b="1" dirty="0"/>
              <a:t>Anne </a:t>
            </a:r>
            <a:r>
              <a:rPr lang="sv-SE" b="1" dirty="0" err="1"/>
              <a:t>Boschini</a:t>
            </a:r>
            <a:r>
              <a:rPr lang="sv-SE" b="1" dirty="0"/>
              <a:t>, professor i nationalekonomi, SOFI/Stockholms universitet.</a:t>
            </a:r>
          </a:p>
          <a:p>
            <a:pPr lvl="1"/>
            <a:r>
              <a:rPr lang="sv-SE" b="1" dirty="0"/>
              <a:t>Charlotte Holgersson, </a:t>
            </a:r>
            <a:r>
              <a:rPr lang="sv-SE" b="1" dirty="0" err="1"/>
              <a:t>associate</a:t>
            </a:r>
            <a:r>
              <a:rPr lang="sv-SE" b="1" dirty="0"/>
              <a:t> professor, KTH.</a:t>
            </a:r>
          </a:p>
          <a:p>
            <a:pPr lvl="1"/>
            <a:r>
              <a:rPr lang="sv-SE" b="1" dirty="0"/>
              <a:t>Kristian </a:t>
            </a:r>
            <a:r>
              <a:rPr lang="sv-SE" b="1" dirty="0" err="1"/>
              <a:t>Landsgård</a:t>
            </a:r>
            <a:endParaRPr lang="sv-SE" b="1" dirty="0"/>
          </a:p>
          <a:p>
            <a:pPr marL="0" indent="0">
              <a:buNone/>
            </a:pPr>
            <a:endParaRPr lang="sv-SE" dirty="0"/>
          </a:p>
          <a:p>
            <a:endParaRPr lang="sv-SE" dirty="0"/>
          </a:p>
        </p:txBody>
      </p:sp>
      <p:pic>
        <p:nvPicPr>
          <p:cNvPr id="4" name="officeArt object" descr="En bild som visar text, Teckensnitt, Grafik, affisch&#10;&#10;Automatiskt genererad beskrivning">
            <a:extLst>
              <a:ext uri="{FF2B5EF4-FFF2-40B4-BE49-F238E27FC236}">
                <a16:creationId xmlns:a16="http://schemas.microsoft.com/office/drawing/2014/main" id="{5CC330D8-76FA-16E0-0E6B-9A1F625B3386}"/>
              </a:ext>
            </a:extLst>
          </p:cNvPr>
          <p:cNvPicPr/>
          <p:nvPr/>
        </p:nvPicPr>
        <p:blipFill>
          <a:blip r:embed="rId2"/>
          <a:stretch>
            <a:fillRect/>
          </a:stretch>
        </p:blipFill>
        <p:spPr>
          <a:xfrm>
            <a:off x="11136923" y="5345723"/>
            <a:ext cx="1055077" cy="1355555"/>
          </a:xfrm>
          <a:prstGeom prst="rect">
            <a:avLst/>
          </a:prstGeom>
        </p:spPr>
      </p:pic>
    </p:spTree>
    <p:extLst>
      <p:ext uri="{BB962C8B-B14F-4D97-AF65-F5344CB8AC3E}">
        <p14:creationId xmlns:p14="http://schemas.microsoft.com/office/powerpoint/2010/main" val="191763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A8F7F-4224-2D93-66FF-D75C22017646}"/>
            </a:ext>
          </a:extLst>
        </p:cNvPr>
        <p:cNvGrpSpPr/>
        <p:nvPr/>
      </p:nvGrpSpPr>
      <p:grpSpPr>
        <a:xfrm>
          <a:off x="0" y="0"/>
          <a:ext cx="0" cy="0"/>
          <a:chOff x="0" y="0"/>
          <a:chExt cx="0" cy="0"/>
        </a:xfrm>
      </p:grpSpPr>
      <p:sp>
        <p:nvSpPr>
          <p:cNvPr id="3" name="Underrubrik 2">
            <a:extLst>
              <a:ext uri="{FF2B5EF4-FFF2-40B4-BE49-F238E27FC236}">
                <a16:creationId xmlns:a16="http://schemas.microsoft.com/office/drawing/2014/main" id="{17BC9CD6-C979-36A2-54E3-978A4B3C91C0}"/>
              </a:ext>
            </a:extLst>
          </p:cNvPr>
          <p:cNvSpPr>
            <a:spLocks noGrp="1"/>
          </p:cNvSpPr>
          <p:nvPr>
            <p:ph type="subTitle" idx="1"/>
          </p:nvPr>
        </p:nvSpPr>
        <p:spPr>
          <a:xfrm>
            <a:off x="2072892" y="1285461"/>
            <a:ext cx="8701125" cy="4267200"/>
          </a:xfrm>
        </p:spPr>
        <p:txBody>
          <a:bodyPr>
            <a:normAutofit/>
          </a:bodyPr>
          <a:lstStyle/>
          <a:p>
            <a:r>
              <a:rPr lang="sv-SE" b="1" dirty="0"/>
              <a:t> </a:t>
            </a:r>
            <a:r>
              <a:rPr lang="sv-SE" sz="4000" b="1" dirty="0"/>
              <a:t>Seminarium om ” Männen och arbetsmarknaden - jämställdhetens nästa steg?”</a:t>
            </a:r>
          </a:p>
          <a:p>
            <a:endParaRPr lang="sv-SE" sz="2000" b="1" dirty="0"/>
          </a:p>
          <a:p>
            <a:endParaRPr lang="sv-SE" sz="2000" b="1" dirty="0"/>
          </a:p>
          <a:p>
            <a:r>
              <a:rPr lang="sv-SE" sz="2000" b="1" dirty="0"/>
              <a:t>6 oktober 2026</a:t>
            </a:r>
          </a:p>
          <a:p>
            <a:endParaRPr lang="sv-SE" sz="4000" b="1" dirty="0">
              <a:solidFill>
                <a:schemeClr val="bg1"/>
              </a:solidFill>
            </a:endParaRPr>
          </a:p>
        </p:txBody>
      </p:sp>
      <p:pic>
        <p:nvPicPr>
          <p:cNvPr id="4" name="Bildobjekt 3">
            <a:extLst>
              <a:ext uri="{FF2B5EF4-FFF2-40B4-BE49-F238E27FC236}">
                <a16:creationId xmlns:a16="http://schemas.microsoft.com/office/drawing/2014/main" id="{D41730CE-AE99-D113-AC8A-ADE86CDCD5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77977" y="5112914"/>
            <a:ext cx="1114023" cy="1745086"/>
          </a:xfrm>
          <a:prstGeom prst="rect">
            <a:avLst/>
          </a:prstGeom>
        </p:spPr>
      </p:pic>
    </p:spTree>
    <p:extLst>
      <p:ext uri="{BB962C8B-B14F-4D97-AF65-F5344CB8AC3E}">
        <p14:creationId xmlns:p14="http://schemas.microsoft.com/office/powerpoint/2010/main" val="1775290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C760A812-0B95-4588-9CEF-7A2437C0F8B0}"/>
              </a:ext>
            </a:extLst>
          </p:cNvPr>
          <p:cNvSpPr>
            <a:spLocks noGrp="1"/>
          </p:cNvSpPr>
          <p:nvPr>
            <p:ph type="body" sz="quarter" idx="23"/>
          </p:nvPr>
        </p:nvSpPr>
        <p:spPr>
          <a:xfrm>
            <a:off x="-19051" y="2032921"/>
            <a:ext cx="6419851" cy="2160000"/>
          </a:xfrm>
        </p:spPr>
        <p:txBody>
          <a:bodyPr/>
          <a:lstStyle/>
          <a:p>
            <a:r>
              <a:rPr lang="nb-NO">
                <a:latin typeface="DepCentury Old Style" panose="02030603060405030204" pitchFamily="18" charset="0"/>
              </a:rPr>
              <a:t>Likestillingens neste steg</a:t>
            </a:r>
          </a:p>
        </p:txBody>
      </p:sp>
      <p:sp>
        <p:nvSpPr>
          <p:cNvPr id="5" name="Plassholder for tekst 4">
            <a:extLst>
              <a:ext uri="{FF2B5EF4-FFF2-40B4-BE49-F238E27FC236}">
                <a16:creationId xmlns:a16="http://schemas.microsoft.com/office/drawing/2014/main" id="{701D2DBA-E051-4A0C-9026-A7C84E184B5B}"/>
              </a:ext>
            </a:extLst>
          </p:cNvPr>
          <p:cNvSpPr>
            <a:spLocks noGrp="1"/>
          </p:cNvSpPr>
          <p:nvPr>
            <p:ph type="body" sz="quarter" idx="16"/>
          </p:nvPr>
        </p:nvSpPr>
        <p:spPr>
          <a:xfrm>
            <a:off x="-19050" y="4192921"/>
            <a:ext cx="6419850" cy="336798"/>
          </a:xfrm>
        </p:spPr>
        <p:txBody>
          <a:bodyPr/>
          <a:lstStyle/>
          <a:p>
            <a:r>
              <a:rPr lang="nb-NO">
                <a:latin typeface="DepCentury Old Style" panose="02030603060405030204" pitchFamily="18" charset="0"/>
              </a:rPr>
              <a:t>NOU 2024:XX Utredning fra Mannsutvalget</a:t>
            </a:r>
          </a:p>
        </p:txBody>
      </p:sp>
      <p:sp>
        <p:nvSpPr>
          <p:cNvPr id="6" name="Plassholder for tekst 5">
            <a:extLst>
              <a:ext uri="{FF2B5EF4-FFF2-40B4-BE49-F238E27FC236}">
                <a16:creationId xmlns:a16="http://schemas.microsoft.com/office/drawing/2014/main" id="{891A6C63-EC64-4EA7-B126-98D147012229}"/>
              </a:ext>
            </a:extLst>
          </p:cNvPr>
          <p:cNvSpPr>
            <a:spLocks noGrp="1"/>
          </p:cNvSpPr>
          <p:nvPr>
            <p:ph type="body" sz="quarter" idx="17"/>
          </p:nvPr>
        </p:nvSpPr>
        <p:spPr>
          <a:xfrm>
            <a:off x="-19051" y="4529719"/>
            <a:ext cx="6419849" cy="336798"/>
          </a:xfrm>
        </p:spPr>
        <p:txBody>
          <a:bodyPr/>
          <a:lstStyle/>
          <a:p>
            <a:r>
              <a:rPr lang="nb-NO">
                <a:latin typeface="DepCentury Old Style" panose="02030603060405030204" pitchFamily="18" charset="0"/>
              </a:rPr>
              <a:t>STED, DATO</a:t>
            </a:r>
          </a:p>
        </p:txBody>
      </p:sp>
      <p:sp>
        <p:nvSpPr>
          <p:cNvPr id="7" name="Plassholder for tekst 6">
            <a:extLst>
              <a:ext uri="{FF2B5EF4-FFF2-40B4-BE49-F238E27FC236}">
                <a16:creationId xmlns:a16="http://schemas.microsoft.com/office/drawing/2014/main" id="{9DF4935C-910B-4132-92AC-E598D9D5124D}"/>
              </a:ext>
            </a:extLst>
          </p:cNvPr>
          <p:cNvSpPr>
            <a:spLocks noGrp="1"/>
          </p:cNvSpPr>
          <p:nvPr>
            <p:ph type="body" sz="quarter" idx="15"/>
          </p:nvPr>
        </p:nvSpPr>
        <p:spPr/>
        <p:txBody>
          <a:bodyPr/>
          <a:lstStyle/>
          <a:p>
            <a:endParaRPr lang="nb-NO"/>
          </a:p>
        </p:txBody>
      </p:sp>
      <p:pic>
        <p:nvPicPr>
          <p:cNvPr id="9" name="Bilde 8">
            <a:extLst>
              <a:ext uri="{FF2B5EF4-FFF2-40B4-BE49-F238E27FC236}">
                <a16:creationId xmlns:a16="http://schemas.microsoft.com/office/drawing/2014/main" id="{CE400208-5BEE-414C-9D19-E2D1DEE5F305}"/>
              </a:ext>
            </a:extLst>
          </p:cNvPr>
          <p:cNvPicPr>
            <a:picLocks noChangeAspect="1"/>
          </p:cNvPicPr>
          <p:nvPr/>
        </p:nvPicPr>
        <p:blipFill>
          <a:blip r:embed="rId3"/>
          <a:stretch>
            <a:fillRect/>
          </a:stretch>
        </p:blipFill>
        <p:spPr>
          <a:xfrm>
            <a:off x="-19050" y="0"/>
            <a:ext cx="12211050" cy="1378201"/>
          </a:xfrm>
          <a:prstGeom prst="rect">
            <a:avLst/>
          </a:prstGeom>
        </p:spPr>
      </p:pic>
      <p:sp>
        <p:nvSpPr>
          <p:cNvPr id="3" name="Plassholder for bilde 2">
            <a:extLst>
              <a:ext uri="{FF2B5EF4-FFF2-40B4-BE49-F238E27FC236}">
                <a16:creationId xmlns:a16="http://schemas.microsoft.com/office/drawing/2014/main" id="{B95BF265-DFFE-DD13-BFF2-49E2A3BDE430}"/>
              </a:ext>
            </a:extLst>
          </p:cNvPr>
          <p:cNvSpPr>
            <a:spLocks noGrp="1"/>
          </p:cNvSpPr>
          <p:nvPr>
            <p:ph type="pic" sz="quarter" idx="18"/>
          </p:nvPr>
        </p:nvSpPr>
        <p:spPr/>
        <p:txBody>
          <a:bodyPr/>
          <a:lstStyle/>
          <a:p>
            <a:endParaRPr lang="nb-NO"/>
          </a:p>
        </p:txBody>
      </p:sp>
      <p:pic>
        <p:nvPicPr>
          <p:cNvPr id="10" name="Bilde 9">
            <a:extLst>
              <a:ext uri="{FF2B5EF4-FFF2-40B4-BE49-F238E27FC236}">
                <a16:creationId xmlns:a16="http://schemas.microsoft.com/office/drawing/2014/main" id="{126C7374-5AFA-196D-F05F-A6B705595EE0}"/>
              </a:ext>
            </a:extLst>
          </p:cNvPr>
          <p:cNvPicPr>
            <a:picLocks noChangeAspect="1"/>
          </p:cNvPicPr>
          <p:nvPr/>
        </p:nvPicPr>
        <p:blipFill>
          <a:blip r:embed="rId3"/>
          <a:stretch>
            <a:fillRect/>
          </a:stretch>
        </p:blipFill>
        <p:spPr>
          <a:xfrm>
            <a:off x="-19053" y="0"/>
            <a:ext cx="12211050" cy="1378201"/>
          </a:xfrm>
          <a:prstGeom prst="rect">
            <a:avLst/>
          </a:prstGeom>
        </p:spPr>
      </p:pic>
      <p:sp>
        <p:nvSpPr>
          <p:cNvPr id="11" name="Plassholder for tekst 3">
            <a:extLst>
              <a:ext uri="{FF2B5EF4-FFF2-40B4-BE49-F238E27FC236}">
                <a16:creationId xmlns:a16="http://schemas.microsoft.com/office/drawing/2014/main" id="{378C8103-1AE3-FD0F-7EC9-AD9CF7C4A164}"/>
              </a:ext>
            </a:extLst>
          </p:cNvPr>
          <p:cNvSpPr txBox="1">
            <a:spLocks/>
          </p:cNvSpPr>
          <p:nvPr/>
        </p:nvSpPr>
        <p:spPr>
          <a:xfrm>
            <a:off x="-19053" y="2185321"/>
            <a:ext cx="6419851" cy="2160000"/>
          </a:xfrm>
          <a:prstGeom prst="rect">
            <a:avLst/>
          </a:prstGeom>
          <a:solidFill>
            <a:schemeClr val="tx1">
              <a:alpha val="80000"/>
            </a:schemeClr>
          </a:solidFill>
        </p:spPr>
        <p:txBody>
          <a:bodyPr vert="horz" lIns="792000" tIns="45720" rIns="144000" bIns="45720" rtlCol="0" anchor="ctr" anchorCtr="0">
            <a:noAutofit/>
          </a:bodyPr>
          <a:lstStyle>
            <a:lvl1pPr marL="0" indent="0" algn="l" defTabSz="914400" rtl="0" eaLnBrk="1" latinLnBrk="0" hangingPunct="1">
              <a:lnSpc>
                <a:spcPct val="94000"/>
              </a:lnSpc>
              <a:spcBef>
                <a:spcPts val="1000"/>
              </a:spcBef>
              <a:spcAft>
                <a:spcPts val="200"/>
              </a:spcAft>
              <a:buFont typeface="Franklin Gothic Book" panose="020B0503020102020204" pitchFamily="34" charset="0"/>
              <a:buNone/>
              <a:defRPr sz="3600" b="1" kern="1200" baseline="0">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marR="0" lvl="0" indent="0" algn="l" defTabSz="914400" rtl="0" eaLnBrk="1" fontAlgn="auto" latinLnBrk="0" hangingPunct="1">
              <a:lnSpc>
                <a:spcPct val="94000"/>
              </a:lnSpc>
              <a:spcBef>
                <a:spcPts val="1000"/>
              </a:spcBef>
              <a:spcAft>
                <a:spcPts val="200"/>
              </a:spcAft>
              <a:buClrTx/>
              <a:buSzTx/>
              <a:buFont typeface="Franklin Gothic Book" panose="020B0503020102020204" pitchFamily="34" charset="0"/>
              <a:buNone/>
              <a:tabLst/>
              <a:defRPr/>
            </a:pPr>
            <a:r>
              <a:rPr kumimoji="0" lang="nb-NO" sz="3600" b="1" i="0" u="none" strike="noStrike" kern="1200" cap="none" spc="0" normalizeH="0" baseline="0" noProof="0">
                <a:ln>
                  <a:noFill/>
                </a:ln>
                <a:solidFill>
                  <a:prstClr val="white"/>
                </a:solidFill>
                <a:effectLst/>
                <a:uLnTx/>
                <a:uFillTx/>
                <a:latin typeface="DepCentury Old Style" panose="02030603060405030204" pitchFamily="18" charset="0"/>
                <a:ea typeface="Open Sans Semibold" panose="020B0706030804020204" pitchFamily="34" charset="0"/>
                <a:cs typeface="Arial" panose="020B0604020202020204" pitchFamily="34" charset="0"/>
              </a:rPr>
              <a:t>Likestillingens neste steg</a:t>
            </a:r>
          </a:p>
        </p:txBody>
      </p:sp>
      <p:sp>
        <p:nvSpPr>
          <p:cNvPr id="12" name="Plassholder for tekst 4">
            <a:extLst>
              <a:ext uri="{FF2B5EF4-FFF2-40B4-BE49-F238E27FC236}">
                <a16:creationId xmlns:a16="http://schemas.microsoft.com/office/drawing/2014/main" id="{F0B2ACCF-91AC-C814-3F5E-998C6F4D4FDC}"/>
              </a:ext>
            </a:extLst>
          </p:cNvPr>
          <p:cNvSpPr txBox="1">
            <a:spLocks/>
          </p:cNvSpPr>
          <p:nvPr/>
        </p:nvSpPr>
        <p:spPr>
          <a:xfrm>
            <a:off x="-19052" y="4345321"/>
            <a:ext cx="6419850" cy="336798"/>
          </a:xfrm>
          <a:prstGeom prst="rect">
            <a:avLst/>
          </a:prstGeom>
          <a:solidFill>
            <a:schemeClr val="tx1">
              <a:lumMod val="65000"/>
              <a:lumOff val="35000"/>
              <a:alpha val="77647"/>
            </a:schemeClr>
          </a:solidFill>
        </p:spPr>
        <p:txBody>
          <a:bodyPr vert="horz" lIns="91440" tIns="45720" rIns="144000" bIns="45720" rtlCol="0" anchor="ctr" anchorCtr="0">
            <a:noAutofit/>
          </a:bodyPr>
          <a:lstStyle>
            <a:lvl1pPr marL="396000" indent="0" algn="r" defTabSz="914400" rtl="0" eaLnBrk="1" latinLnBrk="0" hangingPunct="1">
              <a:lnSpc>
                <a:spcPts val="2300"/>
              </a:lnSpc>
              <a:spcBef>
                <a:spcPts val="0"/>
              </a:spcBef>
              <a:spcAft>
                <a:spcPts val="0"/>
              </a:spcAft>
              <a:buFont typeface="Franklin Gothic Book" panose="020B0503020102020204" pitchFamily="34" charset="0"/>
              <a:buNone/>
              <a:defRPr sz="1800" kern="1200" baseline="0">
                <a:solidFill>
                  <a:schemeClr val="bg1"/>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396000" marR="0" lvl="0" indent="0" algn="r" defTabSz="914400" rtl="0" eaLnBrk="1" fontAlgn="auto" latinLnBrk="0" hangingPunct="1">
              <a:lnSpc>
                <a:spcPts val="2300"/>
              </a:lnSpc>
              <a:spcBef>
                <a:spcPts val="0"/>
              </a:spcBef>
              <a:spcAft>
                <a:spcPts val="0"/>
              </a:spcAft>
              <a:buClrTx/>
              <a:buSzTx/>
              <a:buFont typeface="Franklin Gothic Book" panose="020B0503020102020204" pitchFamily="34" charset="0"/>
              <a:buNone/>
              <a:tabLst/>
              <a:defRPr/>
            </a:pPr>
            <a:r>
              <a:rPr kumimoji="0" lang="nb-NO" sz="1800" b="0" i="0" u="none" strike="noStrike" kern="1200" cap="none" spc="0" normalizeH="0" baseline="0" noProof="0" dirty="0">
                <a:ln>
                  <a:noFill/>
                </a:ln>
                <a:solidFill>
                  <a:prstClr val="white"/>
                </a:solidFill>
                <a:effectLst/>
                <a:uLnTx/>
                <a:uFillTx/>
                <a:latin typeface="DepCentury Old Style" panose="02030603060405030204" pitchFamily="18" charset="0"/>
                <a:ea typeface="+mn-ea"/>
                <a:cs typeface="+mn-cs"/>
              </a:rPr>
              <a:t>NOU 2024: 8</a:t>
            </a:r>
          </a:p>
        </p:txBody>
      </p:sp>
      <p:sp>
        <p:nvSpPr>
          <p:cNvPr id="13" name="Plassholder for tekst 5">
            <a:extLst>
              <a:ext uri="{FF2B5EF4-FFF2-40B4-BE49-F238E27FC236}">
                <a16:creationId xmlns:a16="http://schemas.microsoft.com/office/drawing/2014/main" id="{5585B630-25A7-2311-BC4A-B88CA6702272}"/>
              </a:ext>
            </a:extLst>
          </p:cNvPr>
          <p:cNvSpPr txBox="1">
            <a:spLocks/>
          </p:cNvSpPr>
          <p:nvPr/>
        </p:nvSpPr>
        <p:spPr>
          <a:xfrm>
            <a:off x="-19053" y="4682119"/>
            <a:ext cx="6419849" cy="336798"/>
          </a:xfrm>
          <a:prstGeom prst="rect">
            <a:avLst/>
          </a:prstGeom>
          <a:solidFill>
            <a:schemeClr val="tx1">
              <a:lumMod val="65000"/>
              <a:lumOff val="35000"/>
              <a:alpha val="78000"/>
            </a:schemeClr>
          </a:solidFill>
        </p:spPr>
        <p:txBody>
          <a:bodyPr vert="horz" lIns="91440" tIns="45720" rIns="144000" bIns="45720" rtlCol="0" anchor="ctr" anchorCtr="0">
            <a:noAutofit/>
          </a:bodyPr>
          <a:lstStyle>
            <a:lvl1pPr marL="396000" indent="0" algn="r" defTabSz="914400" rtl="0" eaLnBrk="1" latinLnBrk="0" hangingPunct="1">
              <a:lnSpc>
                <a:spcPts val="2300"/>
              </a:lnSpc>
              <a:spcBef>
                <a:spcPts val="0"/>
              </a:spcBef>
              <a:spcAft>
                <a:spcPts val="200"/>
              </a:spcAft>
              <a:buFont typeface="Franklin Gothic Book" panose="020B0503020102020204" pitchFamily="34" charset="0"/>
              <a:buNone/>
              <a:defRPr sz="1400" kern="1200" baseline="0">
                <a:solidFill>
                  <a:schemeClr val="bg1"/>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396000" marR="0" lvl="0" indent="0" algn="r" defTabSz="914400" rtl="0" eaLnBrk="1" fontAlgn="auto" latinLnBrk="0" hangingPunct="1">
              <a:lnSpc>
                <a:spcPts val="2300"/>
              </a:lnSpc>
              <a:spcBef>
                <a:spcPts val="0"/>
              </a:spcBef>
              <a:spcAft>
                <a:spcPts val="200"/>
              </a:spcAft>
              <a:buClrTx/>
              <a:buSzTx/>
              <a:buFont typeface="Franklin Gothic Book" panose="020B0503020102020204" pitchFamily="34" charset="0"/>
              <a:buNone/>
              <a:tabLst/>
              <a:defRPr/>
            </a:pPr>
            <a:r>
              <a:rPr kumimoji="0" lang="nb-NO" sz="1400" b="0" i="0" u="none" strike="noStrike" kern="1200" cap="none" spc="0" normalizeH="0" baseline="0" noProof="0" dirty="0">
                <a:ln>
                  <a:noFill/>
                </a:ln>
                <a:solidFill>
                  <a:prstClr val="white"/>
                </a:solidFill>
                <a:effectLst/>
                <a:uLnTx/>
                <a:uFillTx/>
                <a:latin typeface="DepCentury Old Style" panose="02030603060405030204" pitchFamily="18" charset="0"/>
                <a:ea typeface="+mn-ea"/>
                <a:cs typeface="+mn-cs"/>
              </a:rPr>
              <a:t>Stockholm, 06.10.2026</a:t>
            </a:r>
          </a:p>
        </p:txBody>
      </p:sp>
    </p:spTree>
    <p:extLst>
      <p:ext uri="{BB962C8B-B14F-4D97-AF65-F5344CB8AC3E}">
        <p14:creationId xmlns:p14="http://schemas.microsoft.com/office/powerpoint/2010/main" val="13357964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3764A-346D-FF2A-F6C9-924105684962}"/>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B3D1D2BD-9755-3AB3-4B86-C4B8D59D2D0A}"/>
              </a:ext>
            </a:extLst>
          </p:cNvPr>
          <p:cNvSpPr>
            <a:spLocks noGrp="1"/>
          </p:cNvSpPr>
          <p:nvPr>
            <p:ph type="title"/>
          </p:nvPr>
        </p:nvSpPr>
        <p:spPr>
          <a:xfrm>
            <a:off x="838200" y="631825"/>
            <a:ext cx="10515600" cy="1325563"/>
          </a:xfrm>
        </p:spPr>
        <p:txBody>
          <a:bodyPr>
            <a:normAutofit/>
          </a:bodyPr>
          <a:lstStyle/>
          <a:p>
            <a:r>
              <a:rPr lang="nb-NO" dirty="0"/>
              <a:t>Om denne presentasjonen</a:t>
            </a:r>
          </a:p>
        </p:txBody>
      </p:sp>
      <p:sp>
        <p:nvSpPr>
          <p:cNvPr id="3" name="Plassholder for innhold 2">
            <a:extLst>
              <a:ext uri="{FF2B5EF4-FFF2-40B4-BE49-F238E27FC236}">
                <a16:creationId xmlns:a16="http://schemas.microsoft.com/office/drawing/2014/main" id="{3310CA30-80BE-9866-875E-497A4B24A403}"/>
              </a:ext>
            </a:extLst>
          </p:cNvPr>
          <p:cNvSpPr>
            <a:spLocks noGrp="1"/>
          </p:cNvSpPr>
          <p:nvPr>
            <p:ph idx="1"/>
          </p:nvPr>
        </p:nvSpPr>
        <p:spPr>
          <a:xfrm>
            <a:off x="838200" y="2057400"/>
            <a:ext cx="10515600" cy="3871762"/>
          </a:xfrm>
        </p:spPr>
        <p:txBody>
          <a:bodyPr>
            <a:normAutofit/>
          </a:bodyPr>
          <a:lstStyle/>
          <a:p>
            <a:pPr>
              <a:lnSpc>
                <a:spcPct val="100000"/>
              </a:lnSpc>
            </a:pPr>
            <a:r>
              <a:rPr lang="nb-NO" sz="2400" dirty="0">
                <a:latin typeface="Calibri" panose="020F0502020204030204" pitchFamily="34" charset="0"/>
                <a:ea typeface="Calibri" panose="020F0502020204030204" pitchFamily="34" charset="0"/>
              </a:rPr>
              <a:t>Utvalget og arbeidsprosessen</a:t>
            </a:r>
          </a:p>
          <a:p>
            <a:pPr>
              <a:lnSpc>
                <a:spcPct val="100000"/>
              </a:lnSpc>
            </a:pPr>
            <a:r>
              <a:rPr lang="nb-NO" sz="2400" dirty="0">
                <a:latin typeface="Calibri" panose="020F0502020204030204" pitchFamily="34" charset="0"/>
                <a:ea typeface="Calibri" panose="020F0502020204030204" pitchFamily="34" charset="0"/>
              </a:rPr>
              <a:t>Noen utvalgte funn: skole, arbeidsliv, helse</a:t>
            </a:r>
          </a:p>
          <a:p>
            <a:pPr>
              <a:lnSpc>
                <a:spcPct val="100000"/>
              </a:lnSpc>
            </a:pPr>
            <a:r>
              <a:rPr lang="nb-NO" sz="2400" dirty="0">
                <a:latin typeface="Calibri" panose="020F0502020204030204" pitchFamily="34" charset="0"/>
                <a:ea typeface="Calibri" panose="020F0502020204030204" pitchFamily="34" charset="0"/>
              </a:rPr>
              <a:t>Noen av utvalgets anbefalinger</a:t>
            </a:r>
            <a:endParaRPr lang="nb-NO" sz="2400">
              <a:latin typeface="Calibri" panose="020F0502020204030204" pitchFamily="34" charset="0"/>
              <a:ea typeface="Calibri" panose="020F0502020204030204" pitchFamily="34" charset="0"/>
            </a:endParaRPr>
          </a:p>
          <a:p>
            <a:pPr>
              <a:lnSpc>
                <a:spcPct val="100000"/>
              </a:lnSpc>
            </a:pPr>
            <a:endParaRPr lang="nb-NO" sz="2400" dirty="0"/>
          </a:p>
        </p:txBody>
      </p:sp>
    </p:spTree>
    <p:extLst>
      <p:ext uri="{BB962C8B-B14F-4D97-AF65-F5344CB8AC3E}">
        <p14:creationId xmlns:p14="http://schemas.microsoft.com/office/powerpoint/2010/main" val="577322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68430-2F3E-0391-84DC-68850B054C4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0B8C67DA-DF71-6619-BD55-E226672FB261}"/>
              </a:ext>
            </a:extLst>
          </p:cNvPr>
          <p:cNvSpPr>
            <a:spLocks noGrp="1"/>
          </p:cNvSpPr>
          <p:nvPr>
            <p:ph type="title"/>
          </p:nvPr>
        </p:nvSpPr>
        <p:spPr>
          <a:xfrm>
            <a:off x="572122" y="1124515"/>
            <a:ext cx="5765178" cy="613212"/>
          </a:xfrm>
        </p:spPr>
        <p:txBody>
          <a:bodyPr>
            <a:normAutofit fontScale="90000"/>
          </a:bodyPr>
          <a:lstStyle/>
          <a:p>
            <a:r>
              <a:rPr lang="nb-NO" dirty="0"/>
              <a:t>Hvem er jeg?</a:t>
            </a:r>
          </a:p>
        </p:txBody>
      </p:sp>
      <p:sp>
        <p:nvSpPr>
          <p:cNvPr id="4" name="Plassholder for tekst 3">
            <a:extLst>
              <a:ext uri="{FF2B5EF4-FFF2-40B4-BE49-F238E27FC236}">
                <a16:creationId xmlns:a16="http://schemas.microsoft.com/office/drawing/2014/main" id="{6490C7E3-E5C0-4B54-29E0-BBFE75DD59E9}"/>
              </a:ext>
            </a:extLst>
          </p:cNvPr>
          <p:cNvSpPr>
            <a:spLocks noGrp="1"/>
          </p:cNvSpPr>
          <p:nvPr>
            <p:ph type="body" sz="quarter" idx="15"/>
          </p:nvPr>
        </p:nvSpPr>
        <p:spPr/>
        <p:txBody>
          <a:bodyPr>
            <a:normAutofit fontScale="85000" lnSpcReduction="20000"/>
          </a:bodyPr>
          <a:lstStyle/>
          <a:p>
            <a:pPr marL="0" indent="0">
              <a:buNone/>
            </a:pPr>
            <a:r>
              <a:rPr lang="nb-NO" dirty="0"/>
              <a:t>2026- </a:t>
            </a:r>
          </a:p>
          <a:p>
            <a:pPr marL="0" indent="0">
              <a:buNone/>
            </a:pPr>
            <a:r>
              <a:rPr lang="nb-NO" b="1" dirty="0"/>
              <a:t>Nordic Research and Policy Network </a:t>
            </a:r>
            <a:r>
              <a:rPr lang="nb-NO" b="1" dirty="0" err="1"/>
              <a:t>on</a:t>
            </a:r>
            <a:r>
              <a:rPr lang="nb-NO" b="1" dirty="0"/>
              <a:t> Boys and Men, Institutt for samfunnsforskning</a:t>
            </a:r>
          </a:p>
          <a:p>
            <a:pPr marL="0" indent="0">
              <a:buNone/>
            </a:pPr>
            <a:endParaRPr lang="nb-NO" dirty="0"/>
          </a:p>
          <a:p>
            <a:pPr marL="0" indent="0">
              <a:buNone/>
            </a:pPr>
            <a:r>
              <a:rPr lang="nb-NO" dirty="0"/>
              <a:t>2022-2024</a:t>
            </a:r>
          </a:p>
          <a:p>
            <a:pPr marL="0" indent="0">
              <a:buNone/>
            </a:pPr>
            <a:r>
              <a:rPr lang="nb-NO" b="1" dirty="0"/>
              <a:t>Sekretariatsleder for Mannsutvalget</a:t>
            </a:r>
            <a:br>
              <a:rPr lang="nb-NO" dirty="0"/>
            </a:br>
            <a:r>
              <a:rPr lang="nb-NO" dirty="0"/>
              <a:t>NOU 2024:08 </a:t>
            </a:r>
            <a:r>
              <a:rPr lang="nb-NO" i="1" dirty="0"/>
              <a:t>Likestillingens neste steg</a:t>
            </a:r>
          </a:p>
          <a:p>
            <a:pPr marL="0" indent="0">
              <a:buNone/>
            </a:pPr>
            <a:endParaRPr lang="nb-NO" dirty="0"/>
          </a:p>
          <a:p>
            <a:pPr marL="0" indent="0">
              <a:buNone/>
            </a:pPr>
            <a:r>
              <a:rPr lang="nb-NO" b="1" dirty="0"/>
              <a:t>2012-2025</a:t>
            </a:r>
          </a:p>
          <a:p>
            <a:pPr marL="0" indent="0">
              <a:buNone/>
            </a:pPr>
            <a:r>
              <a:rPr lang="nb-NO" b="1" dirty="0"/>
              <a:t>Integrerings- og </a:t>
            </a:r>
            <a:r>
              <a:rPr lang="nb-NO" b="1" dirty="0" err="1"/>
              <a:t>mangfoldsdirektoratet</a:t>
            </a:r>
            <a:r>
              <a:rPr lang="nb-NO" b="1" dirty="0"/>
              <a:t> (</a:t>
            </a:r>
            <a:r>
              <a:rPr lang="nb-NO" b="1" dirty="0" err="1"/>
              <a:t>IMDi</a:t>
            </a:r>
            <a:r>
              <a:rPr lang="nb-NO" b="1" dirty="0"/>
              <a:t>)</a:t>
            </a:r>
          </a:p>
          <a:p>
            <a:pPr marL="0" indent="0">
              <a:buNone/>
            </a:pPr>
            <a:r>
              <a:rPr lang="nb-NO" dirty="0"/>
              <a:t>Integreringspolitikk, negativ sosial kontroll og </a:t>
            </a:r>
            <a:r>
              <a:rPr lang="nb-NO" dirty="0" err="1"/>
              <a:t>æresmotivert</a:t>
            </a:r>
            <a:r>
              <a:rPr lang="nb-NO" dirty="0"/>
              <a:t> vold</a:t>
            </a:r>
          </a:p>
        </p:txBody>
      </p:sp>
      <p:sp>
        <p:nvSpPr>
          <p:cNvPr id="5" name="Plassholder for bilde 4">
            <a:extLst>
              <a:ext uri="{FF2B5EF4-FFF2-40B4-BE49-F238E27FC236}">
                <a16:creationId xmlns:a16="http://schemas.microsoft.com/office/drawing/2014/main" id="{34AD6D1B-F51E-9D47-4E73-8FE517053C89}"/>
              </a:ext>
            </a:extLst>
          </p:cNvPr>
          <p:cNvSpPr>
            <a:spLocks noGrp="1"/>
          </p:cNvSpPr>
          <p:nvPr>
            <p:ph type="pic" sz="quarter" idx="14"/>
          </p:nvPr>
        </p:nvSpPr>
        <p:spPr/>
        <p:txBody>
          <a:bodyPr/>
          <a:lstStyle/>
          <a:p>
            <a:endParaRPr lang="nb-NO"/>
          </a:p>
        </p:txBody>
      </p:sp>
      <p:sp>
        <p:nvSpPr>
          <p:cNvPr id="6" name="Plassholder for bunntekst 5">
            <a:extLst>
              <a:ext uri="{FF2B5EF4-FFF2-40B4-BE49-F238E27FC236}">
                <a16:creationId xmlns:a16="http://schemas.microsoft.com/office/drawing/2014/main" id="{3630DCE6-C208-E01E-698D-DF7DE06533CC}"/>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a:ln>
                <a:noFill/>
              </a:ln>
              <a:solidFill>
                <a:srgbClr val="000000"/>
              </a:solidFill>
              <a:effectLst/>
              <a:uLnTx/>
              <a:uFillTx/>
              <a:latin typeface="Franklin Gothic Book" panose="020B0503020102020204"/>
              <a:ea typeface="+mn-ea"/>
              <a:cs typeface="+mn-cs"/>
            </a:endParaRPr>
          </a:p>
        </p:txBody>
      </p:sp>
      <p:sp>
        <p:nvSpPr>
          <p:cNvPr id="7" name="Plassholder for lysbildenummer 6">
            <a:extLst>
              <a:ext uri="{FF2B5EF4-FFF2-40B4-BE49-F238E27FC236}">
                <a16:creationId xmlns:a16="http://schemas.microsoft.com/office/drawing/2014/main" id="{7AE24015-8BDE-17B2-8AC5-42744DFBC07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2ACD00-28B2-4D17-A930-2C9F8441C7CA}" type="slidenum">
              <a:rPr kumimoji="0" lang="nb-NO" sz="100" b="0" i="0" u="none" strike="noStrike" kern="1200" cap="none" spc="0" normalizeH="0" baseline="0" noProof="0" smtClean="0">
                <a:ln>
                  <a:noFill/>
                </a:ln>
                <a:no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nb-NO" sz="100" b="0" i="0" u="none" strike="noStrike" kern="1200" cap="none" spc="0" normalizeH="0" baseline="0" noProof="0">
              <a:ln>
                <a:noFill/>
              </a:ln>
              <a:no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2378075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7874C3-BACD-4AFC-9703-D8AD7F2BA96D}"/>
              </a:ext>
            </a:extLst>
          </p:cNvPr>
          <p:cNvSpPr>
            <a:spLocks noGrp="1"/>
          </p:cNvSpPr>
          <p:nvPr>
            <p:ph type="title"/>
          </p:nvPr>
        </p:nvSpPr>
        <p:spPr>
          <a:xfrm>
            <a:off x="838200" y="631825"/>
            <a:ext cx="10515600" cy="1325563"/>
          </a:xfrm>
        </p:spPr>
        <p:txBody>
          <a:bodyPr>
            <a:normAutofit/>
          </a:bodyPr>
          <a:lstStyle/>
          <a:p>
            <a:r>
              <a:rPr lang="nb-NO"/>
              <a:t>Om utvalget</a:t>
            </a:r>
          </a:p>
        </p:txBody>
      </p:sp>
      <p:sp>
        <p:nvSpPr>
          <p:cNvPr id="3" name="Plassholder for innhold 2">
            <a:extLst>
              <a:ext uri="{FF2B5EF4-FFF2-40B4-BE49-F238E27FC236}">
                <a16:creationId xmlns:a16="http://schemas.microsoft.com/office/drawing/2014/main" id="{35346C8C-1215-4386-8888-8DA503767896}"/>
              </a:ext>
            </a:extLst>
          </p:cNvPr>
          <p:cNvSpPr>
            <a:spLocks noGrp="1"/>
          </p:cNvSpPr>
          <p:nvPr>
            <p:ph idx="1"/>
          </p:nvPr>
        </p:nvSpPr>
        <p:spPr>
          <a:xfrm>
            <a:off x="838200" y="2057400"/>
            <a:ext cx="4879109" cy="3871762"/>
          </a:xfrm>
        </p:spPr>
        <p:txBody>
          <a:bodyPr>
            <a:normAutofit fontScale="92500"/>
          </a:bodyPr>
          <a:lstStyle/>
          <a:p>
            <a:pPr>
              <a:lnSpc>
                <a:spcPct val="100000"/>
              </a:lnSpc>
            </a:pPr>
            <a:r>
              <a:rPr lang="nb-NO" sz="2400" dirty="0">
                <a:latin typeface="Calibri" panose="020F0502020204030204" pitchFamily="34" charset="0"/>
                <a:ea typeface="Calibri" panose="020F0502020204030204" pitchFamily="34" charset="0"/>
              </a:rPr>
              <a:t>Oppnevnt 26. august 2022</a:t>
            </a:r>
          </a:p>
          <a:p>
            <a:pPr>
              <a:lnSpc>
                <a:spcPct val="100000"/>
              </a:lnSpc>
            </a:pPr>
            <a:r>
              <a:rPr lang="nb-NO" sz="2400" dirty="0">
                <a:latin typeface="Calibri" panose="020F0502020204030204" pitchFamily="34" charset="0"/>
                <a:ea typeface="Calibri" panose="020F0502020204030204" pitchFamily="34" charset="0"/>
              </a:rPr>
              <a:t>Bredt mandat og bredt sammensatt: 17 medlemmer med ulik bakgrunn</a:t>
            </a:r>
          </a:p>
          <a:p>
            <a:pPr>
              <a:lnSpc>
                <a:spcPct val="100000"/>
              </a:lnSpc>
            </a:pPr>
            <a:r>
              <a:rPr lang="nb-NO" sz="2400" dirty="0">
                <a:latin typeface="Calibri" panose="020F0502020204030204" pitchFamily="34" charset="0"/>
                <a:ea typeface="Calibri" panose="020F0502020204030204" pitchFamily="34" charset="0"/>
              </a:rPr>
              <a:t>Har avholdt </a:t>
            </a:r>
            <a:r>
              <a:rPr lang="nb-NO" sz="2400" dirty="0" err="1">
                <a:latin typeface="Calibri" panose="020F0502020204030204" pitchFamily="34" charset="0"/>
                <a:ea typeface="Calibri" panose="020F0502020204030204" pitchFamily="34" charset="0"/>
              </a:rPr>
              <a:t>innspillsmøter</a:t>
            </a:r>
            <a:r>
              <a:rPr lang="nb-NO" sz="2400" dirty="0">
                <a:latin typeface="Calibri" panose="020F0502020204030204" pitchFamily="34" charset="0"/>
                <a:ea typeface="Calibri" panose="020F0502020204030204" pitchFamily="34" charset="0"/>
              </a:rPr>
              <a:t>, debatter og dialog med ulike miljøer underveis</a:t>
            </a:r>
          </a:p>
          <a:p>
            <a:pPr>
              <a:lnSpc>
                <a:spcPct val="100000"/>
              </a:lnSpc>
            </a:pPr>
            <a:r>
              <a:rPr lang="nb-NO" sz="2400" dirty="0">
                <a:latin typeface="Calibri" panose="020F0502020204030204" pitchFamily="34" charset="0"/>
                <a:ea typeface="Calibri" panose="020F0502020204030204" pitchFamily="34" charset="0"/>
              </a:rPr>
              <a:t>Leverte sluttrapport i 24. april 2024</a:t>
            </a:r>
          </a:p>
          <a:p>
            <a:pPr marL="0" indent="0">
              <a:lnSpc>
                <a:spcPct val="100000"/>
              </a:lnSpc>
              <a:buNone/>
            </a:pPr>
            <a:br>
              <a:rPr lang="nb-NO" sz="2400" dirty="0">
                <a:latin typeface="Calibri" panose="020F0502020204030204" pitchFamily="34" charset="0"/>
                <a:ea typeface="Calibri" panose="020F0502020204030204" pitchFamily="34" charset="0"/>
              </a:rPr>
            </a:br>
            <a:endParaRPr lang="nb-NO" sz="2400" dirty="0"/>
          </a:p>
        </p:txBody>
      </p:sp>
      <p:pic>
        <p:nvPicPr>
          <p:cNvPr id="1030" name="Picture 6">
            <a:extLst>
              <a:ext uri="{FF2B5EF4-FFF2-40B4-BE49-F238E27FC236}">
                <a16:creationId xmlns:a16="http://schemas.microsoft.com/office/drawing/2014/main" id="{7C0EF264-9192-4132-6E7B-D6F07936B2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1047" y="1357017"/>
            <a:ext cx="6390953" cy="3769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434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kstSylinder 14">
            <a:extLst>
              <a:ext uri="{FF2B5EF4-FFF2-40B4-BE49-F238E27FC236}">
                <a16:creationId xmlns:a16="http://schemas.microsoft.com/office/drawing/2014/main" id="{6C521402-6448-40E2-AFAB-E9F1EC3F43D4}"/>
              </a:ext>
            </a:extLst>
          </p:cNvPr>
          <p:cNvSpPr txBox="1"/>
          <p:nvPr/>
        </p:nvSpPr>
        <p:spPr>
          <a:xfrm>
            <a:off x="6505875" y="840261"/>
            <a:ext cx="150124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Claus Moxnes Jervell, Oslo (leder)</a:t>
            </a:r>
          </a:p>
        </p:txBody>
      </p:sp>
      <p:pic>
        <p:nvPicPr>
          <p:cNvPr id="16" name="Bilde 15" descr="Et bilde som inneholder person, himmel, utendørs, blå&#10;&#10;Automatisk generert beskrivelse">
            <a:extLst>
              <a:ext uri="{FF2B5EF4-FFF2-40B4-BE49-F238E27FC236}">
                <a16:creationId xmlns:a16="http://schemas.microsoft.com/office/drawing/2014/main" id="{FC1015AB-94DF-406B-BD1F-0A3C41BE2C7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1794" t="8384" r="35108" b="33611"/>
          <a:stretch/>
        </p:blipFill>
        <p:spPr>
          <a:xfrm>
            <a:off x="1127313" y="1742971"/>
            <a:ext cx="1085071" cy="1426091"/>
          </a:xfrm>
          <a:prstGeom prst="rect">
            <a:avLst/>
          </a:prstGeom>
        </p:spPr>
      </p:pic>
      <p:pic>
        <p:nvPicPr>
          <p:cNvPr id="17" name="Bilde 16">
            <a:extLst>
              <a:ext uri="{FF2B5EF4-FFF2-40B4-BE49-F238E27FC236}">
                <a16:creationId xmlns:a16="http://schemas.microsoft.com/office/drawing/2014/main" id="{2F99206E-8D8D-4B1D-8BDD-B6972228C1B1}"/>
              </a:ext>
            </a:extLst>
          </p:cNvPr>
          <p:cNvPicPr>
            <a:picLocks noChangeAspect="1"/>
          </p:cNvPicPr>
          <p:nvPr/>
        </p:nvPicPr>
        <p:blipFill rotWithShape="1">
          <a:blip r:embed="rId4"/>
          <a:srcRect l="20152" r="36645"/>
          <a:stretch/>
        </p:blipFill>
        <p:spPr>
          <a:xfrm>
            <a:off x="2332697" y="1748942"/>
            <a:ext cx="1128429" cy="1466634"/>
          </a:xfrm>
          <a:prstGeom prst="rect">
            <a:avLst/>
          </a:prstGeom>
        </p:spPr>
      </p:pic>
      <p:pic>
        <p:nvPicPr>
          <p:cNvPr id="18" name="Bilde 17">
            <a:extLst>
              <a:ext uri="{FF2B5EF4-FFF2-40B4-BE49-F238E27FC236}">
                <a16:creationId xmlns:a16="http://schemas.microsoft.com/office/drawing/2014/main" id="{E7101D14-7F9F-4C59-8E1D-25F9C78BBC60}"/>
              </a:ext>
            </a:extLst>
          </p:cNvPr>
          <p:cNvPicPr>
            <a:picLocks noChangeAspect="1"/>
          </p:cNvPicPr>
          <p:nvPr/>
        </p:nvPicPr>
        <p:blipFill rotWithShape="1">
          <a:blip r:embed="rId5"/>
          <a:srcRect l="1" r="2964" b="4622"/>
          <a:stretch/>
        </p:blipFill>
        <p:spPr>
          <a:xfrm>
            <a:off x="3607372" y="1762514"/>
            <a:ext cx="1126436" cy="1471914"/>
          </a:xfrm>
          <a:prstGeom prst="rect">
            <a:avLst/>
          </a:prstGeom>
        </p:spPr>
      </p:pic>
      <p:pic>
        <p:nvPicPr>
          <p:cNvPr id="19" name="Bilde 18">
            <a:extLst>
              <a:ext uri="{FF2B5EF4-FFF2-40B4-BE49-F238E27FC236}">
                <a16:creationId xmlns:a16="http://schemas.microsoft.com/office/drawing/2014/main" id="{660BA6EC-FBAF-447A-9CC7-2F23521414DD}"/>
              </a:ext>
            </a:extLst>
          </p:cNvPr>
          <p:cNvPicPr>
            <a:picLocks noChangeAspect="1"/>
          </p:cNvPicPr>
          <p:nvPr/>
        </p:nvPicPr>
        <p:blipFill rotWithShape="1">
          <a:blip r:embed="rId6"/>
          <a:srcRect l="16839" t="8499" r="20584" b="10408"/>
          <a:stretch/>
        </p:blipFill>
        <p:spPr>
          <a:xfrm>
            <a:off x="4886396" y="1759338"/>
            <a:ext cx="1128429" cy="1466633"/>
          </a:xfrm>
          <a:prstGeom prst="rect">
            <a:avLst/>
          </a:prstGeom>
        </p:spPr>
      </p:pic>
      <p:pic>
        <p:nvPicPr>
          <p:cNvPr id="20" name="Bilde 19" descr="Et bilde som inneholder mann, person&#10;&#10;Automatisk generert beskrivelse">
            <a:extLst>
              <a:ext uri="{FF2B5EF4-FFF2-40B4-BE49-F238E27FC236}">
                <a16:creationId xmlns:a16="http://schemas.microsoft.com/office/drawing/2014/main" id="{5FB71235-D5FC-42F0-B54A-BECA08D226E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7533" t="1599" r="21082" b="-462"/>
          <a:stretch/>
        </p:blipFill>
        <p:spPr>
          <a:xfrm>
            <a:off x="6147287" y="1770504"/>
            <a:ext cx="1126050" cy="1445072"/>
          </a:xfrm>
          <a:prstGeom prst="rect">
            <a:avLst/>
          </a:prstGeom>
        </p:spPr>
      </p:pic>
      <p:pic>
        <p:nvPicPr>
          <p:cNvPr id="21" name="Bilde 20">
            <a:extLst>
              <a:ext uri="{FF2B5EF4-FFF2-40B4-BE49-F238E27FC236}">
                <a16:creationId xmlns:a16="http://schemas.microsoft.com/office/drawing/2014/main" id="{9DD683D2-DF8E-409D-99A7-28DBB695F323}"/>
              </a:ext>
            </a:extLst>
          </p:cNvPr>
          <p:cNvPicPr>
            <a:picLocks noChangeAspect="1"/>
          </p:cNvPicPr>
          <p:nvPr/>
        </p:nvPicPr>
        <p:blipFill rotWithShape="1">
          <a:blip r:embed="rId8"/>
          <a:srcRect b="9678"/>
          <a:stretch/>
        </p:blipFill>
        <p:spPr>
          <a:xfrm>
            <a:off x="7407558" y="1777436"/>
            <a:ext cx="1077968" cy="1423950"/>
          </a:xfrm>
          <a:prstGeom prst="rect">
            <a:avLst/>
          </a:prstGeom>
        </p:spPr>
      </p:pic>
      <p:pic>
        <p:nvPicPr>
          <p:cNvPr id="22" name="Bilde 21" descr="Et bilde som inneholder person, vindu, poserer&#10;&#10;Automatisk generert beskrivelse">
            <a:extLst>
              <a:ext uri="{FF2B5EF4-FFF2-40B4-BE49-F238E27FC236}">
                <a16:creationId xmlns:a16="http://schemas.microsoft.com/office/drawing/2014/main" id="{F96F1CDF-CB30-4BC5-9E32-E11A89C99665}"/>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13611" b="6887"/>
          <a:stretch/>
        </p:blipFill>
        <p:spPr>
          <a:xfrm>
            <a:off x="8625917" y="1777436"/>
            <a:ext cx="1077968" cy="1422714"/>
          </a:xfrm>
          <a:prstGeom prst="rect">
            <a:avLst/>
          </a:prstGeom>
        </p:spPr>
      </p:pic>
      <p:pic>
        <p:nvPicPr>
          <p:cNvPr id="23" name="Bilde 22">
            <a:extLst>
              <a:ext uri="{FF2B5EF4-FFF2-40B4-BE49-F238E27FC236}">
                <a16:creationId xmlns:a16="http://schemas.microsoft.com/office/drawing/2014/main" id="{65A03C58-6FBF-4A85-B7C0-137B9672AC7B}"/>
              </a:ext>
            </a:extLst>
          </p:cNvPr>
          <p:cNvPicPr>
            <a:picLocks noChangeAspect="1"/>
          </p:cNvPicPr>
          <p:nvPr/>
        </p:nvPicPr>
        <p:blipFill rotWithShape="1">
          <a:blip r:embed="rId10"/>
          <a:srcRect l="32462" t="14086" r="32400" b="25380"/>
          <a:stretch/>
        </p:blipFill>
        <p:spPr>
          <a:xfrm>
            <a:off x="1101141" y="3669270"/>
            <a:ext cx="1142630" cy="1476324"/>
          </a:xfrm>
          <a:prstGeom prst="rect">
            <a:avLst/>
          </a:prstGeom>
        </p:spPr>
      </p:pic>
      <p:pic>
        <p:nvPicPr>
          <p:cNvPr id="24" name="Bilde 23">
            <a:extLst>
              <a:ext uri="{FF2B5EF4-FFF2-40B4-BE49-F238E27FC236}">
                <a16:creationId xmlns:a16="http://schemas.microsoft.com/office/drawing/2014/main" id="{75A49D3D-0040-4A99-A5FE-DE9F5D84EA88}"/>
              </a:ext>
            </a:extLst>
          </p:cNvPr>
          <p:cNvPicPr>
            <a:picLocks noChangeAspect="1"/>
          </p:cNvPicPr>
          <p:nvPr/>
        </p:nvPicPr>
        <p:blipFill rotWithShape="1">
          <a:blip r:embed="rId11"/>
          <a:srcRect t="4117" b="9708"/>
          <a:stretch/>
        </p:blipFill>
        <p:spPr>
          <a:xfrm>
            <a:off x="2321223" y="3649652"/>
            <a:ext cx="1142630" cy="1494735"/>
          </a:xfrm>
          <a:prstGeom prst="rect">
            <a:avLst/>
          </a:prstGeom>
        </p:spPr>
      </p:pic>
      <p:pic>
        <p:nvPicPr>
          <p:cNvPr id="25" name="Bilde 24">
            <a:extLst>
              <a:ext uri="{FF2B5EF4-FFF2-40B4-BE49-F238E27FC236}">
                <a16:creationId xmlns:a16="http://schemas.microsoft.com/office/drawing/2014/main" id="{4105A665-B959-41F8-81AA-E94EC94537E2}"/>
              </a:ext>
            </a:extLst>
          </p:cNvPr>
          <p:cNvPicPr>
            <a:picLocks noChangeAspect="1"/>
          </p:cNvPicPr>
          <p:nvPr/>
        </p:nvPicPr>
        <p:blipFill rotWithShape="1">
          <a:blip r:embed="rId12"/>
          <a:srcRect t="1297"/>
          <a:stretch/>
        </p:blipFill>
        <p:spPr>
          <a:xfrm>
            <a:off x="3571456" y="3642853"/>
            <a:ext cx="1145406" cy="1507398"/>
          </a:xfrm>
          <a:prstGeom prst="rect">
            <a:avLst/>
          </a:prstGeom>
        </p:spPr>
      </p:pic>
      <p:pic>
        <p:nvPicPr>
          <p:cNvPr id="26" name="Bilde 25">
            <a:extLst>
              <a:ext uri="{FF2B5EF4-FFF2-40B4-BE49-F238E27FC236}">
                <a16:creationId xmlns:a16="http://schemas.microsoft.com/office/drawing/2014/main" id="{6B31CDC6-DC4C-433C-9527-F488755804BE}"/>
              </a:ext>
            </a:extLst>
          </p:cNvPr>
          <p:cNvPicPr>
            <a:picLocks noChangeAspect="1"/>
          </p:cNvPicPr>
          <p:nvPr/>
        </p:nvPicPr>
        <p:blipFill rotWithShape="1">
          <a:blip r:embed="rId13"/>
          <a:srcRect l="5409" t="1" b="1537"/>
          <a:stretch/>
        </p:blipFill>
        <p:spPr>
          <a:xfrm>
            <a:off x="4847773" y="3643637"/>
            <a:ext cx="1167052" cy="1519641"/>
          </a:xfrm>
          <a:prstGeom prst="rect">
            <a:avLst/>
          </a:prstGeom>
        </p:spPr>
      </p:pic>
      <p:pic>
        <p:nvPicPr>
          <p:cNvPr id="27" name="Bilde 26" descr="Et bilde som inneholder mann, person&#10;&#10;Automatisk generert beskrivelse">
            <a:extLst>
              <a:ext uri="{FF2B5EF4-FFF2-40B4-BE49-F238E27FC236}">
                <a16:creationId xmlns:a16="http://schemas.microsoft.com/office/drawing/2014/main" id="{0E4706B3-8AC2-41D7-923D-A1B85F0EAA8A}"/>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27447" t="21005" r="28514" b="52350"/>
          <a:stretch/>
        </p:blipFill>
        <p:spPr>
          <a:xfrm>
            <a:off x="6121212" y="3656604"/>
            <a:ext cx="1129563" cy="1479896"/>
          </a:xfrm>
          <a:prstGeom prst="rect">
            <a:avLst/>
          </a:prstGeom>
        </p:spPr>
      </p:pic>
      <p:pic>
        <p:nvPicPr>
          <p:cNvPr id="28" name="Bilde 27">
            <a:extLst>
              <a:ext uri="{FF2B5EF4-FFF2-40B4-BE49-F238E27FC236}">
                <a16:creationId xmlns:a16="http://schemas.microsoft.com/office/drawing/2014/main" id="{65D00A23-186F-4078-96A8-CE5424FBDBC9}"/>
              </a:ext>
            </a:extLst>
          </p:cNvPr>
          <p:cNvPicPr>
            <a:picLocks noChangeAspect="1"/>
          </p:cNvPicPr>
          <p:nvPr/>
        </p:nvPicPr>
        <p:blipFill rotWithShape="1">
          <a:blip r:embed="rId15"/>
          <a:srcRect l="7978" t="7658" r="11117" b="23395"/>
          <a:stretch/>
        </p:blipFill>
        <p:spPr>
          <a:xfrm>
            <a:off x="7393275" y="3671098"/>
            <a:ext cx="1156799" cy="1478721"/>
          </a:xfrm>
          <a:prstGeom prst="rect">
            <a:avLst/>
          </a:prstGeom>
        </p:spPr>
      </p:pic>
      <p:pic>
        <p:nvPicPr>
          <p:cNvPr id="29" name="Bilde 28">
            <a:extLst>
              <a:ext uri="{FF2B5EF4-FFF2-40B4-BE49-F238E27FC236}">
                <a16:creationId xmlns:a16="http://schemas.microsoft.com/office/drawing/2014/main" id="{BEA9FB55-18A7-4552-88C8-63730D158970}"/>
              </a:ext>
            </a:extLst>
          </p:cNvPr>
          <p:cNvPicPr>
            <a:picLocks noChangeAspect="1"/>
          </p:cNvPicPr>
          <p:nvPr/>
        </p:nvPicPr>
        <p:blipFill rotWithShape="1">
          <a:blip r:embed="rId16"/>
          <a:srcRect l="11579" r="11087" b="971"/>
          <a:stretch/>
        </p:blipFill>
        <p:spPr>
          <a:xfrm>
            <a:off x="8675100" y="3676287"/>
            <a:ext cx="1094405" cy="1401436"/>
          </a:xfrm>
          <a:prstGeom prst="rect">
            <a:avLst/>
          </a:prstGeom>
        </p:spPr>
      </p:pic>
      <p:pic>
        <p:nvPicPr>
          <p:cNvPr id="30" name="Bilde 29">
            <a:extLst>
              <a:ext uri="{FF2B5EF4-FFF2-40B4-BE49-F238E27FC236}">
                <a16:creationId xmlns:a16="http://schemas.microsoft.com/office/drawing/2014/main" id="{77CACB72-F3C7-446B-80FD-61D4C55D83E2}"/>
              </a:ext>
            </a:extLst>
          </p:cNvPr>
          <p:cNvPicPr>
            <a:picLocks noChangeAspect="1"/>
          </p:cNvPicPr>
          <p:nvPr/>
        </p:nvPicPr>
        <p:blipFill rotWithShape="1">
          <a:blip r:embed="rId17"/>
          <a:srcRect l="6424" t="8193" r="14183" b="24206"/>
          <a:stretch/>
        </p:blipFill>
        <p:spPr>
          <a:xfrm>
            <a:off x="9924610" y="1807500"/>
            <a:ext cx="1118135" cy="1428059"/>
          </a:xfrm>
          <a:prstGeom prst="rect">
            <a:avLst/>
          </a:prstGeom>
        </p:spPr>
      </p:pic>
      <p:pic>
        <p:nvPicPr>
          <p:cNvPr id="31" name="Bilde 30">
            <a:extLst>
              <a:ext uri="{FF2B5EF4-FFF2-40B4-BE49-F238E27FC236}">
                <a16:creationId xmlns:a16="http://schemas.microsoft.com/office/drawing/2014/main" id="{5AA48B16-BD58-4FD8-BD32-7460CF311A00}"/>
              </a:ext>
            </a:extLst>
          </p:cNvPr>
          <p:cNvPicPr>
            <a:picLocks noChangeAspect="1"/>
          </p:cNvPicPr>
          <p:nvPr/>
        </p:nvPicPr>
        <p:blipFill rotWithShape="1">
          <a:blip r:embed="rId18"/>
          <a:srcRect l="30189" t="23553" r="36322" b="47644"/>
          <a:stretch/>
        </p:blipFill>
        <p:spPr>
          <a:xfrm>
            <a:off x="9951444" y="3703077"/>
            <a:ext cx="1126803" cy="1453738"/>
          </a:xfrm>
          <a:prstGeom prst="rect">
            <a:avLst/>
          </a:prstGeom>
        </p:spPr>
      </p:pic>
      <p:sp>
        <p:nvSpPr>
          <p:cNvPr id="33" name="TekstSylinder 32">
            <a:extLst>
              <a:ext uri="{FF2B5EF4-FFF2-40B4-BE49-F238E27FC236}">
                <a16:creationId xmlns:a16="http://schemas.microsoft.com/office/drawing/2014/main" id="{5F3C0EE6-CAA5-4FE6-A144-088B39039583}"/>
              </a:ext>
            </a:extLst>
          </p:cNvPr>
          <p:cNvSpPr txBox="1"/>
          <p:nvPr/>
        </p:nvSpPr>
        <p:spPr>
          <a:xfrm>
            <a:off x="919746" y="3187885"/>
            <a:ext cx="150124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n-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Jane-</a:t>
            </a:r>
            <a:r>
              <a:rPr kumimoji="0" lang="nn-NO" sz="900" b="0" i="0" u="none" strike="noStrike" kern="1200" cap="none" spc="0" normalizeH="0" baseline="0" noProof="0" err="1">
                <a:ln>
                  <a:noFill/>
                </a:ln>
                <a:solidFill>
                  <a:prstClr val="black"/>
                </a:solidFill>
                <a:effectLst/>
                <a:uLnTx/>
                <a:uFillTx/>
                <a:latin typeface="DepCentury Old Style" panose="02030603060405030204" pitchFamily="18" charset="0"/>
                <a:ea typeface="+mn-ea"/>
                <a:cs typeface="+mn-cs"/>
              </a:rPr>
              <a:t>Victorius</a:t>
            </a:r>
            <a:endParaRPr kumimoji="0" lang="nn-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n-NO" sz="900" b="0" i="0" u="none" strike="noStrike" kern="1200" cap="none" spc="0" normalizeH="0" baseline="0" noProof="0" err="1">
                <a:ln>
                  <a:noFill/>
                </a:ln>
                <a:solidFill>
                  <a:prstClr val="black"/>
                </a:solidFill>
                <a:effectLst/>
                <a:uLnTx/>
                <a:uFillTx/>
                <a:latin typeface="DepCentury Old Style" panose="02030603060405030204" pitchFamily="18" charset="0"/>
                <a:ea typeface="+mn-ea"/>
                <a:cs typeface="+mn-cs"/>
              </a:rPr>
              <a:t>Gipling</a:t>
            </a:r>
            <a:r>
              <a:rPr kumimoji="0" lang="nn-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 Bonsaksen, Oslo</a:t>
            </a:r>
            <a:endPar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endParaRPr>
          </a:p>
        </p:txBody>
      </p:sp>
      <p:sp>
        <p:nvSpPr>
          <p:cNvPr id="35" name="TekstSylinder 34">
            <a:extLst>
              <a:ext uri="{FF2B5EF4-FFF2-40B4-BE49-F238E27FC236}">
                <a16:creationId xmlns:a16="http://schemas.microsoft.com/office/drawing/2014/main" id="{B2C7CCAA-7A3B-4293-8A98-7A801A7734B3}"/>
              </a:ext>
            </a:extLst>
          </p:cNvPr>
          <p:cNvSpPr txBox="1"/>
          <p:nvPr/>
        </p:nvSpPr>
        <p:spPr>
          <a:xfrm>
            <a:off x="2143073" y="3206490"/>
            <a:ext cx="150124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Arne Børke,</a:t>
            </a:r>
            <a:b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br>
            <a: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Stokke</a:t>
            </a:r>
          </a:p>
        </p:txBody>
      </p:sp>
      <p:sp>
        <p:nvSpPr>
          <p:cNvPr id="36" name="TekstSylinder 35">
            <a:extLst>
              <a:ext uri="{FF2B5EF4-FFF2-40B4-BE49-F238E27FC236}">
                <a16:creationId xmlns:a16="http://schemas.microsoft.com/office/drawing/2014/main" id="{F6F3BB3B-20BB-4C56-B567-4D2F9533EF73}"/>
              </a:ext>
            </a:extLst>
          </p:cNvPr>
          <p:cNvSpPr txBox="1"/>
          <p:nvPr/>
        </p:nvSpPr>
        <p:spPr>
          <a:xfrm>
            <a:off x="3413268" y="3193467"/>
            <a:ext cx="150124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Åsta Lovise Håverstad </a:t>
            </a:r>
            <a:r>
              <a:rPr kumimoji="0" lang="nb-NO" sz="900" b="0" i="0" u="none" strike="noStrike" kern="1200" cap="none" spc="0" normalizeH="0" baseline="0" noProof="0" err="1">
                <a:ln>
                  <a:noFill/>
                </a:ln>
                <a:solidFill>
                  <a:prstClr val="black"/>
                </a:solidFill>
                <a:effectLst/>
                <a:uLnTx/>
                <a:uFillTx/>
                <a:latin typeface="DepCentury Old Style" panose="02030603060405030204" pitchFamily="18" charset="0"/>
                <a:ea typeface="+mn-ea"/>
                <a:cs typeface="+mn-cs"/>
              </a:rPr>
              <a:t>Einstabland</a:t>
            </a:r>
            <a: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 Kristiansand</a:t>
            </a:r>
          </a:p>
        </p:txBody>
      </p:sp>
      <p:sp>
        <p:nvSpPr>
          <p:cNvPr id="37" name="TekstSylinder 36">
            <a:extLst>
              <a:ext uri="{FF2B5EF4-FFF2-40B4-BE49-F238E27FC236}">
                <a16:creationId xmlns:a16="http://schemas.microsoft.com/office/drawing/2014/main" id="{095BCDCD-DF60-4C45-9801-C59FBC81772C}"/>
              </a:ext>
            </a:extLst>
          </p:cNvPr>
          <p:cNvSpPr txBox="1"/>
          <p:nvPr/>
        </p:nvSpPr>
        <p:spPr>
          <a:xfrm>
            <a:off x="4656796" y="3189296"/>
            <a:ext cx="1499338" cy="5078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Julie Marie </a:t>
            </a:r>
            <a:r>
              <a:rPr kumimoji="0" lang="nb-NO" sz="900" b="0" i="0" u="none" strike="noStrike" kern="1200" cap="none" spc="0" normalizeH="0" baseline="0" noProof="0" err="1">
                <a:ln>
                  <a:noFill/>
                </a:ln>
                <a:solidFill>
                  <a:prstClr val="black"/>
                </a:solidFill>
                <a:effectLst/>
                <a:uLnTx/>
                <a:uFillTx/>
                <a:latin typeface="DepCentury Old Style" panose="02030603060405030204" pitchFamily="18" charset="0"/>
                <a:ea typeface="+mn-ea"/>
                <a:cs typeface="+mn-cs"/>
              </a:rPr>
              <a:t>Borna</a:t>
            </a:r>
            <a: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 Fossem,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Bergen</a:t>
            </a:r>
          </a:p>
        </p:txBody>
      </p:sp>
      <p:sp>
        <p:nvSpPr>
          <p:cNvPr id="39" name="TekstSylinder 38">
            <a:extLst>
              <a:ext uri="{FF2B5EF4-FFF2-40B4-BE49-F238E27FC236}">
                <a16:creationId xmlns:a16="http://schemas.microsoft.com/office/drawing/2014/main" id="{1947D744-E1CA-4480-B286-55DA61895D5D}"/>
              </a:ext>
            </a:extLst>
          </p:cNvPr>
          <p:cNvSpPr txBox="1"/>
          <p:nvPr/>
        </p:nvSpPr>
        <p:spPr>
          <a:xfrm>
            <a:off x="6004163" y="3180899"/>
            <a:ext cx="150124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n-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Brede Paulsen Hangeland,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n-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Stavanger</a:t>
            </a:r>
            <a:endPar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endParaRPr>
          </a:p>
        </p:txBody>
      </p:sp>
      <p:sp>
        <p:nvSpPr>
          <p:cNvPr id="40" name="TekstSylinder 39">
            <a:extLst>
              <a:ext uri="{FF2B5EF4-FFF2-40B4-BE49-F238E27FC236}">
                <a16:creationId xmlns:a16="http://schemas.microsoft.com/office/drawing/2014/main" id="{3E54F9FB-2116-4D5A-B0EA-4C0A5C2058AB}"/>
              </a:ext>
            </a:extLst>
          </p:cNvPr>
          <p:cNvSpPr txBox="1"/>
          <p:nvPr/>
        </p:nvSpPr>
        <p:spPr>
          <a:xfrm>
            <a:off x="7216041" y="3187012"/>
            <a:ext cx="150124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n-NO" sz="900" b="0" i="0" u="none" strike="noStrike" kern="1200" cap="none" spc="0" normalizeH="0" baseline="0" noProof="0" err="1">
                <a:ln>
                  <a:noFill/>
                </a:ln>
                <a:solidFill>
                  <a:prstClr val="black"/>
                </a:solidFill>
                <a:effectLst/>
                <a:uLnTx/>
                <a:uFillTx/>
                <a:latin typeface="DepCentury Old Style" panose="02030603060405030204" pitchFamily="18" charset="0"/>
                <a:ea typeface="+mn-ea"/>
                <a:cs typeface="+mn-cs"/>
              </a:rPr>
              <a:t>Aili</a:t>
            </a:r>
            <a:r>
              <a:rPr kumimoji="0" lang="nn-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 </a:t>
            </a:r>
            <a:r>
              <a:rPr kumimoji="0" lang="nn-NO" sz="900" b="0" i="0" u="none" strike="noStrike" kern="1200" cap="none" spc="0" normalizeH="0" baseline="0" noProof="0" err="1">
                <a:ln>
                  <a:noFill/>
                </a:ln>
                <a:solidFill>
                  <a:prstClr val="black"/>
                </a:solidFill>
                <a:effectLst/>
                <a:uLnTx/>
                <a:uFillTx/>
                <a:latin typeface="DepCentury Old Style" panose="02030603060405030204" pitchFamily="18" charset="0"/>
                <a:ea typeface="+mn-ea"/>
                <a:cs typeface="+mn-cs"/>
              </a:rPr>
              <a:t>Keskitalo</a:t>
            </a:r>
            <a:r>
              <a:rPr kumimoji="0" lang="nn-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a:t>
            </a:r>
            <a:br>
              <a:rPr kumimoji="0" lang="nn-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br>
            <a:r>
              <a:rPr kumimoji="0" lang="nn-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Kautokeino</a:t>
            </a:r>
            <a:endPar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endParaRPr>
          </a:p>
        </p:txBody>
      </p:sp>
      <p:sp>
        <p:nvSpPr>
          <p:cNvPr id="41" name="TekstSylinder 40">
            <a:extLst>
              <a:ext uri="{FF2B5EF4-FFF2-40B4-BE49-F238E27FC236}">
                <a16:creationId xmlns:a16="http://schemas.microsoft.com/office/drawing/2014/main" id="{6BCAB6A5-A182-4490-98B8-36878D31B941}"/>
              </a:ext>
            </a:extLst>
          </p:cNvPr>
          <p:cNvSpPr txBox="1"/>
          <p:nvPr/>
        </p:nvSpPr>
        <p:spPr>
          <a:xfrm>
            <a:off x="8424505" y="3162342"/>
            <a:ext cx="150124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n-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Idunn Tobiassen Mauseth,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n-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Hammerfest</a:t>
            </a:r>
            <a:endPar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endParaRPr>
          </a:p>
        </p:txBody>
      </p:sp>
      <p:sp>
        <p:nvSpPr>
          <p:cNvPr id="42" name="TekstSylinder 41">
            <a:extLst>
              <a:ext uri="{FF2B5EF4-FFF2-40B4-BE49-F238E27FC236}">
                <a16:creationId xmlns:a16="http://schemas.microsoft.com/office/drawing/2014/main" id="{F8D0DCEC-1646-4A5D-B85B-77D3ACE3D5BD}"/>
              </a:ext>
            </a:extLst>
          </p:cNvPr>
          <p:cNvSpPr txBox="1"/>
          <p:nvPr/>
        </p:nvSpPr>
        <p:spPr>
          <a:xfrm>
            <a:off x="885459" y="5101367"/>
            <a:ext cx="150124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Aasmund Nordstoga, Vinje</a:t>
            </a:r>
          </a:p>
        </p:txBody>
      </p:sp>
      <p:sp>
        <p:nvSpPr>
          <p:cNvPr id="43" name="TekstSylinder 42">
            <a:extLst>
              <a:ext uri="{FF2B5EF4-FFF2-40B4-BE49-F238E27FC236}">
                <a16:creationId xmlns:a16="http://schemas.microsoft.com/office/drawing/2014/main" id="{13FAE117-E994-4A1B-8A09-337F91B7FD2D}"/>
              </a:ext>
            </a:extLst>
          </p:cNvPr>
          <p:cNvSpPr txBox="1"/>
          <p:nvPr/>
        </p:nvSpPr>
        <p:spPr>
          <a:xfrm>
            <a:off x="2158228" y="5111622"/>
            <a:ext cx="150124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Liza </a:t>
            </a:r>
            <a:r>
              <a:rPr kumimoji="0" lang="nb-NO" sz="900" b="0" i="0" u="none" strike="noStrike" kern="1200" cap="none" spc="0" normalizeH="0" baseline="0" noProof="0" err="1">
                <a:ln>
                  <a:noFill/>
                </a:ln>
                <a:solidFill>
                  <a:prstClr val="black"/>
                </a:solidFill>
                <a:effectLst/>
                <a:uLnTx/>
                <a:uFillTx/>
                <a:latin typeface="DepCentury Old Style" panose="02030603060405030204" pitchFamily="18" charset="0"/>
                <a:ea typeface="+mn-ea"/>
                <a:cs typeface="+mn-cs"/>
              </a:rPr>
              <a:t>Reisel</a:t>
            </a:r>
            <a: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Oslo</a:t>
            </a:r>
          </a:p>
        </p:txBody>
      </p:sp>
      <p:sp>
        <p:nvSpPr>
          <p:cNvPr id="44" name="TekstSylinder 43">
            <a:extLst>
              <a:ext uri="{FF2B5EF4-FFF2-40B4-BE49-F238E27FC236}">
                <a16:creationId xmlns:a16="http://schemas.microsoft.com/office/drawing/2014/main" id="{2E9B1C91-5BE7-4F9B-BBCD-DA16743E7342}"/>
              </a:ext>
            </a:extLst>
          </p:cNvPr>
          <p:cNvSpPr txBox="1"/>
          <p:nvPr/>
        </p:nvSpPr>
        <p:spPr>
          <a:xfrm>
            <a:off x="3422856" y="5114951"/>
            <a:ext cx="150124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Ola By Rise,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Trondheim</a:t>
            </a:r>
          </a:p>
        </p:txBody>
      </p:sp>
      <p:sp>
        <p:nvSpPr>
          <p:cNvPr id="45" name="TekstSylinder 44">
            <a:extLst>
              <a:ext uri="{FF2B5EF4-FFF2-40B4-BE49-F238E27FC236}">
                <a16:creationId xmlns:a16="http://schemas.microsoft.com/office/drawing/2014/main" id="{B5378C2B-D5C2-4C7B-A800-A767E0ADE7A1}"/>
              </a:ext>
            </a:extLst>
          </p:cNvPr>
          <p:cNvSpPr txBox="1"/>
          <p:nvPr/>
        </p:nvSpPr>
        <p:spPr>
          <a:xfrm>
            <a:off x="4699990" y="5132581"/>
            <a:ext cx="150124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Are Saastad,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Oslo</a:t>
            </a:r>
          </a:p>
        </p:txBody>
      </p:sp>
      <p:sp>
        <p:nvSpPr>
          <p:cNvPr id="46" name="TekstSylinder 45">
            <a:extLst>
              <a:ext uri="{FF2B5EF4-FFF2-40B4-BE49-F238E27FC236}">
                <a16:creationId xmlns:a16="http://schemas.microsoft.com/office/drawing/2014/main" id="{DF90E098-40D7-41F5-AE80-11AAE517D887}"/>
              </a:ext>
            </a:extLst>
          </p:cNvPr>
          <p:cNvSpPr txBox="1"/>
          <p:nvPr/>
        </p:nvSpPr>
        <p:spPr>
          <a:xfrm>
            <a:off x="5972759" y="5118689"/>
            <a:ext cx="150124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Adam Andreas Bredesen Schjølberg, Oslo</a:t>
            </a:r>
          </a:p>
        </p:txBody>
      </p:sp>
      <p:sp>
        <p:nvSpPr>
          <p:cNvPr id="47" name="TekstSylinder 46">
            <a:extLst>
              <a:ext uri="{FF2B5EF4-FFF2-40B4-BE49-F238E27FC236}">
                <a16:creationId xmlns:a16="http://schemas.microsoft.com/office/drawing/2014/main" id="{D49571EC-211D-4DCE-AC6D-29ABB0526EAD}"/>
              </a:ext>
            </a:extLst>
          </p:cNvPr>
          <p:cNvSpPr txBox="1"/>
          <p:nvPr/>
        </p:nvSpPr>
        <p:spPr>
          <a:xfrm>
            <a:off x="7241752" y="5132581"/>
            <a:ext cx="150124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n-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Camilla Stoltenberg,</a:t>
            </a:r>
            <a:br>
              <a:rPr kumimoji="0" lang="nn-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br>
            <a:r>
              <a:rPr kumimoji="0" lang="nn-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Oslo</a:t>
            </a:r>
            <a:endPar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endParaRPr>
          </a:p>
        </p:txBody>
      </p:sp>
      <p:sp>
        <p:nvSpPr>
          <p:cNvPr id="48" name="TekstSylinder 47">
            <a:extLst>
              <a:ext uri="{FF2B5EF4-FFF2-40B4-BE49-F238E27FC236}">
                <a16:creationId xmlns:a16="http://schemas.microsoft.com/office/drawing/2014/main" id="{923B907C-55AD-497F-AB5D-3AA2ABC3B688}"/>
              </a:ext>
            </a:extLst>
          </p:cNvPr>
          <p:cNvSpPr txBox="1"/>
          <p:nvPr/>
        </p:nvSpPr>
        <p:spPr>
          <a:xfrm>
            <a:off x="8450204" y="5130665"/>
            <a:ext cx="150124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err="1">
                <a:ln>
                  <a:noFill/>
                </a:ln>
                <a:solidFill>
                  <a:prstClr val="black"/>
                </a:solidFill>
                <a:effectLst/>
                <a:uLnTx/>
                <a:uFillTx/>
                <a:latin typeface="DepCentury Old Style" panose="02030603060405030204" pitchFamily="18" charset="0"/>
                <a:ea typeface="+mn-ea"/>
                <a:cs typeface="+mn-cs"/>
              </a:rPr>
              <a:t>Sylo</a:t>
            </a:r>
            <a: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 </a:t>
            </a:r>
            <a:r>
              <a:rPr kumimoji="0" lang="nb-NO" sz="900" b="0" i="0" u="none" strike="noStrike" kern="1200" cap="none" spc="0" normalizeH="0" baseline="0" noProof="0" err="1">
                <a:ln>
                  <a:noFill/>
                </a:ln>
                <a:solidFill>
                  <a:prstClr val="black"/>
                </a:solidFill>
                <a:effectLst/>
                <a:uLnTx/>
                <a:uFillTx/>
                <a:latin typeface="DepCentury Old Style" panose="02030603060405030204" pitchFamily="18" charset="0"/>
                <a:ea typeface="+mn-ea"/>
                <a:cs typeface="+mn-cs"/>
              </a:rPr>
              <a:t>Taraku</a:t>
            </a:r>
            <a: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a:t>
            </a:r>
            <a:b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br>
            <a: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Drammen</a:t>
            </a:r>
          </a:p>
        </p:txBody>
      </p:sp>
      <p:sp>
        <p:nvSpPr>
          <p:cNvPr id="49" name="TekstSylinder 48">
            <a:extLst>
              <a:ext uri="{FF2B5EF4-FFF2-40B4-BE49-F238E27FC236}">
                <a16:creationId xmlns:a16="http://schemas.microsoft.com/office/drawing/2014/main" id="{6EF02020-1959-4A84-9C59-421532222859}"/>
              </a:ext>
            </a:extLst>
          </p:cNvPr>
          <p:cNvSpPr txBox="1"/>
          <p:nvPr/>
        </p:nvSpPr>
        <p:spPr>
          <a:xfrm>
            <a:off x="9695023" y="3213162"/>
            <a:ext cx="150124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Wasim Zahid,</a:t>
            </a:r>
            <a:b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br>
            <a: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Lommedalen</a:t>
            </a:r>
          </a:p>
        </p:txBody>
      </p:sp>
      <p:sp>
        <p:nvSpPr>
          <p:cNvPr id="50" name="TekstSylinder 49">
            <a:extLst>
              <a:ext uri="{FF2B5EF4-FFF2-40B4-BE49-F238E27FC236}">
                <a16:creationId xmlns:a16="http://schemas.microsoft.com/office/drawing/2014/main" id="{634E7911-10D4-410D-8E30-FD6B78CDCA72}"/>
              </a:ext>
            </a:extLst>
          </p:cNvPr>
          <p:cNvSpPr txBox="1"/>
          <p:nvPr/>
        </p:nvSpPr>
        <p:spPr>
          <a:xfrm>
            <a:off x="9890464" y="5165860"/>
            <a:ext cx="150124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Nils-Erik Ulset,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Tingvoll</a:t>
            </a:r>
          </a:p>
        </p:txBody>
      </p:sp>
      <p:sp>
        <p:nvSpPr>
          <p:cNvPr id="52" name="TekstSylinder 51">
            <a:extLst>
              <a:ext uri="{FF2B5EF4-FFF2-40B4-BE49-F238E27FC236}">
                <a16:creationId xmlns:a16="http://schemas.microsoft.com/office/drawing/2014/main" id="{E279153C-6658-43BE-9625-55C9355B89B2}"/>
              </a:ext>
            </a:extLst>
          </p:cNvPr>
          <p:cNvSpPr txBox="1"/>
          <p:nvPr/>
        </p:nvSpPr>
        <p:spPr>
          <a:xfrm>
            <a:off x="8738085" y="5793560"/>
            <a:ext cx="3086547" cy="707886"/>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nb-NO" sz="8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Foto: Fellesforbundet, Skeiv Ungdom, Mannsforum, </a:t>
            </a:r>
            <a:r>
              <a:rPr kumimoji="0" lang="nb-NO" sz="800" b="0" i="0" u="none" strike="noStrike" kern="1200" cap="none" spc="0" normalizeH="0" baseline="0" noProof="0" err="1">
                <a:ln>
                  <a:noFill/>
                </a:ln>
                <a:solidFill>
                  <a:prstClr val="black"/>
                </a:solidFill>
                <a:effectLst/>
                <a:uLnTx/>
                <a:uFillTx/>
                <a:latin typeface="DepCentury Old Style" panose="02030603060405030204" pitchFamily="18" charset="0"/>
                <a:ea typeface="+mn-ea"/>
                <a:cs typeface="+mn-cs"/>
              </a:rPr>
              <a:t>UiA</a:t>
            </a:r>
            <a:r>
              <a:rPr kumimoji="0" lang="nb-NO" sz="8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 Olof Andersson, Johanne Sundby, Vilde Larsen, Marcel </a:t>
            </a:r>
            <a:r>
              <a:rPr kumimoji="0" lang="nb-NO" sz="800" b="0" i="0" u="none" strike="noStrike" kern="1200" cap="none" spc="0" normalizeH="0" baseline="0" noProof="0" err="1">
                <a:ln>
                  <a:noFill/>
                </a:ln>
                <a:solidFill>
                  <a:prstClr val="black"/>
                </a:solidFill>
                <a:effectLst/>
                <a:uLnTx/>
                <a:uFillTx/>
                <a:latin typeface="DepCentury Old Style" panose="02030603060405030204" pitchFamily="18" charset="0"/>
                <a:ea typeface="+mn-ea"/>
                <a:cs typeface="+mn-cs"/>
              </a:rPr>
              <a:t>Leliënhof</a:t>
            </a:r>
            <a:r>
              <a:rPr kumimoji="0" lang="nb-NO" sz="8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 Institutt for samfunnsforskning, Trondheim kommune, Reform, Malin </a:t>
            </a:r>
            <a:r>
              <a:rPr kumimoji="0" lang="nb-NO" sz="800" b="0" i="0" u="none" strike="noStrike" kern="1200" cap="none" spc="0" normalizeH="0" baseline="0" noProof="0" err="1">
                <a:ln>
                  <a:noFill/>
                </a:ln>
                <a:solidFill>
                  <a:prstClr val="black"/>
                </a:solidFill>
                <a:effectLst/>
                <a:uLnTx/>
                <a:uFillTx/>
                <a:latin typeface="DepCentury Old Style" panose="02030603060405030204" pitchFamily="18" charset="0"/>
                <a:ea typeface="+mn-ea"/>
                <a:cs typeface="+mn-cs"/>
              </a:rPr>
              <a:t>Westermann</a:t>
            </a:r>
            <a:r>
              <a:rPr kumimoji="0" lang="nb-NO" sz="8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 Jimmy Linus, Kaja Bruskeland/Elen Sonja Klouman, Sondre Eriksen </a:t>
            </a:r>
            <a:r>
              <a:rPr kumimoji="0" lang="nb-NO" sz="800" b="0" i="0" u="none" strike="noStrike" kern="1200" cap="none" spc="0" normalizeH="0" baseline="0" noProof="0" err="1">
                <a:ln>
                  <a:noFill/>
                </a:ln>
                <a:solidFill>
                  <a:prstClr val="black"/>
                </a:solidFill>
                <a:effectLst/>
                <a:uLnTx/>
                <a:uFillTx/>
                <a:latin typeface="DepCentury Old Style" panose="02030603060405030204" pitchFamily="18" charset="0"/>
                <a:ea typeface="+mn-ea"/>
                <a:cs typeface="+mn-cs"/>
              </a:rPr>
              <a:t>Hensema</a:t>
            </a:r>
            <a:r>
              <a:rPr kumimoji="0" lang="nb-NO" sz="800" b="0" i="0" u="none" strike="noStrike" kern="1200" cap="none" spc="0" normalizeH="0" baseline="0" noProof="0">
                <a:ln>
                  <a:noFill/>
                </a:ln>
                <a:solidFill>
                  <a:prstClr val="black"/>
                </a:solidFill>
                <a:effectLst/>
                <a:uLnTx/>
                <a:uFillTx/>
                <a:latin typeface="DepCentury Old Style" panose="02030603060405030204" pitchFamily="18" charset="0"/>
                <a:ea typeface="+mn-ea"/>
                <a:cs typeface="+mn-cs"/>
              </a:rPr>
              <a:t>.</a:t>
            </a:r>
          </a:p>
        </p:txBody>
      </p:sp>
      <p:pic>
        <p:nvPicPr>
          <p:cNvPr id="51" name="Bilde 50">
            <a:extLst>
              <a:ext uri="{FF2B5EF4-FFF2-40B4-BE49-F238E27FC236}">
                <a16:creationId xmlns:a16="http://schemas.microsoft.com/office/drawing/2014/main" id="{C72FEB5E-EA23-40A6-91F6-186CCE847DA5}"/>
              </a:ext>
            </a:extLst>
          </p:cNvPr>
          <p:cNvPicPr>
            <a:picLocks noChangeAspect="1"/>
          </p:cNvPicPr>
          <p:nvPr/>
        </p:nvPicPr>
        <p:blipFill>
          <a:blip r:embed="rId19"/>
          <a:stretch>
            <a:fillRect/>
          </a:stretch>
        </p:blipFill>
        <p:spPr>
          <a:xfrm>
            <a:off x="1" y="6053796"/>
            <a:ext cx="1922106" cy="804204"/>
          </a:xfrm>
          <a:prstGeom prst="rect">
            <a:avLst/>
          </a:prstGeom>
        </p:spPr>
      </p:pic>
      <p:pic>
        <p:nvPicPr>
          <p:cNvPr id="5" name="Bilde 4">
            <a:extLst>
              <a:ext uri="{FF2B5EF4-FFF2-40B4-BE49-F238E27FC236}">
                <a16:creationId xmlns:a16="http://schemas.microsoft.com/office/drawing/2014/main" id="{E8BF4E16-13FF-4D26-ABCC-D16D465261A1}"/>
              </a:ext>
            </a:extLst>
          </p:cNvPr>
          <p:cNvPicPr>
            <a:picLocks noChangeAspect="1"/>
          </p:cNvPicPr>
          <p:nvPr/>
        </p:nvPicPr>
        <p:blipFill rotWithShape="1">
          <a:blip r:embed="rId20" cstate="print">
            <a:extLst>
              <a:ext uri="{28A0092B-C50C-407E-A947-70E740481C1C}">
                <a14:useLocalDpi xmlns:a14="http://schemas.microsoft.com/office/drawing/2010/main" val="0"/>
              </a:ext>
            </a:extLst>
          </a:blip>
          <a:srcRect l="12012" t="128" r="12182" b="10346"/>
          <a:stretch/>
        </p:blipFill>
        <p:spPr>
          <a:xfrm>
            <a:off x="5416583" y="254775"/>
            <a:ext cx="1196484" cy="1422455"/>
          </a:xfrm>
          <a:prstGeom prst="rect">
            <a:avLst/>
          </a:prstGeom>
        </p:spPr>
      </p:pic>
    </p:spTree>
    <p:extLst>
      <p:ext uri="{BB962C8B-B14F-4D97-AF65-F5344CB8AC3E}">
        <p14:creationId xmlns:p14="http://schemas.microsoft.com/office/powerpoint/2010/main" val="1076789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7874C3-BACD-4AFC-9703-D8AD7F2BA96D}"/>
              </a:ext>
            </a:extLst>
          </p:cNvPr>
          <p:cNvSpPr>
            <a:spLocks noGrp="1"/>
          </p:cNvSpPr>
          <p:nvPr>
            <p:ph type="title"/>
          </p:nvPr>
        </p:nvSpPr>
        <p:spPr>
          <a:xfrm>
            <a:off x="838200" y="631825"/>
            <a:ext cx="10515600" cy="1325563"/>
          </a:xfrm>
        </p:spPr>
        <p:txBody>
          <a:bodyPr>
            <a:normAutofit/>
          </a:bodyPr>
          <a:lstStyle/>
          <a:p>
            <a:r>
              <a:rPr lang="nb-NO" dirty="0"/>
              <a:t>Fra utvalgets mandat</a:t>
            </a:r>
          </a:p>
        </p:txBody>
      </p:sp>
      <p:sp>
        <p:nvSpPr>
          <p:cNvPr id="3" name="Plassholder for innhold 2">
            <a:extLst>
              <a:ext uri="{FF2B5EF4-FFF2-40B4-BE49-F238E27FC236}">
                <a16:creationId xmlns:a16="http://schemas.microsoft.com/office/drawing/2014/main" id="{35346C8C-1215-4386-8888-8DA503767896}"/>
              </a:ext>
            </a:extLst>
          </p:cNvPr>
          <p:cNvSpPr>
            <a:spLocks noGrp="1"/>
          </p:cNvSpPr>
          <p:nvPr>
            <p:ph idx="1"/>
          </p:nvPr>
        </p:nvSpPr>
        <p:spPr>
          <a:xfrm>
            <a:off x="838200" y="2057400"/>
            <a:ext cx="10515600" cy="3871762"/>
          </a:xfrm>
        </p:spPr>
        <p:txBody>
          <a:bodyPr>
            <a:normAutofit fontScale="92500" lnSpcReduction="20000"/>
          </a:bodyPr>
          <a:lstStyle/>
          <a:p>
            <a:pPr>
              <a:lnSpc>
                <a:spcPct val="100000"/>
              </a:lnSpc>
            </a:pPr>
            <a:r>
              <a:rPr lang="nb-NO" sz="2400" dirty="0">
                <a:latin typeface="Calibri" panose="020F0502020204030204" pitchFamily="34" charset="0"/>
                <a:ea typeface="Calibri" panose="020F0502020204030204" pitchFamily="34" charset="0"/>
              </a:rPr>
              <a:t>For å sikre en god likestillingspolitikk er det behov for en helhetlig oversikt over hvilke likestillingsutfordringer gutter og menn møter gjennom livsløpet.</a:t>
            </a:r>
          </a:p>
          <a:p>
            <a:pPr>
              <a:lnSpc>
                <a:spcPct val="100000"/>
              </a:lnSpc>
            </a:pPr>
            <a:endParaRPr lang="nb-NO" sz="2400" dirty="0">
              <a:latin typeface="Calibri" panose="020F0502020204030204" pitchFamily="34" charset="0"/>
              <a:ea typeface="Calibri" panose="020F0502020204030204" pitchFamily="34" charset="0"/>
            </a:endParaRPr>
          </a:p>
          <a:p>
            <a:pPr>
              <a:lnSpc>
                <a:spcPct val="100000"/>
              </a:lnSpc>
            </a:pPr>
            <a:r>
              <a:rPr lang="nb-NO" sz="2400" dirty="0">
                <a:latin typeface="Calibri" panose="020F0502020204030204" pitchFamily="34" charset="0"/>
                <a:ea typeface="Calibri" panose="020F0502020204030204" pitchFamily="34" charset="0"/>
              </a:rPr>
              <a:t>Utvalget skal utrede likestillingsutfordringer menn møter og som bidrar til utenforskap og er til hinder for et likestilt samfunn.</a:t>
            </a:r>
          </a:p>
          <a:p>
            <a:pPr>
              <a:lnSpc>
                <a:spcPct val="100000"/>
              </a:lnSpc>
            </a:pPr>
            <a:endParaRPr lang="nb-NO" sz="2400" dirty="0">
              <a:latin typeface="Calibri" panose="020F0502020204030204" pitchFamily="34" charset="0"/>
              <a:ea typeface="Calibri" panose="020F0502020204030204" pitchFamily="34" charset="0"/>
            </a:endParaRPr>
          </a:p>
          <a:p>
            <a:pPr>
              <a:lnSpc>
                <a:spcPct val="100000"/>
              </a:lnSpc>
            </a:pPr>
            <a:r>
              <a:rPr lang="nb-NO" sz="2400" dirty="0">
                <a:latin typeface="Calibri" panose="020F0502020204030204" pitchFamily="34" charset="0"/>
                <a:ea typeface="Calibri" panose="020F0502020204030204" pitchFamily="34" charset="0"/>
              </a:rPr>
              <a:t>Utvalget skal gi en helhetlig oversikt over hvilke likestillingsutfordringer gutter og menn møter gjennom livsløpet, vurdere om pågående politikk og igangsatte prosesser ivaretar kjønnsperspektivet på disse område tilstrekkelig, og foreslå tiltak som vil bidra til et likestilt samfunn.</a:t>
            </a:r>
            <a:br>
              <a:rPr lang="nb-NO" sz="2400" dirty="0">
                <a:latin typeface="Calibri" panose="020F0502020204030204" pitchFamily="34" charset="0"/>
                <a:ea typeface="Calibri" panose="020F0502020204030204" pitchFamily="34" charset="0"/>
              </a:rPr>
            </a:br>
            <a:endParaRPr lang="nb-NO" sz="2400" dirty="0"/>
          </a:p>
        </p:txBody>
      </p:sp>
    </p:spTree>
    <p:extLst>
      <p:ext uri="{BB962C8B-B14F-4D97-AF65-F5344CB8AC3E}">
        <p14:creationId xmlns:p14="http://schemas.microsoft.com/office/powerpoint/2010/main" val="3045070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7874C3-BACD-4AFC-9703-D8AD7F2BA96D}"/>
              </a:ext>
            </a:extLst>
          </p:cNvPr>
          <p:cNvSpPr>
            <a:spLocks noGrp="1"/>
          </p:cNvSpPr>
          <p:nvPr>
            <p:ph type="title"/>
          </p:nvPr>
        </p:nvSpPr>
        <p:spPr>
          <a:xfrm>
            <a:off x="838200" y="631825"/>
            <a:ext cx="10515600" cy="1325563"/>
          </a:xfrm>
        </p:spPr>
        <p:txBody>
          <a:bodyPr>
            <a:normAutofit/>
          </a:bodyPr>
          <a:lstStyle/>
          <a:p>
            <a:r>
              <a:rPr lang="nb-NO"/>
              <a:t>Arbeidsprosess</a:t>
            </a:r>
          </a:p>
        </p:txBody>
      </p:sp>
      <p:sp>
        <p:nvSpPr>
          <p:cNvPr id="3" name="Plassholder for innhold 2">
            <a:extLst>
              <a:ext uri="{FF2B5EF4-FFF2-40B4-BE49-F238E27FC236}">
                <a16:creationId xmlns:a16="http://schemas.microsoft.com/office/drawing/2014/main" id="{35346C8C-1215-4386-8888-8DA503767896}"/>
              </a:ext>
            </a:extLst>
          </p:cNvPr>
          <p:cNvSpPr>
            <a:spLocks noGrp="1"/>
          </p:cNvSpPr>
          <p:nvPr>
            <p:ph idx="1"/>
          </p:nvPr>
        </p:nvSpPr>
        <p:spPr>
          <a:xfrm>
            <a:off x="838200" y="2057400"/>
            <a:ext cx="5090962" cy="3871762"/>
          </a:xfrm>
        </p:spPr>
        <p:txBody>
          <a:bodyPr>
            <a:normAutofit/>
          </a:bodyPr>
          <a:lstStyle/>
          <a:p>
            <a:pPr>
              <a:lnSpc>
                <a:spcPct val="100000"/>
              </a:lnSpc>
            </a:pPr>
            <a:r>
              <a:rPr lang="nb-NO" sz="2400">
                <a:latin typeface="Calibri" panose="020F0502020204030204" pitchFamily="34" charset="0"/>
                <a:ea typeface="Calibri" panose="020F0502020204030204" pitchFamily="34" charset="0"/>
              </a:rPr>
              <a:t>Utvalgsmøter </a:t>
            </a:r>
          </a:p>
          <a:p>
            <a:pPr>
              <a:lnSpc>
                <a:spcPct val="100000"/>
              </a:lnSpc>
            </a:pPr>
            <a:r>
              <a:rPr lang="nb-NO" sz="2400" err="1">
                <a:latin typeface="Calibri" panose="020F0502020204030204" pitchFamily="34" charset="0"/>
                <a:ea typeface="Calibri" panose="020F0502020204030204" pitchFamily="34" charset="0"/>
              </a:rPr>
              <a:t>Innspillsmøter</a:t>
            </a:r>
            <a:endParaRPr lang="nb-NO" sz="2400">
              <a:latin typeface="Calibri" panose="020F0502020204030204" pitchFamily="34" charset="0"/>
              <a:ea typeface="Calibri" panose="020F0502020204030204" pitchFamily="34" charset="0"/>
            </a:endParaRPr>
          </a:p>
          <a:p>
            <a:pPr>
              <a:lnSpc>
                <a:spcPct val="100000"/>
              </a:lnSpc>
            </a:pPr>
            <a:r>
              <a:rPr lang="nb-NO" sz="2400">
                <a:latin typeface="Calibri" panose="020F0502020204030204" pitchFamily="34" charset="0"/>
                <a:ea typeface="Calibri" panose="020F0502020204030204" pitchFamily="34" charset="0"/>
              </a:rPr>
              <a:t>Offentlig debatt</a:t>
            </a:r>
          </a:p>
          <a:p>
            <a:pPr marL="0" indent="0">
              <a:lnSpc>
                <a:spcPct val="100000"/>
              </a:lnSpc>
              <a:buNone/>
            </a:pPr>
            <a:br>
              <a:rPr lang="nb-NO" sz="2400">
                <a:latin typeface="Calibri" panose="020F0502020204030204" pitchFamily="34" charset="0"/>
                <a:ea typeface="Calibri" panose="020F0502020204030204" pitchFamily="34" charset="0"/>
              </a:rPr>
            </a:br>
            <a:endParaRPr lang="nb-NO" sz="2400"/>
          </a:p>
        </p:txBody>
      </p:sp>
      <p:pic>
        <p:nvPicPr>
          <p:cNvPr id="4" name="Picture 2" descr="Bilde fra møte i Mannsutvalget">
            <a:extLst>
              <a:ext uri="{FF2B5EF4-FFF2-40B4-BE49-F238E27FC236}">
                <a16:creationId xmlns:a16="http://schemas.microsoft.com/office/drawing/2014/main" id="{984139D4-6A27-2506-D457-145509BDCE3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 t="11558" r="1910"/>
          <a:stretch/>
        </p:blipFill>
        <p:spPr bwMode="auto">
          <a:xfrm>
            <a:off x="7430285" y="120155"/>
            <a:ext cx="3837917" cy="176512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Bilde fra innspillsmøte 19. juni, deltakere ved flere bord diskuterer i grupper.">
            <a:extLst>
              <a:ext uri="{FF2B5EF4-FFF2-40B4-BE49-F238E27FC236}">
                <a16:creationId xmlns:a16="http://schemas.microsoft.com/office/drawing/2014/main" id="{24AA494A-0102-E58E-3235-ECF2D6C5FF6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543"/>
          <a:stretch/>
        </p:blipFill>
        <p:spPr bwMode="auto">
          <a:xfrm>
            <a:off x="7430285" y="2112039"/>
            <a:ext cx="3837917" cy="2199547"/>
          </a:xfrm>
          <a:prstGeom prst="rect">
            <a:avLst/>
          </a:prstGeom>
          <a:noFill/>
          <a:extLst>
            <a:ext uri="{909E8E84-426E-40DD-AFC4-6F175D3DCCD1}">
              <a14:hiddenFill xmlns:a14="http://schemas.microsoft.com/office/drawing/2010/main">
                <a:solidFill>
                  <a:srgbClr val="FFFFFF"/>
                </a:solidFill>
              </a14:hiddenFill>
            </a:ext>
          </a:extLst>
        </p:spPr>
      </p:pic>
      <p:pic>
        <p:nvPicPr>
          <p:cNvPr id="7" name="Bilde 6">
            <a:extLst>
              <a:ext uri="{FF2B5EF4-FFF2-40B4-BE49-F238E27FC236}">
                <a16:creationId xmlns:a16="http://schemas.microsoft.com/office/drawing/2014/main" id="{C5380FEA-4A54-2F3B-D478-AF26F58EE609}"/>
              </a:ext>
            </a:extLst>
          </p:cNvPr>
          <p:cNvPicPr>
            <a:picLocks noChangeAspect="1"/>
          </p:cNvPicPr>
          <p:nvPr/>
        </p:nvPicPr>
        <p:blipFill>
          <a:blip r:embed="rId5"/>
          <a:stretch>
            <a:fillRect/>
          </a:stretch>
        </p:blipFill>
        <p:spPr>
          <a:xfrm>
            <a:off x="7430285" y="4466237"/>
            <a:ext cx="3837916" cy="2251944"/>
          </a:xfrm>
          <a:prstGeom prst="rect">
            <a:avLst/>
          </a:prstGeom>
        </p:spPr>
      </p:pic>
    </p:spTree>
    <p:extLst>
      <p:ext uri="{BB962C8B-B14F-4D97-AF65-F5344CB8AC3E}">
        <p14:creationId xmlns:p14="http://schemas.microsoft.com/office/powerpoint/2010/main" val="2711261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7874C3-BACD-4AFC-9703-D8AD7F2BA96D}"/>
              </a:ext>
            </a:extLst>
          </p:cNvPr>
          <p:cNvSpPr>
            <a:spLocks noGrp="1"/>
          </p:cNvSpPr>
          <p:nvPr>
            <p:ph type="title"/>
          </p:nvPr>
        </p:nvSpPr>
        <p:spPr>
          <a:xfrm>
            <a:off x="838200" y="631825"/>
            <a:ext cx="10515600" cy="1325563"/>
          </a:xfrm>
        </p:spPr>
        <p:txBody>
          <a:bodyPr>
            <a:normAutofit/>
          </a:bodyPr>
          <a:lstStyle/>
          <a:p>
            <a:r>
              <a:rPr lang="nb-NO"/>
              <a:t>Utredningen</a:t>
            </a:r>
          </a:p>
        </p:txBody>
      </p:sp>
      <p:sp>
        <p:nvSpPr>
          <p:cNvPr id="3" name="Plassholder for innhold 2">
            <a:extLst>
              <a:ext uri="{FF2B5EF4-FFF2-40B4-BE49-F238E27FC236}">
                <a16:creationId xmlns:a16="http://schemas.microsoft.com/office/drawing/2014/main" id="{35346C8C-1215-4386-8888-8DA503767896}"/>
              </a:ext>
            </a:extLst>
          </p:cNvPr>
          <p:cNvSpPr>
            <a:spLocks noGrp="1"/>
          </p:cNvSpPr>
          <p:nvPr>
            <p:ph idx="1"/>
          </p:nvPr>
        </p:nvSpPr>
        <p:spPr>
          <a:xfrm>
            <a:off x="838200" y="2057400"/>
            <a:ext cx="10515600" cy="3871762"/>
          </a:xfrm>
        </p:spPr>
        <p:txBody>
          <a:bodyPr>
            <a:normAutofit/>
          </a:bodyPr>
          <a:lstStyle/>
          <a:p>
            <a:pPr>
              <a:lnSpc>
                <a:spcPct val="100000"/>
              </a:lnSpc>
            </a:pPr>
            <a:r>
              <a:rPr lang="nb-NO" sz="2400">
                <a:latin typeface="Calibri" panose="020F0502020204030204" pitchFamily="34" charset="0"/>
                <a:ea typeface="Calibri" panose="020F0502020204030204" pitchFamily="34" charset="0"/>
              </a:rPr>
              <a:t>Del 1: Innledning og perspektiver</a:t>
            </a:r>
          </a:p>
          <a:p>
            <a:pPr lvl="1">
              <a:lnSpc>
                <a:spcPct val="100000"/>
              </a:lnSpc>
            </a:pPr>
            <a:r>
              <a:rPr lang="nb-NO" sz="2400">
                <a:latin typeface="Calibri" panose="020F0502020204030204" pitchFamily="34" charset="0"/>
                <a:ea typeface="Calibri" panose="020F0502020204030204" pitchFamily="34" charset="0"/>
              </a:rPr>
              <a:t>Utvalgets sammensetning, mandat og arbeid, Likestilling i Norge – historie og utvikling, Utvalgets likestillingsperspektiv og overordnede vurderinger</a:t>
            </a:r>
          </a:p>
          <a:p>
            <a:pPr>
              <a:lnSpc>
                <a:spcPct val="100000"/>
              </a:lnSpc>
            </a:pPr>
            <a:r>
              <a:rPr lang="nb-NO" sz="2400">
                <a:latin typeface="Calibri" panose="020F0502020204030204" pitchFamily="34" charset="0"/>
                <a:ea typeface="Calibri" panose="020F0502020204030204" pitchFamily="34" charset="0"/>
              </a:rPr>
              <a:t>Del 2: Situasjonsbeskrivelser og utvalgets vurdering</a:t>
            </a:r>
          </a:p>
          <a:p>
            <a:pPr lvl="1">
              <a:lnSpc>
                <a:spcPct val="100000"/>
              </a:lnSpc>
            </a:pPr>
            <a:r>
              <a:rPr lang="nb-NO" sz="2400">
                <a:latin typeface="Calibri" panose="020F0502020204030204" pitchFamily="34" charset="0"/>
                <a:ea typeface="Calibri" panose="020F0502020204030204" pitchFamily="34" charset="0"/>
              </a:rPr>
              <a:t>Familieliv, utdanning, arbeidsliv, fritid, helse, vold, utenforskap</a:t>
            </a:r>
          </a:p>
          <a:p>
            <a:pPr>
              <a:lnSpc>
                <a:spcPct val="100000"/>
              </a:lnSpc>
            </a:pPr>
            <a:r>
              <a:rPr lang="nb-NO" sz="2400">
                <a:latin typeface="Calibri" panose="020F0502020204030204" pitchFamily="34" charset="0"/>
                <a:ea typeface="Calibri" panose="020F0502020204030204" pitchFamily="34" charset="0"/>
              </a:rPr>
              <a:t>Del 3: Utvalgets anbefalinger</a:t>
            </a:r>
          </a:p>
          <a:p>
            <a:pPr lvl="1">
              <a:lnSpc>
                <a:spcPct val="100000"/>
              </a:lnSpc>
            </a:pPr>
            <a:r>
              <a:rPr lang="nb-NO" sz="2400">
                <a:latin typeface="Calibri" panose="020F0502020204030204" pitchFamily="34" charset="0"/>
                <a:ea typeface="Calibri" panose="020F0502020204030204" pitchFamily="34" charset="0"/>
              </a:rPr>
              <a:t>Utvalgets anbefaling til tiltak, økonomiske og administrative konsekvenser</a:t>
            </a:r>
            <a:br>
              <a:rPr lang="nb-NO" sz="2400">
                <a:latin typeface="Calibri" panose="020F0502020204030204" pitchFamily="34" charset="0"/>
                <a:ea typeface="Calibri" panose="020F0502020204030204" pitchFamily="34" charset="0"/>
              </a:rPr>
            </a:br>
            <a:endParaRPr lang="nb-NO" sz="2400"/>
          </a:p>
        </p:txBody>
      </p:sp>
    </p:spTree>
    <p:extLst>
      <p:ext uri="{BB962C8B-B14F-4D97-AF65-F5344CB8AC3E}">
        <p14:creationId xmlns:p14="http://schemas.microsoft.com/office/powerpoint/2010/main" val="1656226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7874C3-BACD-4AFC-9703-D8AD7F2BA96D}"/>
              </a:ext>
            </a:extLst>
          </p:cNvPr>
          <p:cNvSpPr>
            <a:spLocks noGrp="1"/>
          </p:cNvSpPr>
          <p:nvPr>
            <p:ph type="title"/>
          </p:nvPr>
        </p:nvSpPr>
        <p:spPr>
          <a:xfrm>
            <a:off x="838200" y="631825"/>
            <a:ext cx="10515600" cy="1325563"/>
          </a:xfrm>
        </p:spPr>
        <p:txBody>
          <a:bodyPr>
            <a:normAutofit/>
          </a:bodyPr>
          <a:lstStyle/>
          <a:p>
            <a:r>
              <a:rPr lang="nb-NO"/>
              <a:t>Skoleresultater</a:t>
            </a:r>
          </a:p>
        </p:txBody>
      </p:sp>
      <p:sp>
        <p:nvSpPr>
          <p:cNvPr id="3" name="Plassholder for innhold 2">
            <a:extLst>
              <a:ext uri="{FF2B5EF4-FFF2-40B4-BE49-F238E27FC236}">
                <a16:creationId xmlns:a16="http://schemas.microsoft.com/office/drawing/2014/main" id="{35346C8C-1215-4386-8888-8DA503767896}"/>
              </a:ext>
            </a:extLst>
          </p:cNvPr>
          <p:cNvSpPr>
            <a:spLocks noGrp="1"/>
          </p:cNvSpPr>
          <p:nvPr>
            <p:ph idx="1"/>
          </p:nvPr>
        </p:nvSpPr>
        <p:spPr>
          <a:xfrm>
            <a:off x="838200" y="2057400"/>
            <a:ext cx="5581073" cy="3871762"/>
          </a:xfrm>
        </p:spPr>
        <p:txBody>
          <a:bodyPr>
            <a:normAutofit fontScale="92500" lnSpcReduction="10000"/>
          </a:bodyPr>
          <a:lstStyle/>
          <a:p>
            <a:pPr>
              <a:lnSpc>
                <a:spcPct val="100000"/>
              </a:lnSpc>
            </a:pPr>
            <a:r>
              <a:rPr lang="nb-NO" sz="2400" dirty="0">
                <a:effectLst/>
                <a:latin typeface="Calibri" panose="020F0502020204030204" pitchFamily="34" charset="0"/>
                <a:ea typeface="Batang" panose="02030600000101010101" pitchFamily="18" charset="-127"/>
                <a:cs typeface="Calibri" panose="020F0502020204030204" pitchFamily="34" charset="0"/>
              </a:rPr>
              <a:t>Gutter presterer i snitt svakere på skolen enn jenter, men det er også betydelig overlapp mellom jenter og gutter </a:t>
            </a:r>
          </a:p>
          <a:p>
            <a:pPr>
              <a:lnSpc>
                <a:spcPct val="100000"/>
              </a:lnSpc>
            </a:pPr>
            <a:r>
              <a:rPr lang="nb-NO" sz="2400" dirty="0">
                <a:effectLst/>
                <a:latin typeface="Calibri" panose="020F0502020204030204" pitchFamily="34" charset="0"/>
                <a:ea typeface="Batang" panose="02030600000101010101" pitchFamily="18" charset="-127"/>
                <a:cs typeface="Calibri" panose="020F0502020204030204" pitchFamily="34" charset="0"/>
              </a:rPr>
              <a:t>I 10. klasse får gutter i gjennomsnitt dårligere karakterer enn jenter i alle fag, bortsett fra i kroppsøving</a:t>
            </a:r>
          </a:p>
          <a:p>
            <a:pPr>
              <a:lnSpc>
                <a:spcPct val="100000"/>
              </a:lnSpc>
            </a:pPr>
            <a:r>
              <a:rPr lang="nb-NO" sz="2400" dirty="0">
                <a:effectLst/>
                <a:latin typeface="Calibri" panose="020F0502020204030204" pitchFamily="34" charset="0"/>
                <a:ea typeface="Batang" panose="02030600000101010101" pitchFamily="18" charset="-127"/>
                <a:cs typeface="Calibri" panose="020F0502020204030204" pitchFamily="34" charset="0"/>
              </a:rPr>
              <a:t>I 2023 hadde gutter i snitt 40,5 grunnskolepoeng, mens jentene hadde 44,5 </a:t>
            </a:r>
          </a:p>
          <a:p>
            <a:pPr marL="0" indent="0">
              <a:lnSpc>
                <a:spcPct val="100000"/>
              </a:lnSpc>
              <a:buNone/>
            </a:pPr>
            <a:br>
              <a:rPr lang="nb-NO" sz="2400" dirty="0">
                <a:latin typeface="Calibri" panose="020F0502020204030204" pitchFamily="34" charset="0"/>
                <a:ea typeface="Calibri" panose="020F0502020204030204" pitchFamily="34" charset="0"/>
                <a:cs typeface="Calibri" panose="020F0502020204030204" pitchFamily="34" charset="0"/>
              </a:rPr>
            </a:br>
            <a:endParaRPr lang="nb-NO" sz="2400" dirty="0">
              <a:latin typeface="Calibri" panose="020F0502020204030204" pitchFamily="34" charset="0"/>
              <a:cs typeface="Calibri" panose="020F0502020204030204" pitchFamily="34" charset="0"/>
            </a:endParaRPr>
          </a:p>
        </p:txBody>
      </p:sp>
      <p:pic>
        <p:nvPicPr>
          <p:cNvPr id="5" name="Bilde 4">
            <a:extLst>
              <a:ext uri="{FF2B5EF4-FFF2-40B4-BE49-F238E27FC236}">
                <a16:creationId xmlns:a16="http://schemas.microsoft.com/office/drawing/2014/main" id="{BEF122C5-917A-12DA-CD14-93C7F5C79518}"/>
              </a:ext>
            </a:extLst>
          </p:cNvPr>
          <p:cNvPicPr>
            <a:picLocks noChangeAspect="1"/>
          </p:cNvPicPr>
          <p:nvPr/>
        </p:nvPicPr>
        <p:blipFill>
          <a:blip r:embed="rId3"/>
          <a:stretch>
            <a:fillRect/>
          </a:stretch>
        </p:blipFill>
        <p:spPr>
          <a:xfrm>
            <a:off x="6514233" y="1957388"/>
            <a:ext cx="5314950" cy="2933700"/>
          </a:xfrm>
          <a:prstGeom prst="rect">
            <a:avLst/>
          </a:prstGeom>
        </p:spPr>
      </p:pic>
    </p:spTree>
    <p:extLst>
      <p:ext uri="{BB962C8B-B14F-4D97-AF65-F5344CB8AC3E}">
        <p14:creationId xmlns:p14="http://schemas.microsoft.com/office/powerpoint/2010/main" val="3942065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7874C3-BACD-4AFC-9703-D8AD7F2BA96D}"/>
              </a:ext>
            </a:extLst>
          </p:cNvPr>
          <p:cNvSpPr>
            <a:spLocks noGrp="1"/>
          </p:cNvSpPr>
          <p:nvPr>
            <p:ph type="title"/>
          </p:nvPr>
        </p:nvSpPr>
        <p:spPr>
          <a:xfrm>
            <a:off x="838200" y="631825"/>
            <a:ext cx="10515600" cy="1325563"/>
          </a:xfrm>
        </p:spPr>
        <p:txBody>
          <a:bodyPr>
            <a:normAutofit/>
          </a:bodyPr>
          <a:lstStyle/>
          <a:p>
            <a:r>
              <a:rPr lang="nb-NO"/>
              <a:t>Utdanningsvalg</a:t>
            </a:r>
          </a:p>
        </p:txBody>
      </p:sp>
      <p:sp>
        <p:nvSpPr>
          <p:cNvPr id="3" name="Plassholder for innhold 2">
            <a:extLst>
              <a:ext uri="{FF2B5EF4-FFF2-40B4-BE49-F238E27FC236}">
                <a16:creationId xmlns:a16="http://schemas.microsoft.com/office/drawing/2014/main" id="{35346C8C-1215-4386-8888-8DA503767896}"/>
              </a:ext>
            </a:extLst>
          </p:cNvPr>
          <p:cNvSpPr>
            <a:spLocks noGrp="1"/>
          </p:cNvSpPr>
          <p:nvPr>
            <p:ph idx="1"/>
          </p:nvPr>
        </p:nvSpPr>
        <p:spPr>
          <a:xfrm>
            <a:off x="838200" y="2057400"/>
            <a:ext cx="5719618" cy="3871762"/>
          </a:xfrm>
        </p:spPr>
        <p:txBody>
          <a:bodyPr>
            <a:normAutofit fontScale="85000" lnSpcReduction="10000"/>
          </a:bodyPr>
          <a:lstStyle/>
          <a:p>
            <a:pPr>
              <a:lnSpc>
                <a:spcPct val="100000"/>
              </a:lnSpc>
            </a:pPr>
            <a:r>
              <a:rPr lang="nb-NO" sz="2400" dirty="0">
                <a:effectLst/>
                <a:latin typeface="Calibri" panose="020F0502020204030204" pitchFamily="34" charset="0"/>
                <a:ea typeface="Batang" panose="02030600000101010101" pitchFamily="18" charset="-127"/>
                <a:cs typeface="Calibri" panose="020F0502020204030204" pitchFamily="34" charset="0"/>
              </a:rPr>
              <a:t>Gutter og jenters utdanningsvalg er til dels svært kjønnsdelte </a:t>
            </a:r>
          </a:p>
          <a:p>
            <a:pPr>
              <a:lnSpc>
                <a:spcPct val="100000"/>
              </a:lnSpc>
            </a:pPr>
            <a:r>
              <a:rPr lang="nb-NO" sz="2400" dirty="0">
                <a:effectLst/>
                <a:latin typeface="Calibri" panose="020F0502020204030204" pitchFamily="34" charset="0"/>
                <a:ea typeface="Batang" panose="02030600000101010101" pitchFamily="18" charset="-127"/>
                <a:cs typeface="Calibri" panose="020F0502020204030204" pitchFamily="34" charset="0"/>
              </a:rPr>
              <a:t>På videregående er særlig yrkesfagene kjønnsskjeve. For eksempel utgjør gutter rundt 90 prosent av elevene på elektro og datateknologi og bygg- og anleggsteknikk, mens det i</a:t>
            </a:r>
            <a:r>
              <a:rPr lang="nb-NO" sz="2400" i="1" dirty="0">
                <a:effectLst/>
                <a:latin typeface="Calibri" panose="020F0502020204030204" pitchFamily="34" charset="0"/>
                <a:ea typeface="Batang" panose="02030600000101010101" pitchFamily="18" charset="-127"/>
                <a:cs typeface="Calibri" panose="020F0502020204030204" pitchFamily="34" charset="0"/>
              </a:rPr>
              <a:t> </a:t>
            </a:r>
            <a:r>
              <a:rPr lang="nb-NO" sz="2400" dirty="0">
                <a:effectLst/>
                <a:latin typeface="Calibri" panose="020F0502020204030204" pitchFamily="34" charset="0"/>
                <a:ea typeface="Batang" panose="02030600000101010101" pitchFamily="18" charset="-127"/>
                <a:cs typeface="Calibri" panose="020F0502020204030204" pitchFamily="34" charset="0"/>
              </a:rPr>
              <a:t>helse- og oppvekstfag er godt under 20 prosent gutter </a:t>
            </a:r>
          </a:p>
          <a:p>
            <a:pPr>
              <a:lnSpc>
                <a:spcPct val="100000"/>
              </a:lnSpc>
            </a:pPr>
            <a:r>
              <a:rPr lang="nb-NO" sz="2400" dirty="0">
                <a:effectLst/>
                <a:latin typeface="Calibri" panose="020F0502020204030204" pitchFamily="34" charset="0"/>
                <a:ea typeface="Batang" panose="02030600000101010101" pitchFamily="18" charset="-127"/>
                <a:cs typeface="Calibri" panose="020F0502020204030204" pitchFamily="34" charset="0"/>
              </a:rPr>
              <a:t>Det er færre gutter enn jenter som velger utdanningsprogrammer som gir generell studiekompetanse til høyere utdanning </a:t>
            </a:r>
          </a:p>
          <a:p>
            <a:pPr marL="0" indent="0">
              <a:lnSpc>
                <a:spcPct val="100000"/>
              </a:lnSpc>
              <a:buNone/>
            </a:pPr>
            <a:br>
              <a:rPr lang="nb-NO" sz="2400" dirty="0">
                <a:latin typeface="Calibri" panose="020F0502020204030204" pitchFamily="34" charset="0"/>
                <a:ea typeface="Calibri" panose="020F0502020204030204" pitchFamily="34" charset="0"/>
                <a:cs typeface="Calibri" panose="020F0502020204030204" pitchFamily="34" charset="0"/>
              </a:rPr>
            </a:br>
            <a:endParaRPr lang="nb-NO" sz="2400" dirty="0">
              <a:latin typeface="Calibri" panose="020F0502020204030204" pitchFamily="34" charset="0"/>
              <a:cs typeface="Calibri" panose="020F0502020204030204" pitchFamily="34" charset="0"/>
            </a:endParaRPr>
          </a:p>
        </p:txBody>
      </p:sp>
      <p:pic>
        <p:nvPicPr>
          <p:cNvPr id="6" name="Bilde 5">
            <a:extLst>
              <a:ext uri="{FF2B5EF4-FFF2-40B4-BE49-F238E27FC236}">
                <a16:creationId xmlns:a16="http://schemas.microsoft.com/office/drawing/2014/main" id="{DE0609DE-254B-27B1-3732-86FD3A63199C}"/>
              </a:ext>
            </a:extLst>
          </p:cNvPr>
          <p:cNvPicPr>
            <a:picLocks noChangeAspect="1"/>
          </p:cNvPicPr>
          <p:nvPr/>
        </p:nvPicPr>
        <p:blipFill>
          <a:blip r:embed="rId3"/>
          <a:stretch>
            <a:fillRect/>
          </a:stretch>
        </p:blipFill>
        <p:spPr>
          <a:xfrm>
            <a:off x="6557818" y="1957388"/>
            <a:ext cx="5334000" cy="3752850"/>
          </a:xfrm>
          <a:prstGeom prst="rect">
            <a:avLst/>
          </a:prstGeom>
        </p:spPr>
      </p:pic>
    </p:spTree>
    <p:extLst>
      <p:ext uri="{BB962C8B-B14F-4D97-AF65-F5344CB8AC3E}">
        <p14:creationId xmlns:p14="http://schemas.microsoft.com/office/powerpoint/2010/main" val="3631163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7874C3-BACD-4AFC-9703-D8AD7F2BA96D}"/>
              </a:ext>
            </a:extLst>
          </p:cNvPr>
          <p:cNvSpPr>
            <a:spLocks noGrp="1"/>
          </p:cNvSpPr>
          <p:nvPr>
            <p:ph type="title"/>
          </p:nvPr>
        </p:nvSpPr>
        <p:spPr>
          <a:xfrm>
            <a:off x="838200" y="631825"/>
            <a:ext cx="10515600" cy="1325563"/>
          </a:xfrm>
        </p:spPr>
        <p:txBody>
          <a:bodyPr>
            <a:normAutofit/>
          </a:bodyPr>
          <a:lstStyle/>
          <a:p>
            <a:r>
              <a:rPr lang="nb-NO"/>
              <a:t>Høyere utdanning</a:t>
            </a:r>
          </a:p>
        </p:txBody>
      </p:sp>
      <p:sp>
        <p:nvSpPr>
          <p:cNvPr id="3" name="Plassholder for innhold 2">
            <a:extLst>
              <a:ext uri="{FF2B5EF4-FFF2-40B4-BE49-F238E27FC236}">
                <a16:creationId xmlns:a16="http://schemas.microsoft.com/office/drawing/2014/main" id="{35346C8C-1215-4386-8888-8DA503767896}"/>
              </a:ext>
            </a:extLst>
          </p:cNvPr>
          <p:cNvSpPr>
            <a:spLocks noGrp="1"/>
          </p:cNvSpPr>
          <p:nvPr>
            <p:ph idx="1"/>
          </p:nvPr>
        </p:nvSpPr>
        <p:spPr>
          <a:xfrm>
            <a:off x="838200" y="2057400"/>
            <a:ext cx="5719618" cy="3871762"/>
          </a:xfrm>
        </p:spPr>
        <p:txBody>
          <a:bodyPr>
            <a:normAutofit fontScale="85000" lnSpcReduction="20000"/>
          </a:bodyPr>
          <a:lstStyle/>
          <a:p>
            <a:pPr marL="384048" marR="0" lvl="0" indent="-384048" algn="l" defTabSz="914400" rtl="0" eaLnBrk="1" fontAlgn="auto" latinLnBrk="0" hangingPunct="1">
              <a:lnSpc>
                <a:spcPct val="94000"/>
              </a:lnSpc>
              <a:spcBef>
                <a:spcPts val="1000"/>
              </a:spcBef>
              <a:spcAft>
                <a:spcPts val="600"/>
              </a:spcAft>
              <a:buClrTx/>
              <a:buSzTx/>
              <a:buFont typeface="Franklin Gothic Book" panose="020B0503020102020204" pitchFamily="34" charset="0"/>
              <a:buChar char="■"/>
              <a:tabLst/>
              <a:defRPr/>
            </a:pPr>
            <a:r>
              <a:rPr kumimoji="0" lang="nb-NO" sz="2300" b="0" i="0" u="none" strike="noStrike" kern="1200" cap="none" spc="0" normalizeH="0" baseline="0" noProof="0" dirty="0">
                <a:ln>
                  <a:noFill/>
                </a:ln>
                <a:solidFill>
                  <a:srgbClr val="000000"/>
                </a:solidFill>
                <a:effectLst/>
                <a:uLnTx/>
                <a:uFillTx/>
                <a:latin typeface="Calibri" panose="020F0502020204030204" pitchFamily="34" charset="0"/>
                <a:ea typeface="Batang" panose="02030600000101010101" pitchFamily="18" charset="-127"/>
                <a:cs typeface="Calibri" panose="020F0502020204030204" pitchFamily="34" charset="0"/>
              </a:rPr>
              <a:t>Det er færre gutter enn jenter som tar høyere utdanning. I dag er 40 prosent av studentene i høyere utdanning menn. </a:t>
            </a:r>
          </a:p>
          <a:p>
            <a:pPr>
              <a:lnSpc>
                <a:spcPct val="100000"/>
              </a:lnSpc>
            </a:pPr>
            <a:r>
              <a:rPr lang="nb-NO" sz="2300" dirty="0">
                <a:effectLst/>
                <a:latin typeface="Calibri" panose="020F0502020204030204" pitchFamily="34" charset="0"/>
                <a:ea typeface="Batang" panose="02030600000101010101" pitchFamily="18" charset="-127"/>
                <a:cs typeface="Calibri" panose="020F0502020204030204" pitchFamily="34" charset="0"/>
              </a:rPr>
              <a:t>I tillegg til kjønn har også familiebakgrunn, innvandrerbakgrunn og bosted betydning for skoleprestasjoner og utdanningsvalg </a:t>
            </a:r>
          </a:p>
          <a:p>
            <a:pPr>
              <a:lnSpc>
                <a:spcPct val="100000"/>
              </a:lnSpc>
            </a:pPr>
            <a:r>
              <a:rPr lang="nb-NO" sz="2300" dirty="0">
                <a:effectLst/>
                <a:latin typeface="Calibri" panose="020F0502020204030204" pitchFamily="34" charset="0"/>
                <a:ea typeface="Batang" panose="02030600000101010101" pitchFamily="18" charset="-127"/>
                <a:cs typeface="Calibri" panose="020F0502020204030204" pitchFamily="34" charset="0"/>
              </a:rPr>
              <a:t>Det er en klar sammenheng mellom foreldrenes utdanningsbakgrunn og barns skoleprestasjoner, og det samme gjelder for gjennomføring av videregående opplæring og deltakelse i høyere utdanning</a:t>
            </a:r>
          </a:p>
          <a:p>
            <a:pPr marL="0" indent="0">
              <a:lnSpc>
                <a:spcPct val="100000"/>
              </a:lnSpc>
              <a:buNone/>
            </a:pPr>
            <a:br>
              <a:rPr lang="nb-NO" sz="2400" dirty="0">
                <a:latin typeface="Calibri" panose="020F0502020204030204" pitchFamily="34" charset="0"/>
                <a:ea typeface="Calibri" panose="020F0502020204030204" pitchFamily="34" charset="0"/>
                <a:cs typeface="Calibri" panose="020F0502020204030204" pitchFamily="34" charset="0"/>
              </a:rPr>
            </a:br>
            <a:endParaRPr lang="nb-NO" sz="2400" dirty="0">
              <a:latin typeface="Calibri" panose="020F0502020204030204" pitchFamily="34" charset="0"/>
              <a:cs typeface="Calibri" panose="020F0502020204030204" pitchFamily="34" charset="0"/>
            </a:endParaRPr>
          </a:p>
        </p:txBody>
      </p:sp>
      <p:pic>
        <p:nvPicPr>
          <p:cNvPr id="5" name="Bilde 4">
            <a:extLst>
              <a:ext uri="{FF2B5EF4-FFF2-40B4-BE49-F238E27FC236}">
                <a16:creationId xmlns:a16="http://schemas.microsoft.com/office/drawing/2014/main" id="{A506251A-5887-E3B1-C2BA-068B55B5E889}"/>
              </a:ext>
            </a:extLst>
          </p:cNvPr>
          <p:cNvPicPr>
            <a:picLocks noChangeAspect="1"/>
          </p:cNvPicPr>
          <p:nvPr/>
        </p:nvPicPr>
        <p:blipFill>
          <a:blip r:embed="rId3"/>
          <a:stretch>
            <a:fillRect/>
          </a:stretch>
        </p:blipFill>
        <p:spPr>
          <a:xfrm>
            <a:off x="6435148" y="1957388"/>
            <a:ext cx="5676756" cy="3229789"/>
          </a:xfrm>
          <a:prstGeom prst="rect">
            <a:avLst/>
          </a:prstGeom>
        </p:spPr>
      </p:pic>
    </p:spTree>
    <p:extLst>
      <p:ext uri="{BB962C8B-B14F-4D97-AF65-F5344CB8AC3E}">
        <p14:creationId xmlns:p14="http://schemas.microsoft.com/office/powerpoint/2010/main" val="2777750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7874C3-BACD-4AFC-9703-D8AD7F2BA96D}"/>
              </a:ext>
            </a:extLst>
          </p:cNvPr>
          <p:cNvSpPr>
            <a:spLocks noGrp="1"/>
          </p:cNvSpPr>
          <p:nvPr>
            <p:ph type="title"/>
          </p:nvPr>
        </p:nvSpPr>
        <p:spPr>
          <a:xfrm>
            <a:off x="838200" y="631825"/>
            <a:ext cx="10515600" cy="1325563"/>
          </a:xfrm>
        </p:spPr>
        <p:txBody>
          <a:bodyPr>
            <a:normAutofit/>
          </a:bodyPr>
          <a:lstStyle/>
          <a:p>
            <a:r>
              <a:rPr lang="nb-NO"/>
              <a:t>Høyere utdanning</a:t>
            </a:r>
          </a:p>
        </p:txBody>
      </p:sp>
      <p:sp>
        <p:nvSpPr>
          <p:cNvPr id="3" name="Plassholder for innhold 2">
            <a:extLst>
              <a:ext uri="{FF2B5EF4-FFF2-40B4-BE49-F238E27FC236}">
                <a16:creationId xmlns:a16="http://schemas.microsoft.com/office/drawing/2014/main" id="{35346C8C-1215-4386-8888-8DA503767896}"/>
              </a:ext>
            </a:extLst>
          </p:cNvPr>
          <p:cNvSpPr>
            <a:spLocks noGrp="1"/>
          </p:cNvSpPr>
          <p:nvPr>
            <p:ph idx="1"/>
          </p:nvPr>
        </p:nvSpPr>
        <p:spPr>
          <a:xfrm>
            <a:off x="838200" y="2057400"/>
            <a:ext cx="5719618" cy="3871762"/>
          </a:xfrm>
        </p:spPr>
        <p:txBody>
          <a:bodyPr>
            <a:normAutofit/>
          </a:bodyPr>
          <a:lstStyle/>
          <a:p>
            <a:pPr marL="384048" marR="0" lvl="0" indent="-384048" algn="l" defTabSz="914400" rtl="0" eaLnBrk="1" fontAlgn="auto" latinLnBrk="0" hangingPunct="1">
              <a:lnSpc>
                <a:spcPct val="94000"/>
              </a:lnSpc>
              <a:spcBef>
                <a:spcPts val="1000"/>
              </a:spcBef>
              <a:spcAft>
                <a:spcPts val="600"/>
              </a:spcAft>
              <a:buClrTx/>
              <a:buSzTx/>
              <a:buFont typeface="Franklin Gothic Book" panose="020B0503020102020204" pitchFamily="34" charset="0"/>
              <a:buChar char="■"/>
              <a:tabLst/>
              <a:defRPr/>
            </a:pPr>
            <a:r>
              <a:rPr kumimoji="0" lang="nb-NO" sz="2300" b="0" i="0" u="none" strike="noStrike" kern="1200" cap="none" spc="0" normalizeH="0" baseline="0" noProof="0" dirty="0">
                <a:ln>
                  <a:noFill/>
                </a:ln>
                <a:solidFill>
                  <a:srgbClr val="000000"/>
                </a:solidFill>
                <a:effectLst/>
                <a:uLnTx/>
                <a:uFillTx/>
                <a:latin typeface="Calibri" panose="020F0502020204030204" pitchFamily="34" charset="0"/>
                <a:ea typeface="Batang" panose="02030600000101010101" pitchFamily="18" charset="-127"/>
                <a:cs typeface="Calibri" panose="020F0502020204030204" pitchFamily="34" charset="0"/>
              </a:rPr>
              <a:t>Det er færre gutter enn jenter som tar høyere utdanning. I dag er 40 prosent av studentene i høyere utdanning menn. </a:t>
            </a:r>
          </a:p>
          <a:p>
            <a:pPr marL="384048" marR="0" lvl="0" indent="-384048" algn="l" defTabSz="914400" rtl="0" eaLnBrk="1" fontAlgn="auto" latinLnBrk="0" hangingPunct="1">
              <a:lnSpc>
                <a:spcPct val="94000"/>
              </a:lnSpc>
              <a:spcBef>
                <a:spcPts val="1000"/>
              </a:spcBef>
              <a:spcAft>
                <a:spcPts val="600"/>
              </a:spcAft>
              <a:buClrTx/>
              <a:buSzTx/>
              <a:buFont typeface="Franklin Gothic Book" panose="020B0503020102020204" pitchFamily="34" charset="0"/>
              <a:buChar char="■"/>
              <a:tabLst/>
              <a:defRPr/>
            </a:pPr>
            <a:r>
              <a:rPr lang="nb-NO" sz="2300" dirty="0">
                <a:solidFill>
                  <a:srgbClr val="000000"/>
                </a:solidFill>
                <a:latin typeface="Calibri" panose="020F0502020204030204" pitchFamily="34" charset="0"/>
                <a:ea typeface="Batang" panose="02030600000101010101" pitchFamily="18" charset="-127"/>
                <a:cs typeface="Calibri" panose="020F0502020204030204" pitchFamily="34" charset="0"/>
              </a:rPr>
              <a:t>På mange studieretninger er kjønnsfordelingen svært skjev. Det er en særlig lav andel menn innenfor lærerutdanninger og utdanninger i pedagogikk og helse-, sosial- og idrettsfag</a:t>
            </a:r>
          </a:p>
        </p:txBody>
      </p:sp>
      <p:pic>
        <p:nvPicPr>
          <p:cNvPr id="5" name="Bilde 4">
            <a:extLst>
              <a:ext uri="{FF2B5EF4-FFF2-40B4-BE49-F238E27FC236}">
                <a16:creationId xmlns:a16="http://schemas.microsoft.com/office/drawing/2014/main" id="{6152310C-95CB-E163-5EF5-803FC8AE3BE2}"/>
              </a:ext>
            </a:extLst>
          </p:cNvPr>
          <p:cNvPicPr>
            <a:picLocks noChangeAspect="1"/>
          </p:cNvPicPr>
          <p:nvPr/>
        </p:nvPicPr>
        <p:blipFill>
          <a:blip r:embed="rId3"/>
          <a:stretch>
            <a:fillRect/>
          </a:stretch>
        </p:blipFill>
        <p:spPr>
          <a:xfrm>
            <a:off x="6842789" y="292510"/>
            <a:ext cx="5153025" cy="6096000"/>
          </a:xfrm>
          <a:prstGeom prst="rect">
            <a:avLst/>
          </a:prstGeom>
        </p:spPr>
      </p:pic>
      <p:sp>
        <p:nvSpPr>
          <p:cNvPr id="4" name="Ellipse 3">
            <a:extLst>
              <a:ext uri="{FF2B5EF4-FFF2-40B4-BE49-F238E27FC236}">
                <a16:creationId xmlns:a16="http://schemas.microsoft.com/office/drawing/2014/main" id="{D33EC923-6DEB-E021-D9DC-00B87FB89205}"/>
              </a:ext>
            </a:extLst>
          </p:cNvPr>
          <p:cNvSpPr/>
          <p:nvPr/>
        </p:nvSpPr>
        <p:spPr>
          <a:xfrm>
            <a:off x="7607808" y="2862072"/>
            <a:ext cx="338328" cy="16459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7" name="Ellipse 6">
            <a:extLst>
              <a:ext uri="{FF2B5EF4-FFF2-40B4-BE49-F238E27FC236}">
                <a16:creationId xmlns:a16="http://schemas.microsoft.com/office/drawing/2014/main" id="{9B539E6C-D49B-0A03-96E2-10D471B10391}"/>
              </a:ext>
            </a:extLst>
          </p:cNvPr>
          <p:cNvSpPr/>
          <p:nvPr/>
        </p:nvSpPr>
        <p:spPr>
          <a:xfrm>
            <a:off x="7470648" y="1408176"/>
            <a:ext cx="475488" cy="16459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4179974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7874C3-BACD-4AFC-9703-D8AD7F2BA96D}"/>
              </a:ext>
            </a:extLst>
          </p:cNvPr>
          <p:cNvSpPr>
            <a:spLocks noGrp="1"/>
          </p:cNvSpPr>
          <p:nvPr>
            <p:ph type="title"/>
          </p:nvPr>
        </p:nvSpPr>
        <p:spPr/>
        <p:txBody>
          <a:bodyPr>
            <a:normAutofit/>
          </a:bodyPr>
          <a:lstStyle/>
          <a:p>
            <a:r>
              <a:rPr lang="nb-NO" spc="20">
                <a:effectLst/>
                <a:ea typeface="Times New Roman" panose="02020603050405020304" pitchFamily="18" charset="0"/>
                <a:cs typeface="Arial" panose="020B0604020202020204" pitchFamily="34" charset="0"/>
              </a:rPr>
              <a:t>Kjønnsdeling i arbeidslivet</a:t>
            </a:r>
            <a:br>
              <a:rPr lang="nb-NO" sz="1800" b="1" spc="20">
                <a:effectLst/>
                <a:latin typeface="Arial" panose="020B0604020202020204" pitchFamily="34" charset="0"/>
                <a:ea typeface="Times New Roman" panose="02020603050405020304" pitchFamily="18" charset="0"/>
                <a:cs typeface="Arial" panose="020B0604020202020204" pitchFamily="34" charset="0"/>
              </a:rPr>
            </a:br>
            <a:endParaRPr lang="nb-NO"/>
          </a:p>
        </p:txBody>
      </p:sp>
      <p:sp>
        <p:nvSpPr>
          <p:cNvPr id="3" name="Plassholder for innhold 2">
            <a:extLst>
              <a:ext uri="{FF2B5EF4-FFF2-40B4-BE49-F238E27FC236}">
                <a16:creationId xmlns:a16="http://schemas.microsoft.com/office/drawing/2014/main" id="{35346C8C-1215-4386-8888-8DA503767896}"/>
              </a:ext>
            </a:extLst>
          </p:cNvPr>
          <p:cNvSpPr>
            <a:spLocks noGrp="1"/>
          </p:cNvSpPr>
          <p:nvPr>
            <p:ph sz="half" idx="1"/>
          </p:nvPr>
        </p:nvSpPr>
        <p:spPr>
          <a:xfrm>
            <a:off x="1371600" y="1556239"/>
            <a:ext cx="4447786" cy="4311161"/>
          </a:xfrm>
        </p:spPr>
        <p:txBody>
          <a:bodyPr>
            <a:noAutofit/>
          </a:bodyPr>
          <a:lstStyle/>
          <a:p>
            <a:pPr>
              <a:spcAft>
                <a:spcPts val="600"/>
              </a:spcAft>
            </a:pPr>
            <a:r>
              <a:rPr lang="nb-NO" sz="1400" dirty="0">
                <a:effectLst/>
                <a:latin typeface="Calibri" panose="020F0502020204030204" pitchFamily="34" charset="0"/>
                <a:ea typeface="Batang" panose="02030600000101010101" pitchFamily="18" charset="-127"/>
                <a:cs typeface="Calibri" panose="020F0502020204030204" pitchFamily="34" charset="0"/>
              </a:rPr>
              <a:t>Det norske arbeidslivet er kjennetegnet av høy sysselsettingsgrad, og generelt små kjønnsforskjeller i sysselsetting. Det er likevel betydelige kjønnsforskjeller når vi ser på hvor menn og kvinner arbeider </a:t>
            </a:r>
          </a:p>
          <a:p>
            <a:pPr>
              <a:spcAft>
                <a:spcPts val="600"/>
              </a:spcAft>
            </a:pPr>
            <a:r>
              <a:rPr lang="nb-NO" sz="1400" dirty="0">
                <a:effectLst/>
                <a:latin typeface="Calibri" panose="020F0502020204030204" pitchFamily="34" charset="0"/>
                <a:ea typeface="Batang" panose="02030600000101010101" pitchFamily="18" charset="-127"/>
                <a:cs typeface="Calibri" panose="020F0502020204030204" pitchFamily="34" charset="0"/>
              </a:rPr>
              <a:t>Menn er i størst grad sysselsatt i privat sektor; 8 av 10 menn arbeider i privat sektor, mot 5 av 10 kvinner. I offentlig sektor utgjør menn et klart mindretall av de ansatte, på rundt 30 prosent </a:t>
            </a:r>
          </a:p>
          <a:p>
            <a:pPr>
              <a:spcAft>
                <a:spcPts val="600"/>
              </a:spcAft>
            </a:pPr>
            <a:r>
              <a:rPr lang="nb-NO" sz="1400" dirty="0">
                <a:effectLst/>
                <a:latin typeface="Calibri" panose="020F0502020204030204" pitchFamily="34" charset="0"/>
                <a:ea typeface="Batang" panose="02030600000101010101" pitchFamily="18" charset="-127"/>
                <a:cs typeface="Calibri" panose="020F0502020204030204" pitchFamily="34" charset="0"/>
              </a:rPr>
              <a:t>De største mannsdominerte næringene i Norge i dag er bygg og anlegg, og industri </a:t>
            </a:r>
          </a:p>
          <a:p>
            <a:pPr>
              <a:spcAft>
                <a:spcPts val="600"/>
              </a:spcAft>
            </a:pPr>
            <a:r>
              <a:rPr lang="nb-NO" sz="1400" dirty="0">
                <a:effectLst/>
                <a:latin typeface="Calibri" panose="020F0502020204030204" pitchFamily="34" charset="0"/>
                <a:ea typeface="Batang" panose="02030600000101010101" pitchFamily="18" charset="-127"/>
                <a:cs typeface="Calibri" panose="020F0502020204030204" pitchFamily="34" charset="0"/>
              </a:rPr>
              <a:t>Innenfor </a:t>
            </a:r>
            <a:r>
              <a:rPr lang="nb-NO" sz="1400" dirty="0">
                <a:latin typeface="Calibri" panose="020F0502020204030204" pitchFamily="34" charset="0"/>
                <a:ea typeface="Batang" panose="02030600000101010101" pitchFamily="18" charset="-127"/>
                <a:cs typeface="Calibri" panose="020F0502020204030204" pitchFamily="34" charset="0"/>
              </a:rPr>
              <a:t>undervisning og helse- </a:t>
            </a:r>
            <a:r>
              <a:rPr lang="nb-NO" sz="1400" dirty="0">
                <a:effectLst/>
                <a:latin typeface="Calibri" panose="020F0502020204030204" pitchFamily="34" charset="0"/>
                <a:ea typeface="Batang" panose="02030600000101010101" pitchFamily="18" charset="-127"/>
                <a:cs typeface="Calibri" panose="020F0502020204030204" pitchFamily="34" charset="0"/>
              </a:rPr>
              <a:t>og sosialfaglige yrker er andelen menn særlig lav</a:t>
            </a:r>
          </a:p>
          <a:p>
            <a:pPr marL="0" indent="0">
              <a:lnSpc>
                <a:spcPct val="100000"/>
              </a:lnSpc>
              <a:buNone/>
            </a:pPr>
            <a:br>
              <a:rPr lang="nb-NO" sz="1400" dirty="0">
                <a:latin typeface="Calibri" panose="020F0502020204030204" pitchFamily="34" charset="0"/>
                <a:ea typeface="Calibri" panose="020F0502020204030204" pitchFamily="34" charset="0"/>
                <a:cs typeface="Calibri" panose="020F0502020204030204" pitchFamily="34" charset="0"/>
              </a:rPr>
            </a:br>
            <a:endParaRPr lang="nb-NO" sz="1400" dirty="0">
              <a:latin typeface="Calibri" panose="020F0502020204030204" pitchFamily="34" charset="0"/>
              <a:cs typeface="Calibri" panose="020F0502020204030204" pitchFamily="34" charset="0"/>
            </a:endParaRPr>
          </a:p>
        </p:txBody>
      </p:sp>
      <p:pic>
        <p:nvPicPr>
          <p:cNvPr id="11" name="Bilde 10">
            <a:extLst>
              <a:ext uri="{FF2B5EF4-FFF2-40B4-BE49-F238E27FC236}">
                <a16:creationId xmlns:a16="http://schemas.microsoft.com/office/drawing/2014/main" id="{E0C3BDC6-CF3D-F2D9-29C2-DECD450BD9AF}"/>
              </a:ext>
            </a:extLst>
          </p:cNvPr>
          <p:cNvPicPr>
            <a:picLocks noChangeAspect="1"/>
          </p:cNvPicPr>
          <p:nvPr/>
        </p:nvPicPr>
        <p:blipFill>
          <a:blip r:embed="rId3"/>
          <a:stretch>
            <a:fillRect/>
          </a:stretch>
        </p:blipFill>
        <p:spPr>
          <a:xfrm>
            <a:off x="6605380" y="1657350"/>
            <a:ext cx="5143500" cy="3543300"/>
          </a:xfrm>
          <a:prstGeom prst="rect">
            <a:avLst/>
          </a:prstGeom>
        </p:spPr>
      </p:pic>
    </p:spTree>
    <p:extLst>
      <p:ext uri="{BB962C8B-B14F-4D97-AF65-F5344CB8AC3E}">
        <p14:creationId xmlns:p14="http://schemas.microsoft.com/office/powerpoint/2010/main" val="4269188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536C6B-924D-64BD-7728-BB5CEEC4099F}"/>
              </a:ext>
            </a:extLst>
          </p:cNvPr>
          <p:cNvSpPr>
            <a:spLocks noGrp="1"/>
          </p:cNvSpPr>
          <p:nvPr>
            <p:ph type="title"/>
          </p:nvPr>
        </p:nvSpPr>
        <p:spPr/>
        <p:txBody>
          <a:bodyPr/>
          <a:lstStyle/>
          <a:p>
            <a:r>
              <a:rPr lang="nb-NO"/>
              <a:t>Arbeidsmiljø</a:t>
            </a:r>
          </a:p>
        </p:txBody>
      </p:sp>
      <p:sp>
        <p:nvSpPr>
          <p:cNvPr id="3" name="Plassholder for innhold 2">
            <a:extLst>
              <a:ext uri="{FF2B5EF4-FFF2-40B4-BE49-F238E27FC236}">
                <a16:creationId xmlns:a16="http://schemas.microsoft.com/office/drawing/2014/main" id="{9D8DF5E9-C936-EF9A-DFD5-DFCEAA699368}"/>
              </a:ext>
            </a:extLst>
          </p:cNvPr>
          <p:cNvSpPr>
            <a:spLocks noGrp="1"/>
          </p:cNvSpPr>
          <p:nvPr>
            <p:ph idx="1"/>
          </p:nvPr>
        </p:nvSpPr>
        <p:spPr>
          <a:xfrm>
            <a:off x="1371600" y="1735810"/>
            <a:ext cx="9601200" cy="4131590"/>
          </a:xfrm>
        </p:spPr>
        <p:txBody>
          <a:bodyPr/>
          <a:lstStyle/>
          <a:p>
            <a:r>
              <a:rPr lang="nb-NO" sz="2000" dirty="0">
                <a:effectLst/>
                <a:latin typeface="Calibri" panose="020F0502020204030204" pitchFamily="34" charset="0"/>
                <a:ea typeface="Batang" panose="02030600000101010101" pitchFamily="18" charset="-127"/>
                <a:cs typeface="Calibri" panose="020F0502020204030204" pitchFamily="34" charset="0"/>
              </a:rPr>
              <a:t>Menn</a:t>
            </a:r>
            <a:r>
              <a:rPr lang="nb-NO" dirty="0">
                <a:latin typeface="Calibri" panose="020F0502020204030204" pitchFamily="34" charset="0"/>
                <a:ea typeface="Batang" panose="02030600000101010101" pitchFamily="18" charset="-127"/>
                <a:cs typeface="Calibri" panose="020F0502020204030204" pitchFamily="34" charset="0"/>
              </a:rPr>
              <a:t> </a:t>
            </a:r>
            <a:r>
              <a:rPr lang="nb-NO" sz="2000" dirty="0">
                <a:effectLst/>
                <a:latin typeface="Calibri" panose="020F0502020204030204" pitchFamily="34" charset="0"/>
                <a:ea typeface="Batang" panose="02030600000101010101" pitchFamily="18" charset="-127"/>
                <a:cs typeface="Calibri" panose="020F0502020204030204" pitchFamily="34" charset="0"/>
              </a:rPr>
              <a:t>har en høyere risiko for arbeidsrelaterte sykdommer og arbeidsskader enn gjennomsnittet. Dette gjelder særlig i mannsdominerte bransjer </a:t>
            </a:r>
          </a:p>
          <a:p>
            <a:r>
              <a:rPr lang="nb-NO" sz="2000" dirty="0">
                <a:effectLst/>
                <a:latin typeface="Calibri" panose="020F0502020204030204" pitchFamily="34" charset="0"/>
                <a:ea typeface="Batang" panose="02030600000101010101" pitchFamily="18" charset="-127"/>
                <a:cs typeface="Calibri" panose="020F0502020204030204" pitchFamily="34" charset="0"/>
              </a:rPr>
              <a:t>Det er forhøyet risiko for kjemisk- og fysisk arbeidsmiljøeksponering i næringer der menn er i stort flertall </a:t>
            </a:r>
          </a:p>
          <a:p>
            <a:r>
              <a:rPr lang="nb-NO" sz="2000" dirty="0">
                <a:effectLst/>
                <a:latin typeface="Calibri" panose="020F0502020204030204" pitchFamily="34" charset="0"/>
                <a:ea typeface="Batang" panose="02030600000101010101" pitchFamily="18" charset="-127"/>
                <a:cs typeface="Calibri" panose="020F0502020204030204" pitchFamily="34" charset="0"/>
              </a:rPr>
              <a:t>Menn har også betydelig høyere risiko for å miste livet som følge av skader i arbeidet. I perioden 2015-2019 var 97 prosent av alle som døde i arbeidsulykker, menn </a:t>
            </a:r>
          </a:p>
          <a:p>
            <a:r>
              <a:rPr lang="nb-NO" sz="2000" dirty="0">
                <a:effectLst/>
                <a:latin typeface="Calibri" panose="020F0502020204030204" pitchFamily="34" charset="0"/>
                <a:ea typeface="Batang" panose="02030600000101010101" pitchFamily="18" charset="-127"/>
                <a:cs typeface="Calibri" panose="020F0502020204030204" pitchFamily="34" charset="0"/>
              </a:rPr>
              <a:t>Det har vært mindre oppmerksomhet om psykiske plager og det psykososiale arbeidet i deler av mannsdominerte bransjer, sammenlignet med andre typer arbeidsmiljøfaktorer</a:t>
            </a:r>
            <a:endParaRPr lang="nb-NO"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03798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7874C3-BACD-4AFC-9703-D8AD7F2BA96D}"/>
              </a:ext>
            </a:extLst>
          </p:cNvPr>
          <p:cNvSpPr>
            <a:spLocks noGrp="1"/>
          </p:cNvSpPr>
          <p:nvPr>
            <p:ph type="title"/>
          </p:nvPr>
        </p:nvSpPr>
        <p:spPr>
          <a:xfrm>
            <a:off x="838200" y="631825"/>
            <a:ext cx="10515600" cy="1325563"/>
          </a:xfrm>
        </p:spPr>
        <p:txBody>
          <a:bodyPr>
            <a:normAutofit/>
          </a:bodyPr>
          <a:lstStyle/>
          <a:p>
            <a:r>
              <a:rPr lang="nb-NO"/>
              <a:t>Helse</a:t>
            </a:r>
          </a:p>
        </p:txBody>
      </p:sp>
      <p:sp>
        <p:nvSpPr>
          <p:cNvPr id="3" name="Plassholder for innhold 2">
            <a:extLst>
              <a:ext uri="{FF2B5EF4-FFF2-40B4-BE49-F238E27FC236}">
                <a16:creationId xmlns:a16="http://schemas.microsoft.com/office/drawing/2014/main" id="{35346C8C-1215-4386-8888-8DA503767896}"/>
              </a:ext>
            </a:extLst>
          </p:cNvPr>
          <p:cNvSpPr>
            <a:spLocks noGrp="1"/>
          </p:cNvSpPr>
          <p:nvPr>
            <p:ph idx="1"/>
          </p:nvPr>
        </p:nvSpPr>
        <p:spPr>
          <a:xfrm>
            <a:off x="838200" y="2057400"/>
            <a:ext cx="10515600" cy="3871762"/>
          </a:xfrm>
        </p:spPr>
        <p:txBody>
          <a:bodyPr>
            <a:normAutofit/>
          </a:bodyPr>
          <a:lstStyle/>
          <a:p>
            <a:pPr>
              <a:lnSpc>
                <a:spcPct val="100000"/>
              </a:lnSpc>
            </a:pPr>
            <a:r>
              <a:rPr lang="nb-NO" sz="2400" dirty="0">
                <a:latin typeface="Calibri" panose="020F0502020204030204" pitchFamily="34" charset="0"/>
                <a:ea typeface="Calibri" panose="020F0502020204030204" pitchFamily="34" charset="0"/>
              </a:rPr>
              <a:t>Menn lever i gjennomsnitt 3,2 år kortere enn kvinner</a:t>
            </a:r>
          </a:p>
          <a:p>
            <a:pPr>
              <a:lnSpc>
                <a:spcPct val="100000"/>
              </a:lnSpc>
            </a:pPr>
            <a:r>
              <a:rPr lang="nb-NO" sz="2400" dirty="0">
                <a:latin typeface="Calibri" panose="020F0502020204030204" pitchFamily="34" charset="0"/>
                <a:ea typeface="Calibri" panose="020F0502020204030204" pitchFamily="34" charset="0"/>
              </a:rPr>
              <a:t>Flere menn enn kvinner dør av hjerte- og karsykdom før de fyller 75 år</a:t>
            </a:r>
          </a:p>
          <a:p>
            <a:pPr>
              <a:lnSpc>
                <a:spcPct val="100000"/>
              </a:lnSpc>
            </a:pPr>
            <a:r>
              <a:rPr lang="nb-NO" sz="2400" dirty="0">
                <a:latin typeface="Calibri" panose="020F0502020204030204" pitchFamily="34" charset="0"/>
                <a:ea typeface="Calibri" panose="020F0502020204030204" pitchFamily="34" charset="0"/>
              </a:rPr>
              <a:t>Risikoen for både å få og dø av kreft er høyere for menn. Prostatakreft rammer bare menn, men er likevel den vanligste kreftformen i Norge</a:t>
            </a:r>
          </a:p>
          <a:p>
            <a:pPr>
              <a:lnSpc>
                <a:spcPct val="100000"/>
              </a:lnSpc>
            </a:pPr>
            <a:r>
              <a:rPr lang="nb-NO" sz="2400" dirty="0">
                <a:latin typeface="Calibri" panose="020F0502020204030204" pitchFamily="34" charset="0"/>
                <a:ea typeface="Calibri" panose="020F0502020204030204" pitchFamily="34" charset="0"/>
              </a:rPr>
              <a:t>Flere menn dør som følge av ulykker og selvmord</a:t>
            </a:r>
          </a:p>
          <a:p>
            <a:pPr>
              <a:lnSpc>
                <a:spcPct val="100000"/>
              </a:lnSpc>
            </a:pPr>
            <a:r>
              <a:rPr lang="nb-NO" sz="2400" dirty="0">
                <a:latin typeface="Calibri" panose="020F0502020204030204" pitchFamily="34" charset="0"/>
                <a:ea typeface="Calibri" panose="020F0502020204030204" pitchFamily="34" charset="0"/>
              </a:rPr>
              <a:t>For menn utgjør tidlig død en større del av sykdomsbyrden enn for kvinner</a:t>
            </a:r>
          </a:p>
          <a:p>
            <a:pPr>
              <a:lnSpc>
                <a:spcPct val="100000"/>
              </a:lnSpc>
            </a:pPr>
            <a:endParaRPr lang="nb-NO" sz="2400" dirty="0"/>
          </a:p>
        </p:txBody>
      </p:sp>
    </p:spTree>
    <p:extLst>
      <p:ext uri="{BB962C8B-B14F-4D97-AF65-F5344CB8AC3E}">
        <p14:creationId xmlns:p14="http://schemas.microsoft.com/office/powerpoint/2010/main" val="25367298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5C6D30B-EEEC-76E3-E989-BF71BE1253B9}"/>
              </a:ext>
            </a:extLst>
          </p:cNvPr>
          <p:cNvSpPr>
            <a:spLocks noGrp="1"/>
          </p:cNvSpPr>
          <p:nvPr>
            <p:ph type="title"/>
          </p:nvPr>
        </p:nvSpPr>
        <p:spPr/>
        <p:txBody>
          <a:bodyPr/>
          <a:lstStyle/>
          <a:p>
            <a:r>
              <a:rPr lang="nb-NO" dirty="0"/>
              <a:t>Helse</a:t>
            </a:r>
          </a:p>
        </p:txBody>
      </p:sp>
      <p:sp>
        <p:nvSpPr>
          <p:cNvPr id="5" name="Plassholder for innhold 4">
            <a:extLst>
              <a:ext uri="{FF2B5EF4-FFF2-40B4-BE49-F238E27FC236}">
                <a16:creationId xmlns:a16="http://schemas.microsoft.com/office/drawing/2014/main" id="{EEE6A239-D943-E547-0FD8-D68399A55319}"/>
              </a:ext>
            </a:extLst>
          </p:cNvPr>
          <p:cNvSpPr>
            <a:spLocks noGrp="1"/>
          </p:cNvSpPr>
          <p:nvPr>
            <p:ph sz="half" idx="2"/>
          </p:nvPr>
        </p:nvSpPr>
        <p:spPr>
          <a:xfrm>
            <a:off x="1371600" y="1375509"/>
            <a:ext cx="4453194" cy="4491892"/>
          </a:xfrm>
        </p:spPr>
        <p:txBody>
          <a:bodyPr>
            <a:normAutofit lnSpcReduction="10000"/>
          </a:bodyPr>
          <a:lstStyle/>
          <a:p>
            <a:r>
              <a:rPr lang="nb-NO" dirty="0"/>
              <a:t>Sosiale helseforskjeller er større blant menn enn blant kvinner</a:t>
            </a:r>
          </a:p>
          <a:p>
            <a:r>
              <a:rPr lang="nb-NO" dirty="0"/>
              <a:t>Forskjellen i leveår mellom de som tjener minst og de som tjener mest er 13,8 år for menn og 8,4 år for kvinner</a:t>
            </a:r>
          </a:p>
          <a:p>
            <a:r>
              <a:rPr lang="nb-NO" dirty="0"/>
              <a:t>Menn svarer i gjennomsnitt at de er signifikant mindre fornøyd med livet enn kvinner. Aldersgruppen 25-66 år skiller seg ut</a:t>
            </a:r>
          </a:p>
          <a:p>
            <a:r>
              <a:rPr lang="nb-NO" dirty="0"/>
              <a:t>Menn med lavere utdanning er mindre fornøyd enn kvinner med samme utdanning, mens for menn med høyere utdanning er det motsatt</a:t>
            </a:r>
          </a:p>
          <a:p>
            <a:pPr marL="0" indent="0">
              <a:buNone/>
            </a:pPr>
            <a:endParaRPr lang="nb-NO" dirty="0"/>
          </a:p>
        </p:txBody>
      </p:sp>
      <p:pic>
        <p:nvPicPr>
          <p:cNvPr id="7" name="Bilde 6">
            <a:extLst>
              <a:ext uri="{FF2B5EF4-FFF2-40B4-BE49-F238E27FC236}">
                <a16:creationId xmlns:a16="http://schemas.microsoft.com/office/drawing/2014/main" id="{3E827817-D4CF-FF91-BDC8-3153D6F85C51}"/>
              </a:ext>
            </a:extLst>
          </p:cNvPr>
          <p:cNvPicPr>
            <a:picLocks noChangeAspect="1"/>
          </p:cNvPicPr>
          <p:nvPr/>
        </p:nvPicPr>
        <p:blipFill>
          <a:blip r:embed="rId2"/>
          <a:stretch>
            <a:fillRect/>
          </a:stretch>
        </p:blipFill>
        <p:spPr>
          <a:xfrm>
            <a:off x="6172200" y="1517680"/>
            <a:ext cx="5705624" cy="3168621"/>
          </a:xfrm>
          <a:prstGeom prst="rect">
            <a:avLst/>
          </a:prstGeom>
        </p:spPr>
      </p:pic>
    </p:spTree>
    <p:extLst>
      <p:ext uri="{BB962C8B-B14F-4D97-AF65-F5344CB8AC3E}">
        <p14:creationId xmlns:p14="http://schemas.microsoft.com/office/powerpoint/2010/main" val="5828629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7874C3-BACD-4AFC-9703-D8AD7F2BA96D}"/>
              </a:ext>
            </a:extLst>
          </p:cNvPr>
          <p:cNvSpPr>
            <a:spLocks noGrp="1"/>
          </p:cNvSpPr>
          <p:nvPr>
            <p:ph type="title"/>
          </p:nvPr>
        </p:nvSpPr>
        <p:spPr>
          <a:xfrm>
            <a:off x="1511558" y="685800"/>
            <a:ext cx="9461241" cy="1161661"/>
          </a:xfrm>
        </p:spPr>
        <p:txBody>
          <a:bodyPr>
            <a:normAutofit/>
          </a:bodyPr>
          <a:lstStyle/>
          <a:p>
            <a:r>
              <a:rPr lang="nb-NO" dirty="0"/>
              <a:t>Bruk av helsetjenester</a:t>
            </a:r>
          </a:p>
        </p:txBody>
      </p:sp>
      <p:sp>
        <p:nvSpPr>
          <p:cNvPr id="3" name="Plassholder for innhold 2">
            <a:extLst>
              <a:ext uri="{FF2B5EF4-FFF2-40B4-BE49-F238E27FC236}">
                <a16:creationId xmlns:a16="http://schemas.microsoft.com/office/drawing/2014/main" id="{35346C8C-1215-4386-8888-8DA503767896}"/>
              </a:ext>
            </a:extLst>
          </p:cNvPr>
          <p:cNvSpPr>
            <a:spLocks noGrp="1"/>
          </p:cNvSpPr>
          <p:nvPr>
            <p:ph sz="half" idx="2"/>
          </p:nvPr>
        </p:nvSpPr>
        <p:spPr>
          <a:xfrm>
            <a:off x="1109785" y="1492739"/>
            <a:ext cx="4705799" cy="4374662"/>
          </a:xfrm>
        </p:spPr>
        <p:txBody>
          <a:bodyPr>
            <a:normAutofit fontScale="85000" lnSpcReduction="10000"/>
          </a:bodyPr>
          <a:lstStyle/>
          <a:p>
            <a:pPr marL="0" indent="0">
              <a:lnSpc>
                <a:spcPct val="100000"/>
              </a:lnSpc>
              <a:buNone/>
            </a:pPr>
            <a:endParaRPr lang="nb-NO" sz="1800" dirty="0">
              <a:latin typeface="Calibri" panose="020F0502020204030204" pitchFamily="34" charset="0"/>
              <a:ea typeface="Calibri" panose="020F0502020204030204" pitchFamily="34" charset="0"/>
              <a:cs typeface="Calibri" panose="020F0502020204030204" pitchFamily="34" charset="0"/>
            </a:endParaRPr>
          </a:p>
          <a:p>
            <a:pPr>
              <a:lnSpc>
                <a:spcPct val="100000"/>
              </a:lnSpc>
            </a:pPr>
            <a:r>
              <a:rPr lang="nb-NO" sz="1800" dirty="0">
                <a:latin typeface="Calibri" panose="020F0502020204030204" pitchFamily="34" charset="0"/>
                <a:ea typeface="Calibri" panose="020F0502020204030204" pitchFamily="34" charset="0"/>
                <a:cs typeface="Calibri" panose="020F0502020204030204" pitchFamily="34" charset="0"/>
              </a:rPr>
              <a:t>Menn har i gjennomsnitt 1,22 færre konsultasjoner i primærhelsetjenesten enn kvinner i året</a:t>
            </a:r>
          </a:p>
          <a:p>
            <a:pPr>
              <a:lnSpc>
                <a:spcPct val="100000"/>
              </a:lnSpc>
            </a:pPr>
            <a:r>
              <a:rPr lang="nb-NO" sz="1800" dirty="0">
                <a:latin typeface="Calibri" panose="020F0502020204030204" pitchFamily="34" charset="0"/>
                <a:ea typeface="Calibri" panose="020F0502020204030204" pitchFamily="34" charset="0"/>
                <a:cs typeface="Calibri" panose="020F0502020204030204" pitchFamily="34" charset="0"/>
              </a:rPr>
              <a:t>Andelen som ikke bruker primærhelsetjenesten over en treårsperiode er tre ganger så høy blant menn fram til 50 årsalderen</a:t>
            </a:r>
          </a:p>
          <a:p>
            <a:pPr>
              <a:lnSpc>
                <a:spcPct val="100000"/>
              </a:lnSpc>
            </a:pPr>
            <a:r>
              <a:rPr lang="nb-NO" sz="1800" dirty="0">
                <a:latin typeface="Calibri" panose="020F0502020204030204" pitchFamily="34" charset="0"/>
                <a:ea typeface="Calibri" panose="020F0502020204030204" pitchFamily="34" charset="0"/>
                <a:cs typeface="Calibri" panose="020F0502020204030204" pitchFamily="34" charset="0"/>
              </a:rPr>
              <a:t>Færre gutter enn jenter bruker helsestasjon for ungdom </a:t>
            </a:r>
          </a:p>
          <a:p>
            <a:pPr>
              <a:lnSpc>
                <a:spcPct val="100000"/>
              </a:lnSpc>
            </a:pPr>
            <a:r>
              <a:rPr lang="nb-NO" sz="1800" dirty="0">
                <a:latin typeface="Calibri" panose="020F0502020204030204" pitchFamily="34" charset="0"/>
                <a:ea typeface="Calibri" panose="020F0502020204030204" pitchFamily="34" charset="0"/>
                <a:cs typeface="Calibri" panose="020F0502020204030204" pitchFamily="34" charset="0"/>
              </a:rPr>
              <a:t>Færre menn bruker mange av lavterskeltilbudene for psykisk helse</a:t>
            </a:r>
          </a:p>
          <a:p>
            <a:pPr>
              <a:lnSpc>
                <a:spcPct val="100000"/>
              </a:lnSpc>
            </a:pPr>
            <a:r>
              <a:rPr lang="nb-NO" sz="1800" dirty="0">
                <a:latin typeface="Calibri" panose="020F0502020204030204" pitchFamily="34" charset="0"/>
                <a:ea typeface="Calibri" panose="020F0502020204030204" pitchFamily="34" charset="0"/>
                <a:cs typeface="Calibri" panose="020F0502020204030204" pitchFamily="34" charset="0"/>
              </a:rPr>
              <a:t>Det gjøres lite for å tilpasse lavterskeltilbud til menn</a:t>
            </a:r>
          </a:p>
          <a:p>
            <a:pPr marL="0" indent="0">
              <a:lnSpc>
                <a:spcPct val="100000"/>
              </a:lnSpc>
              <a:buNone/>
            </a:pPr>
            <a:br>
              <a:rPr lang="nb-NO" sz="2400" dirty="0">
                <a:latin typeface="Calibri" panose="020F0502020204030204" pitchFamily="34" charset="0"/>
                <a:ea typeface="Calibri" panose="020F0502020204030204" pitchFamily="34" charset="0"/>
                <a:cs typeface="Calibri" panose="020F0502020204030204" pitchFamily="34" charset="0"/>
              </a:rPr>
            </a:br>
            <a:endParaRPr lang="nb-NO" sz="2400" dirty="0">
              <a:latin typeface="Calibri" panose="020F0502020204030204" pitchFamily="34" charset="0"/>
              <a:cs typeface="Calibri" panose="020F0502020204030204" pitchFamily="34" charset="0"/>
            </a:endParaRPr>
          </a:p>
        </p:txBody>
      </p:sp>
      <p:pic>
        <p:nvPicPr>
          <p:cNvPr id="10" name="Bilde 9">
            <a:extLst>
              <a:ext uri="{FF2B5EF4-FFF2-40B4-BE49-F238E27FC236}">
                <a16:creationId xmlns:a16="http://schemas.microsoft.com/office/drawing/2014/main" id="{427845CC-D582-C32E-146F-55CE2E34E547}"/>
              </a:ext>
            </a:extLst>
          </p:cNvPr>
          <p:cNvPicPr>
            <a:picLocks noChangeAspect="1"/>
          </p:cNvPicPr>
          <p:nvPr/>
        </p:nvPicPr>
        <p:blipFill>
          <a:blip r:embed="rId3"/>
          <a:stretch>
            <a:fillRect/>
          </a:stretch>
        </p:blipFill>
        <p:spPr>
          <a:xfrm>
            <a:off x="6978288" y="1756064"/>
            <a:ext cx="4580922" cy="4614918"/>
          </a:xfrm>
          <a:prstGeom prst="rect">
            <a:avLst/>
          </a:prstGeom>
        </p:spPr>
      </p:pic>
    </p:spTree>
    <p:extLst>
      <p:ext uri="{BB962C8B-B14F-4D97-AF65-F5344CB8AC3E}">
        <p14:creationId xmlns:p14="http://schemas.microsoft.com/office/powerpoint/2010/main" val="20364312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7874C3-BACD-4AFC-9703-D8AD7F2BA96D}"/>
              </a:ext>
            </a:extLst>
          </p:cNvPr>
          <p:cNvSpPr>
            <a:spLocks noGrp="1"/>
          </p:cNvSpPr>
          <p:nvPr>
            <p:ph type="title"/>
          </p:nvPr>
        </p:nvSpPr>
        <p:spPr>
          <a:xfrm>
            <a:off x="838200" y="631825"/>
            <a:ext cx="10515600" cy="1325563"/>
          </a:xfrm>
        </p:spPr>
        <p:txBody>
          <a:bodyPr>
            <a:normAutofit/>
          </a:bodyPr>
          <a:lstStyle/>
          <a:p>
            <a:r>
              <a:rPr lang="nb-NO" dirty="0"/>
              <a:t>Innsatsområder </a:t>
            </a:r>
          </a:p>
        </p:txBody>
      </p:sp>
      <p:sp>
        <p:nvSpPr>
          <p:cNvPr id="3" name="Plassholder for innhold 2">
            <a:extLst>
              <a:ext uri="{FF2B5EF4-FFF2-40B4-BE49-F238E27FC236}">
                <a16:creationId xmlns:a16="http://schemas.microsoft.com/office/drawing/2014/main" id="{35346C8C-1215-4386-8888-8DA503767896}"/>
              </a:ext>
            </a:extLst>
          </p:cNvPr>
          <p:cNvSpPr>
            <a:spLocks noGrp="1"/>
          </p:cNvSpPr>
          <p:nvPr>
            <p:ph idx="1"/>
          </p:nvPr>
        </p:nvSpPr>
        <p:spPr>
          <a:xfrm>
            <a:off x="838200" y="2057400"/>
            <a:ext cx="10515600" cy="3871762"/>
          </a:xfrm>
        </p:spPr>
        <p:txBody>
          <a:bodyPr>
            <a:normAutofit/>
          </a:bodyPr>
          <a:lstStyle/>
          <a:p>
            <a:pPr>
              <a:lnSpc>
                <a:spcPct val="100000"/>
              </a:lnSpc>
            </a:pPr>
            <a:r>
              <a:rPr lang="nb-NO" sz="2400" dirty="0">
                <a:latin typeface="Calibri" panose="020F0502020204030204" pitchFamily="34" charset="0"/>
                <a:ea typeface="Calibri" panose="020F0502020204030204" pitchFamily="34" charset="0"/>
              </a:rPr>
              <a:t>Menn som omsorgspersoner</a:t>
            </a:r>
          </a:p>
          <a:p>
            <a:pPr>
              <a:lnSpc>
                <a:spcPct val="100000"/>
              </a:lnSpc>
            </a:pPr>
            <a:r>
              <a:rPr lang="nb-NO" sz="2400" dirty="0">
                <a:latin typeface="Calibri" panose="020F0502020204030204" pitchFamily="34" charset="0"/>
                <a:ea typeface="Calibri" panose="020F0502020204030204" pitchFamily="34" charset="0"/>
              </a:rPr>
              <a:t>Kjønnsforskjeller i utdanning og arbeidsliv</a:t>
            </a:r>
          </a:p>
          <a:p>
            <a:pPr>
              <a:lnSpc>
                <a:spcPct val="100000"/>
              </a:lnSpc>
            </a:pPr>
            <a:r>
              <a:rPr lang="nb-NO" sz="2400" dirty="0">
                <a:latin typeface="Calibri" panose="020F0502020204030204" pitchFamily="34" charset="0"/>
                <a:ea typeface="Calibri" panose="020F0502020204030204" pitchFamily="34" charset="0"/>
              </a:rPr>
              <a:t>Utsatthet og helse</a:t>
            </a:r>
          </a:p>
          <a:p>
            <a:pPr>
              <a:lnSpc>
                <a:spcPct val="100000"/>
              </a:lnSpc>
            </a:pPr>
            <a:r>
              <a:rPr lang="nb-NO" sz="2400" dirty="0">
                <a:latin typeface="Calibri" panose="020F0502020204030204" pitchFamily="34" charset="0"/>
                <a:ea typeface="Calibri" panose="020F0502020204030204" pitchFamily="34" charset="0"/>
              </a:rPr>
              <a:t>Likestillingspolitikk for alle</a:t>
            </a:r>
            <a:endParaRPr lang="nb-NO" sz="2400" dirty="0"/>
          </a:p>
        </p:txBody>
      </p:sp>
    </p:spTree>
    <p:extLst>
      <p:ext uri="{BB962C8B-B14F-4D97-AF65-F5344CB8AC3E}">
        <p14:creationId xmlns:p14="http://schemas.microsoft.com/office/powerpoint/2010/main" val="14161175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7874C3-BACD-4AFC-9703-D8AD7F2BA96D}"/>
              </a:ext>
            </a:extLst>
          </p:cNvPr>
          <p:cNvSpPr>
            <a:spLocks noGrp="1"/>
          </p:cNvSpPr>
          <p:nvPr>
            <p:ph type="title"/>
          </p:nvPr>
        </p:nvSpPr>
        <p:spPr>
          <a:xfrm>
            <a:off x="838200" y="631825"/>
            <a:ext cx="10515600" cy="1325563"/>
          </a:xfrm>
        </p:spPr>
        <p:txBody>
          <a:bodyPr>
            <a:normAutofit fontScale="90000"/>
          </a:bodyPr>
          <a:lstStyle/>
          <a:p>
            <a:r>
              <a:rPr lang="nb-NO"/>
              <a:t>Tiltak 3: Etablere trepartssamarbeid for bedre arbeid-familie-balanse i mannsdominerte bransjer</a:t>
            </a:r>
          </a:p>
        </p:txBody>
      </p:sp>
      <p:sp>
        <p:nvSpPr>
          <p:cNvPr id="3" name="Plassholder for innhold 2">
            <a:extLst>
              <a:ext uri="{FF2B5EF4-FFF2-40B4-BE49-F238E27FC236}">
                <a16:creationId xmlns:a16="http://schemas.microsoft.com/office/drawing/2014/main" id="{35346C8C-1215-4386-8888-8DA503767896}"/>
              </a:ext>
            </a:extLst>
          </p:cNvPr>
          <p:cNvSpPr>
            <a:spLocks noGrp="1"/>
          </p:cNvSpPr>
          <p:nvPr>
            <p:ph idx="1"/>
          </p:nvPr>
        </p:nvSpPr>
        <p:spPr>
          <a:xfrm>
            <a:off x="838200" y="2057400"/>
            <a:ext cx="10515600" cy="3871762"/>
          </a:xfrm>
        </p:spPr>
        <p:txBody>
          <a:bodyPr>
            <a:normAutofit fontScale="85000" lnSpcReduction="10000"/>
          </a:bodyPr>
          <a:lstStyle/>
          <a:p>
            <a:pPr>
              <a:lnSpc>
                <a:spcPct val="100000"/>
              </a:lnSpc>
            </a:pPr>
            <a:endParaRPr lang="nb-NO" sz="2400"/>
          </a:p>
          <a:p>
            <a:pPr>
              <a:lnSpc>
                <a:spcPct val="100000"/>
              </a:lnSpc>
            </a:pPr>
            <a:r>
              <a:rPr lang="nb-NO" sz="2400"/>
              <a:t>Heltids- og overtidskultur på mannsdominerte arbeidsplasser. Løsningene blir overlatt til familien og fører til dårligere likestilling for både menn og kvinner.</a:t>
            </a:r>
          </a:p>
          <a:p>
            <a:pPr>
              <a:lnSpc>
                <a:spcPct val="100000"/>
              </a:lnSpc>
            </a:pPr>
            <a:endParaRPr lang="nb-NO" sz="2400"/>
          </a:p>
          <a:p>
            <a:pPr>
              <a:lnSpc>
                <a:spcPct val="100000"/>
              </a:lnSpc>
            </a:pPr>
            <a:r>
              <a:rPr lang="nb-NO" sz="2400"/>
              <a:t>Fireårig prosjekt, forankret i arbeidsgruppe for likestilling i arbeidslivet</a:t>
            </a:r>
          </a:p>
          <a:p>
            <a:pPr>
              <a:lnSpc>
                <a:spcPct val="100000"/>
              </a:lnSpc>
            </a:pPr>
            <a:r>
              <a:rPr lang="nb-NO" sz="2400"/>
              <a:t>Innhente erfaringer og etablere bransjestandarder for god tilrettelegging for balanse mellom arbeids- og familieliv</a:t>
            </a:r>
          </a:p>
          <a:p>
            <a:pPr lvl="1">
              <a:lnSpc>
                <a:spcPct val="100000"/>
              </a:lnSpc>
            </a:pPr>
            <a:r>
              <a:rPr lang="nb-NO" sz="2400"/>
              <a:t>For eksempel foreldrepermisjon, arbeidstidstilpasning, tilrettelegging i forbindelse med omsorgsoppgaver, jobbkrav og innretning av lønns- og bonussystemer.</a:t>
            </a:r>
          </a:p>
          <a:p>
            <a:pPr>
              <a:lnSpc>
                <a:spcPct val="100000"/>
              </a:lnSpc>
            </a:pPr>
            <a:r>
              <a:rPr lang="nb-NO" sz="2400"/>
              <a:t>Utredning og pilotprosjekt om redusert eller tilpasset arbeidstid</a:t>
            </a:r>
          </a:p>
          <a:p>
            <a:pPr>
              <a:lnSpc>
                <a:spcPct val="100000"/>
              </a:lnSpc>
            </a:pPr>
            <a:endParaRPr lang="nb-NO" sz="2400"/>
          </a:p>
        </p:txBody>
      </p:sp>
    </p:spTree>
    <p:extLst>
      <p:ext uri="{BB962C8B-B14F-4D97-AF65-F5344CB8AC3E}">
        <p14:creationId xmlns:p14="http://schemas.microsoft.com/office/powerpoint/2010/main" val="1221456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D3A8F8D-FC35-0C12-E785-FDF9F49CBA28}"/>
              </a:ext>
            </a:extLst>
          </p:cNvPr>
          <p:cNvSpPr>
            <a:spLocks noGrp="1"/>
          </p:cNvSpPr>
          <p:nvPr>
            <p:ph type="title"/>
          </p:nvPr>
        </p:nvSpPr>
        <p:spPr/>
        <p:txBody>
          <a:bodyPr/>
          <a:lstStyle/>
          <a:p>
            <a:r>
              <a:rPr lang="nn-NO"/>
              <a:t>Tiltak 14: Sikre rett til læreplass</a:t>
            </a:r>
            <a:endParaRPr lang="nb-NO"/>
          </a:p>
        </p:txBody>
      </p:sp>
      <p:sp>
        <p:nvSpPr>
          <p:cNvPr id="3" name="Plassholder for innhold 2">
            <a:extLst>
              <a:ext uri="{FF2B5EF4-FFF2-40B4-BE49-F238E27FC236}">
                <a16:creationId xmlns:a16="http://schemas.microsoft.com/office/drawing/2014/main" id="{F87986ED-C6E7-9578-803C-ECE1F2A61BC8}"/>
              </a:ext>
            </a:extLst>
          </p:cNvPr>
          <p:cNvSpPr>
            <a:spLocks noGrp="1"/>
          </p:cNvSpPr>
          <p:nvPr>
            <p:ph idx="1"/>
          </p:nvPr>
        </p:nvSpPr>
        <p:spPr/>
        <p:txBody>
          <a:bodyPr/>
          <a:lstStyle/>
          <a:p>
            <a:r>
              <a:rPr lang="nb-NO" sz="1800" spc="20" dirty="0">
                <a:effectLst/>
                <a:latin typeface="Calibri" panose="020F0502020204030204" pitchFamily="34" charset="0"/>
                <a:ea typeface="Times New Roman" panose="02020603050405020304" pitchFamily="18" charset="0"/>
                <a:cs typeface="Calibri" panose="020F0502020204030204" pitchFamily="34" charset="0"/>
              </a:rPr>
              <a:t>Mannsutvalget foreslår at det innføres rett til læreplass for elever på yrkesfaglig videregående opplæring</a:t>
            </a:r>
          </a:p>
          <a:p>
            <a:pPr marL="252095" indent="-252095">
              <a:tabLst>
                <a:tab pos="252095" algn="l"/>
                <a:tab pos="449580" algn="l"/>
              </a:tabLst>
            </a:pPr>
            <a:r>
              <a:rPr lang="nb-NO" sz="1800" spc="20" dirty="0">
                <a:effectLst/>
                <a:latin typeface="Calibri" panose="020F0502020204030204" pitchFamily="34" charset="0"/>
                <a:ea typeface="Times New Roman" panose="02020603050405020304" pitchFamily="18" charset="0"/>
                <a:cs typeface="Calibri" panose="020F0502020204030204" pitchFamily="34" charset="0"/>
              </a:rPr>
              <a:t>Tiltaket innebærer at det gjøres flere grep for å øke tilgangen til gode læreplasser samtidig:</a:t>
            </a:r>
          </a:p>
          <a:p>
            <a:pPr marL="782447" lvl="1" indent="-252095">
              <a:tabLst>
                <a:tab pos="252095" algn="l"/>
                <a:tab pos="449580" algn="l"/>
              </a:tabLst>
            </a:pPr>
            <a:r>
              <a:rPr lang="nb-NO" sz="1800" spc="20" dirty="0">
                <a:effectLst/>
                <a:latin typeface="Calibri" panose="020F0502020204030204" pitchFamily="34" charset="0"/>
                <a:ea typeface="Times New Roman" panose="02020603050405020304" pitchFamily="18" charset="0"/>
                <a:cs typeface="Calibri" panose="020F0502020204030204" pitchFamily="34" charset="0"/>
              </a:rPr>
              <a:t>Øke lærlingtilskudd til bedrifter</a:t>
            </a:r>
          </a:p>
          <a:p>
            <a:pPr marL="782447" lvl="1" indent="-252095">
              <a:tabLst>
                <a:tab pos="252095" algn="l"/>
                <a:tab pos="449580" algn="l"/>
              </a:tabLst>
            </a:pPr>
            <a:r>
              <a:rPr lang="nb-NO" sz="1800" spc="20" dirty="0">
                <a:effectLst/>
                <a:latin typeface="Calibri" panose="020F0502020204030204" pitchFamily="34" charset="0"/>
                <a:ea typeface="Times New Roman" panose="02020603050405020304" pitchFamily="18" charset="0"/>
                <a:cs typeface="Calibri" panose="020F0502020204030204" pitchFamily="34" charset="0"/>
              </a:rPr>
              <a:t>Mer bruk av opsjonsavtaler på læreplasser mellom fylkeskommunen og bedrifter</a:t>
            </a:r>
          </a:p>
          <a:p>
            <a:pPr marL="782447" lvl="1" indent="-252095">
              <a:tabLst>
                <a:tab pos="252095" algn="l"/>
                <a:tab pos="449580" algn="l"/>
              </a:tabLst>
            </a:pPr>
            <a:r>
              <a:rPr lang="nb-NO" sz="1800" spc="20" dirty="0">
                <a:effectLst/>
                <a:latin typeface="Calibri" panose="020F0502020204030204" pitchFamily="34" charset="0"/>
                <a:ea typeface="Times New Roman" panose="02020603050405020304" pitchFamily="18" charset="0"/>
                <a:cs typeface="Calibri" panose="020F0502020204030204" pitchFamily="34" charset="0"/>
              </a:rPr>
              <a:t>Statlige og kommunale arbeidsplasser tar større ansvar for å tilby lærlingplasser, og tar i større grad i bruk klausuler om lærlinger i offentlige kontrakter</a:t>
            </a:r>
          </a:p>
          <a:p>
            <a:pPr marL="782447" lvl="1" indent="-252095">
              <a:tabLst>
                <a:tab pos="252095" algn="l"/>
                <a:tab pos="449580" algn="l"/>
              </a:tabLst>
            </a:pPr>
            <a:r>
              <a:rPr lang="nb-NO" sz="1800" spc="20" dirty="0">
                <a:effectLst/>
                <a:latin typeface="Calibri" panose="020F0502020204030204" pitchFamily="34" charset="0"/>
                <a:ea typeface="Times New Roman" panose="02020603050405020304" pitchFamily="18" charset="0"/>
                <a:cs typeface="Calibri" panose="020F0502020204030204" pitchFamily="34" charset="0"/>
              </a:rPr>
              <a:t>Fylkeskommunen gir en garanti for læreplass i et fag med ledig kapasitet der det er mulig, fortrinnsvis innen samme yrkesfaglige programområde som søker kommer fra i Vg1 og eventuelt Vg2</a:t>
            </a:r>
          </a:p>
          <a:p>
            <a:endParaRPr lang="nb-NO" sz="1800" spc="20" dirty="0">
              <a:effectLst/>
              <a:latin typeface="Calibri" panose="020F0502020204030204" pitchFamily="34" charset="0"/>
              <a:ea typeface="Times New Roman" panose="02020603050405020304" pitchFamily="18" charset="0"/>
              <a:cs typeface="Calibri" panose="020F0502020204030204" pitchFamily="34" charset="0"/>
            </a:endParaRPr>
          </a:p>
          <a:p>
            <a:endParaRPr lang="nb-NO"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462548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7874C3-BACD-4AFC-9703-D8AD7F2BA96D}"/>
              </a:ext>
            </a:extLst>
          </p:cNvPr>
          <p:cNvSpPr>
            <a:spLocks noGrp="1"/>
          </p:cNvSpPr>
          <p:nvPr>
            <p:ph type="title"/>
          </p:nvPr>
        </p:nvSpPr>
        <p:spPr>
          <a:xfrm>
            <a:off x="838200" y="631825"/>
            <a:ext cx="10515600" cy="923437"/>
          </a:xfrm>
        </p:spPr>
        <p:txBody>
          <a:bodyPr>
            <a:noAutofit/>
          </a:bodyPr>
          <a:lstStyle/>
          <a:p>
            <a:r>
              <a:rPr lang="nb-NO" sz="2800"/>
              <a:t>Tiltak 16: Gjennomføre en nasjonal satsing for flere unge skal velge og gjennomføre kjønnsutradisjonelle utdanningsprogram på yrkesfag</a:t>
            </a:r>
          </a:p>
        </p:txBody>
      </p:sp>
      <p:sp>
        <p:nvSpPr>
          <p:cNvPr id="3" name="Plassholder for innhold 2">
            <a:extLst>
              <a:ext uri="{FF2B5EF4-FFF2-40B4-BE49-F238E27FC236}">
                <a16:creationId xmlns:a16="http://schemas.microsoft.com/office/drawing/2014/main" id="{35346C8C-1215-4386-8888-8DA503767896}"/>
              </a:ext>
            </a:extLst>
          </p:cNvPr>
          <p:cNvSpPr>
            <a:spLocks noGrp="1"/>
          </p:cNvSpPr>
          <p:nvPr>
            <p:ph idx="1"/>
          </p:nvPr>
        </p:nvSpPr>
        <p:spPr>
          <a:xfrm>
            <a:off x="838200" y="1797538"/>
            <a:ext cx="10515600" cy="4626707"/>
          </a:xfrm>
        </p:spPr>
        <p:txBody>
          <a:bodyPr>
            <a:normAutofit fontScale="55000" lnSpcReduction="20000"/>
          </a:bodyPr>
          <a:lstStyle/>
          <a:p>
            <a:pPr>
              <a:spcAft>
                <a:spcPts val="600"/>
              </a:spcAft>
            </a:pPr>
            <a:r>
              <a:rPr lang="nb-NO" sz="3200" dirty="0">
                <a:effectLst/>
                <a:latin typeface="Calibri" panose="020F0502020204030204" pitchFamily="34" charset="0"/>
                <a:ea typeface="Batang" panose="02030600000101010101" pitchFamily="18" charset="-127"/>
                <a:cs typeface="Calibri" panose="020F0502020204030204" pitchFamily="34" charset="0"/>
              </a:rPr>
              <a:t>Mannsutvalget foreslår en nasjonal satsing hvor sentrale utdanningsmyndigheter har det overordnede ansvaret for å iverksette tiltak for at flere unge skal velge og gjennomføre kjønnsutradisjonelle utdanningsprogram på yrkesfag </a:t>
            </a:r>
          </a:p>
          <a:p>
            <a:pPr>
              <a:spcAft>
                <a:spcPts val="600"/>
              </a:spcAft>
            </a:pPr>
            <a:r>
              <a:rPr lang="nb-NO" sz="3200" dirty="0">
                <a:effectLst/>
                <a:latin typeface="Calibri" panose="020F0502020204030204" pitchFamily="34" charset="0"/>
                <a:ea typeface="Batang" panose="02030600000101010101" pitchFamily="18" charset="-127"/>
                <a:cs typeface="Calibri" panose="020F0502020204030204" pitchFamily="34" charset="0"/>
              </a:rPr>
              <a:t>Langsiktighet, systematikk og sikker finansiering er avgjørende for vellykket gjennomføring </a:t>
            </a:r>
          </a:p>
          <a:p>
            <a:pPr>
              <a:spcAft>
                <a:spcPts val="600"/>
              </a:spcAft>
            </a:pPr>
            <a:r>
              <a:rPr lang="nb-NO" sz="3200" dirty="0">
                <a:effectLst/>
                <a:latin typeface="Calibri" panose="020F0502020204030204" pitchFamily="34" charset="0"/>
                <a:ea typeface="Batang" panose="02030600000101010101" pitchFamily="18" charset="-127"/>
                <a:cs typeface="Calibri" panose="020F0502020204030204" pitchFamily="34" charset="0"/>
              </a:rPr>
              <a:t>Satsingen bør inneholde ulike virkemidler, som:</a:t>
            </a:r>
          </a:p>
          <a:p>
            <a:pPr lvl="1">
              <a:spcAft>
                <a:spcPts val="600"/>
              </a:spcAft>
            </a:pPr>
            <a:r>
              <a:rPr lang="nb-NO" sz="3200" dirty="0">
                <a:effectLst/>
                <a:latin typeface="Calibri" panose="020F0502020204030204" pitchFamily="34" charset="0"/>
                <a:ea typeface="Batang" panose="02030600000101010101" pitchFamily="18" charset="-127"/>
                <a:cs typeface="Calibri" panose="020F0502020204030204" pitchFamily="34" charset="0"/>
              </a:rPr>
              <a:t>Arbeidspraksis til ungdomsskoleelever</a:t>
            </a:r>
          </a:p>
          <a:p>
            <a:pPr lvl="1">
              <a:spcAft>
                <a:spcPts val="600"/>
              </a:spcAft>
            </a:pPr>
            <a:r>
              <a:rPr lang="nb-NO" sz="3200" dirty="0">
                <a:effectLst/>
                <a:latin typeface="Calibri" panose="020F0502020204030204" pitchFamily="34" charset="0"/>
                <a:ea typeface="Batang" panose="02030600000101010101" pitchFamily="18" charset="-127"/>
                <a:cs typeface="Calibri" panose="020F0502020204030204" pitchFamily="34" charset="0"/>
              </a:rPr>
              <a:t>Kampanjer rettet mot ungdom, foreldre og studierådgivere på ungdomsskolen</a:t>
            </a:r>
          </a:p>
          <a:p>
            <a:pPr lvl="1">
              <a:spcAft>
                <a:spcPts val="600"/>
              </a:spcAft>
            </a:pPr>
            <a:r>
              <a:rPr lang="nb-NO" sz="3200" dirty="0">
                <a:effectLst/>
                <a:latin typeface="Calibri" panose="020F0502020204030204" pitchFamily="34" charset="0"/>
                <a:ea typeface="Batang" panose="02030600000101010101" pitchFamily="18" charset="-127"/>
                <a:cs typeface="Calibri" panose="020F0502020204030204" pitchFamily="34" charset="0"/>
              </a:rPr>
              <a:t>Rollemodellordninger på yrkesfag</a:t>
            </a:r>
          </a:p>
          <a:p>
            <a:pPr lvl="1">
              <a:spcAft>
                <a:spcPts val="600"/>
              </a:spcAft>
            </a:pPr>
            <a:r>
              <a:rPr lang="nb-NO" sz="3200" dirty="0">
                <a:effectLst/>
                <a:latin typeface="Calibri" panose="020F0502020204030204" pitchFamily="34" charset="0"/>
                <a:ea typeface="Batang" panose="02030600000101010101" pitchFamily="18" charset="-127"/>
                <a:cs typeface="Calibri" panose="020F0502020204030204" pitchFamily="34" charset="0"/>
              </a:rPr>
              <a:t>Arbeid for bedre kjønnsbalanse tas eksplisitt inn i mandatet til Samarbeidsrådet for yrkesopplæring (SRY) og de faglige rådene, og med det engasjere næringslivet og partene i arbeidslivet i satsingen.</a:t>
            </a:r>
            <a:endParaRPr lang="nb-NO" sz="3200" dirty="0">
              <a:latin typeface="Calibri" panose="020F0502020204030204" pitchFamily="34" charset="0"/>
              <a:ea typeface="Batang" panose="02030600000101010101" pitchFamily="18" charset="-127"/>
              <a:cs typeface="Calibri" panose="020F0502020204030204" pitchFamily="34" charset="0"/>
            </a:endParaRPr>
          </a:p>
          <a:p>
            <a:pPr lvl="1">
              <a:spcAft>
                <a:spcPts val="600"/>
              </a:spcAft>
            </a:pPr>
            <a:r>
              <a:rPr lang="nb-NO" sz="3200" dirty="0">
                <a:effectLst/>
                <a:latin typeface="Calibri" panose="020F0502020204030204" pitchFamily="34" charset="0"/>
                <a:ea typeface="Batang" panose="02030600000101010101" pitchFamily="18" charset="-127"/>
                <a:cs typeface="Calibri" panose="020F0502020204030204" pitchFamily="34" charset="0"/>
              </a:rPr>
              <a:t>Styringsdokumenter pålegger fylkeskommunen og skolene å ta et særlig ansvar for å følge opp elever som har valgt utradisjonelt</a:t>
            </a:r>
          </a:p>
          <a:p>
            <a:pPr lvl="1">
              <a:spcAft>
                <a:spcPts val="600"/>
              </a:spcAft>
            </a:pPr>
            <a:r>
              <a:rPr lang="nb-NO" sz="3200" dirty="0">
                <a:effectLst/>
                <a:latin typeface="Calibri" panose="020F0502020204030204" pitchFamily="34" charset="0"/>
                <a:ea typeface="Batang" panose="02030600000101010101" pitchFamily="18" charset="-127"/>
                <a:cs typeface="Calibri" panose="020F0502020204030204" pitchFamily="34" charset="0"/>
              </a:rPr>
              <a:t>Nettverksordninger for å rekruttere og øke gjennomføringen blant ungdom som velger kjønnsutradisjonelt </a:t>
            </a:r>
          </a:p>
          <a:p>
            <a:pPr>
              <a:lnSpc>
                <a:spcPct val="100000"/>
              </a:lnSpc>
            </a:pPr>
            <a:endParaRPr lang="nb-NO"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819886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1A79425-0BDC-8496-6801-DB6B1039DC5C}"/>
              </a:ext>
            </a:extLst>
          </p:cNvPr>
          <p:cNvSpPr>
            <a:spLocks noGrp="1"/>
          </p:cNvSpPr>
          <p:nvPr>
            <p:ph type="title"/>
          </p:nvPr>
        </p:nvSpPr>
        <p:spPr>
          <a:xfrm>
            <a:off x="1371600" y="685800"/>
            <a:ext cx="9601200" cy="1017954"/>
          </a:xfrm>
        </p:spPr>
        <p:txBody>
          <a:bodyPr>
            <a:normAutofit fontScale="90000"/>
          </a:bodyPr>
          <a:lstStyle/>
          <a:p>
            <a:r>
              <a:rPr lang="nb-NO" sz="2700">
                <a:effectLst/>
                <a:ea typeface="Times New Roman" panose="02020603050405020304" pitchFamily="18" charset="0"/>
                <a:cs typeface="Arial" panose="020B0604020202020204" pitchFamily="34" charset="0"/>
              </a:rPr>
              <a:t>Tiltak 17: Gjennomføre en nasjonal satsing for at flere menn skal velge og gjennomføre helse-, omsorgs-, sosial- og pedagogiske fag i høyere utdanning</a:t>
            </a:r>
            <a:br>
              <a:rPr lang="nb-NO" sz="1800" b="1">
                <a:effectLst/>
                <a:latin typeface="Arial" panose="020B0604020202020204" pitchFamily="34" charset="0"/>
                <a:ea typeface="Times New Roman" panose="02020603050405020304" pitchFamily="18" charset="0"/>
                <a:cs typeface="Arial" panose="020B0604020202020204" pitchFamily="34" charset="0"/>
              </a:rPr>
            </a:br>
            <a:endParaRPr lang="nb-NO"/>
          </a:p>
        </p:txBody>
      </p:sp>
      <p:sp>
        <p:nvSpPr>
          <p:cNvPr id="3" name="Plassholder for innhold 2">
            <a:extLst>
              <a:ext uri="{FF2B5EF4-FFF2-40B4-BE49-F238E27FC236}">
                <a16:creationId xmlns:a16="http://schemas.microsoft.com/office/drawing/2014/main" id="{D21B3E9A-AD47-8466-EC6C-4F829D092A2D}"/>
              </a:ext>
            </a:extLst>
          </p:cNvPr>
          <p:cNvSpPr>
            <a:spLocks noGrp="1"/>
          </p:cNvSpPr>
          <p:nvPr>
            <p:ph idx="1"/>
          </p:nvPr>
        </p:nvSpPr>
        <p:spPr>
          <a:xfrm>
            <a:off x="1371600" y="1703754"/>
            <a:ext cx="9601200" cy="4163646"/>
          </a:xfrm>
        </p:spPr>
        <p:txBody>
          <a:bodyPr/>
          <a:lstStyle/>
          <a:p>
            <a:pPr>
              <a:spcAft>
                <a:spcPts val="600"/>
              </a:spcAft>
            </a:pPr>
            <a:r>
              <a:rPr lang="nb-NO" dirty="0">
                <a:effectLst/>
                <a:latin typeface="Calibri" panose="020F0502020204030204" pitchFamily="34" charset="0"/>
                <a:ea typeface="Batang" panose="02030600000101010101" pitchFamily="18" charset="-127"/>
                <a:cs typeface="Calibri" panose="020F0502020204030204" pitchFamily="34" charset="0"/>
              </a:rPr>
              <a:t>Mannsutvalget foreslår en helhetlig og langsiktig nasjonal satsing for å rekruttere gutter til helse-, omsorgs-, sosial- og pedagogiske fag i høyere utdanning hvor sentrale utdanningsmyndigheter har det overordnede ansvaret</a:t>
            </a:r>
          </a:p>
          <a:p>
            <a:pPr>
              <a:spcAft>
                <a:spcPts val="600"/>
              </a:spcAft>
            </a:pPr>
            <a:r>
              <a:rPr lang="nb-NO" dirty="0">
                <a:effectLst/>
                <a:latin typeface="Calibri" panose="020F0502020204030204" pitchFamily="34" charset="0"/>
                <a:ea typeface="Batang" panose="02030600000101010101" pitchFamily="18" charset="-127"/>
                <a:cs typeface="Calibri" panose="020F0502020204030204" pitchFamily="34" charset="0"/>
              </a:rPr>
              <a:t>Langsiktighet, systematikk og sikker finansiering er avgjørende for vellykket gjennomføring</a:t>
            </a:r>
          </a:p>
          <a:p>
            <a:pPr>
              <a:spcAft>
                <a:spcPts val="600"/>
              </a:spcAft>
            </a:pPr>
            <a:r>
              <a:rPr lang="nb-NO" dirty="0">
                <a:effectLst/>
                <a:latin typeface="Calibri" panose="020F0502020204030204" pitchFamily="34" charset="0"/>
                <a:ea typeface="Batang" panose="02030600000101010101" pitchFamily="18" charset="-127"/>
                <a:cs typeface="Calibri" panose="020F0502020204030204" pitchFamily="34" charset="0"/>
              </a:rPr>
              <a:t>Satsingen bør inneholde ulike virkemidler, som:</a:t>
            </a:r>
          </a:p>
          <a:p>
            <a:pPr marL="873252" lvl="1" indent="-342900">
              <a:lnSpc>
                <a:spcPts val="1500"/>
              </a:lnSpc>
              <a:spcBef>
                <a:spcPts val="300"/>
              </a:spcBef>
              <a:spcAft>
                <a:spcPts val="0"/>
              </a:spcAft>
              <a:buFont typeface="Times" panose="02020603050405020304" pitchFamily="18" charset="0"/>
              <a:buChar char="-"/>
            </a:pPr>
            <a:r>
              <a:rPr lang="nb-NO" dirty="0">
                <a:effectLst/>
                <a:latin typeface="Calibri" panose="020F0502020204030204" pitchFamily="34" charset="0"/>
                <a:ea typeface="Batang" panose="02030600000101010101" pitchFamily="18" charset="-127"/>
                <a:cs typeface="Calibri" panose="020F0502020204030204" pitchFamily="34" charset="0"/>
              </a:rPr>
              <a:t>Arbeidspraksis til videregående elever på studieforberedende program</a:t>
            </a:r>
          </a:p>
          <a:p>
            <a:pPr marL="873252" lvl="1" indent="-342900">
              <a:lnSpc>
                <a:spcPts val="1500"/>
              </a:lnSpc>
              <a:spcBef>
                <a:spcPts val="300"/>
              </a:spcBef>
              <a:spcAft>
                <a:spcPts val="0"/>
              </a:spcAft>
              <a:buFont typeface="Times" panose="02020603050405020304" pitchFamily="18" charset="0"/>
              <a:buChar char="-"/>
            </a:pPr>
            <a:r>
              <a:rPr lang="nb-NO" dirty="0">
                <a:effectLst/>
                <a:latin typeface="Calibri" panose="020F0502020204030204" pitchFamily="34" charset="0"/>
                <a:ea typeface="Batang" panose="02030600000101010101" pitchFamily="18" charset="-127"/>
                <a:cs typeface="Calibri" panose="020F0502020204030204" pitchFamily="34" charset="0"/>
              </a:rPr>
              <a:t>Rollemodellordninger for gutter på høyere utdanning</a:t>
            </a:r>
          </a:p>
          <a:p>
            <a:pPr marL="873252" lvl="1" indent="-342900">
              <a:lnSpc>
                <a:spcPts val="1500"/>
              </a:lnSpc>
              <a:spcBef>
                <a:spcPts val="300"/>
              </a:spcBef>
              <a:spcAft>
                <a:spcPts val="0"/>
              </a:spcAft>
              <a:buFont typeface="Times" panose="02020603050405020304" pitchFamily="18" charset="0"/>
              <a:buChar char="-"/>
            </a:pPr>
            <a:r>
              <a:rPr lang="nb-NO" dirty="0">
                <a:effectLst/>
                <a:latin typeface="Calibri" panose="020F0502020204030204" pitchFamily="34" charset="0"/>
                <a:ea typeface="Batang" panose="02030600000101010101" pitchFamily="18" charset="-127"/>
                <a:cs typeface="Calibri" panose="020F0502020204030204" pitchFamily="34" charset="0"/>
              </a:rPr>
              <a:t>Styringsdokumenter som pålegger universitets- og høyskolene å ta et særlig ansvar for å følge opp elever som har valgt utradisjonelt</a:t>
            </a:r>
          </a:p>
          <a:p>
            <a:pPr marL="873252" lvl="1" indent="-342900">
              <a:lnSpc>
                <a:spcPts val="1500"/>
              </a:lnSpc>
              <a:spcBef>
                <a:spcPts val="300"/>
              </a:spcBef>
              <a:spcAft>
                <a:spcPts val="0"/>
              </a:spcAft>
              <a:buFont typeface="Times" panose="02020603050405020304" pitchFamily="18" charset="0"/>
              <a:buChar char="-"/>
            </a:pPr>
            <a:r>
              <a:rPr lang="nb-NO" dirty="0">
                <a:effectLst/>
                <a:latin typeface="Calibri" panose="020F0502020204030204" pitchFamily="34" charset="0"/>
                <a:ea typeface="Batang" panose="02030600000101010101" pitchFamily="18" charset="-127"/>
                <a:cs typeface="Calibri" panose="020F0502020204030204" pitchFamily="34" charset="0"/>
              </a:rPr>
              <a:t>Nettverksordninger for å rekruttere og øke gjennomføringen blant gutter </a:t>
            </a:r>
          </a:p>
          <a:p>
            <a:pPr marL="873252" lvl="1" indent="-342900">
              <a:lnSpc>
                <a:spcPts val="1500"/>
              </a:lnSpc>
              <a:spcBef>
                <a:spcPts val="300"/>
              </a:spcBef>
              <a:spcAft>
                <a:spcPts val="0"/>
              </a:spcAft>
              <a:buFont typeface="Times" panose="02020603050405020304" pitchFamily="18" charset="0"/>
              <a:buChar char="-"/>
            </a:pPr>
            <a:r>
              <a:rPr lang="nb-NO" dirty="0">
                <a:effectLst/>
                <a:latin typeface="Calibri" panose="020F0502020204030204" pitchFamily="34" charset="0"/>
                <a:ea typeface="Batang" panose="02030600000101010101" pitchFamily="18" charset="-127"/>
                <a:cs typeface="Calibri" panose="020F0502020204030204" pitchFamily="34" charset="0"/>
              </a:rPr>
              <a:t>Forutsigbar og langsiktig finansiering av eksisterende og nye initiativ</a:t>
            </a:r>
          </a:p>
          <a:p>
            <a:pPr>
              <a:spcAft>
                <a:spcPts val="600"/>
              </a:spcAft>
            </a:pPr>
            <a:endParaRPr lang="nb-NO" sz="1800" dirty="0">
              <a:effectLst/>
              <a:latin typeface="Calibri" panose="020F0502020204030204" pitchFamily="34" charset="0"/>
              <a:ea typeface="Batang" panose="02030600000101010101" pitchFamily="18" charset="-127"/>
              <a:cs typeface="Calibri" panose="020F0502020204030204" pitchFamily="34" charset="0"/>
            </a:endParaRPr>
          </a:p>
          <a:p>
            <a:endParaRPr lang="nb-NO"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97092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E8E74E-C2C8-3BA6-A6F4-680CD5BE0087}"/>
              </a:ext>
            </a:extLst>
          </p:cNvPr>
          <p:cNvSpPr>
            <a:spLocks noGrp="1"/>
          </p:cNvSpPr>
          <p:nvPr>
            <p:ph type="title"/>
          </p:nvPr>
        </p:nvSpPr>
        <p:spPr>
          <a:xfrm>
            <a:off x="1371600" y="685800"/>
            <a:ext cx="9601200" cy="1174262"/>
          </a:xfrm>
        </p:spPr>
        <p:txBody>
          <a:bodyPr>
            <a:noAutofit/>
          </a:bodyPr>
          <a:lstStyle/>
          <a:p>
            <a:r>
              <a:rPr lang="nb-NO" sz="3200"/>
              <a:t>Tiltak 19: Økt innsats for psykososialt arbeidsmiljø, og mot trakassering og seksuell trakassering i arbeidslivet </a:t>
            </a:r>
          </a:p>
        </p:txBody>
      </p:sp>
      <p:sp>
        <p:nvSpPr>
          <p:cNvPr id="3" name="Plassholder for innhold 2">
            <a:extLst>
              <a:ext uri="{FF2B5EF4-FFF2-40B4-BE49-F238E27FC236}">
                <a16:creationId xmlns:a16="http://schemas.microsoft.com/office/drawing/2014/main" id="{423210A2-99DE-3A17-62B9-5B1B5560ACC1}"/>
              </a:ext>
            </a:extLst>
          </p:cNvPr>
          <p:cNvSpPr>
            <a:spLocks noGrp="1"/>
          </p:cNvSpPr>
          <p:nvPr>
            <p:ph idx="1"/>
          </p:nvPr>
        </p:nvSpPr>
        <p:spPr>
          <a:xfrm>
            <a:off x="1371600" y="1961662"/>
            <a:ext cx="9601200" cy="3905738"/>
          </a:xfrm>
        </p:spPr>
        <p:txBody>
          <a:bodyPr>
            <a:normAutofit/>
          </a:bodyPr>
          <a:lstStyle/>
          <a:p>
            <a:r>
              <a:rPr lang="nb-NO" kern="0" dirty="0">
                <a:effectLst/>
                <a:latin typeface="Calibri" panose="020F0502020204030204" pitchFamily="34" charset="0"/>
                <a:ea typeface="Batang" panose="02030600000101010101" pitchFamily="18" charset="-127"/>
                <a:cs typeface="Calibri" panose="020F0502020204030204" pitchFamily="34" charset="0"/>
              </a:rPr>
              <a:t>Mannsutvalget anbefaler at regjeringen tar initiativ til en større satsing for å få etablert gode HMS-rutiner når det gjelder psykososialt arbeidsmiljø, som også inkluderer innsats mot trakassering og seksuell trakassering i arbeidslivet</a:t>
            </a:r>
          </a:p>
          <a:p>
            <a:pPr>
              <a:spcAft>
                <a:spcPts val="600"/>
              </a:spcAft>
            </a:pPr>
            <a:r>
              <a:rPr lang="nb-NO" dirty="0">
                <a:effectLst/>
                <a:latin typeface="Calibri" panose="020F0502020204030204" pitchFamily="34" charset="0"/>
                <a:ea typeface="Batang" panose="02030600000101010101" pitchFamily="18" charset="-127"/>
                <a:cs typeface="Calibri" panose="020F0502020204030204" pitchFamily="34" charset="0"/>
              </a:rPr>
              <a:t>For å få arbeidet med psykososialt arbeidsmiljø, inkludert arbeidet mot trakassering og seksuell trakassering, inn i det praktiske HMS-arbeidet på arbeidsplassene, er det behov opplæring og veiledning. Det trengs overordnet initiativ med å utvikle praktiske verktøy som opplæringsmoduler og veiledninger </a:t>
            </a:r>
          </a:p>
          <a:p>
            <a:pPr>
              <a:spcAft>
                <a:spcPts val="600"/>
              </a:spcAft>
            </a:pPr>
            <a:r>
              <a:rPr lang="nb-NO" kern="0" dirty="0">
                <a:effectLst/>
                <a:latin typeface="Calibri" panose="020F0502020204030204" pitchFamily="34" charset="0"/>
                <a:ea typeface="Batang" panose="02030600000101010101" pitchFamily="18" charset="-127"/>
                <a:cs typeface="Calibri" panose="020F0502020204030204" pitchFamily="34" charset="0"/>
              </a:rPr>
              <a:t>Arbeidet bør ledes av Arbeidstilsynet, organiseres i samarbeid mellom fagmiljøer og partene i arbeidslivet, og følges opp med jevnlige evalueringer</a:t>
            </a:r>
            <a:endParaRPr lang="nb-NO"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023042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7874C3-BACD-4AFC-9703-D8AD7F2BA96D}"/>
              </a:ext>
            </a:extLst>
          </p:cNvPr>
          <p:cNvSpPr>
            <a:spLocks noGrp="1"/>
          </p:cNvSpPr>
          <p:nvPr>
            <p:ph type="title"/>
          </p:nvPr>
        </p:nvSpPr>
        <p:spPr>
          <a:xfrm>
            <a:off x="838200" y="631825"/>
            <a:ext cx="10515600" cy="1325563"/>
          </a:xfrm>
        </p:spPr>
        <p:txBody>
          <a:bodyPr>
            <a:normAutofit fontScale="90000"/>
          </a:bodyPr>
          <a:lstStyle/>
          <a:p>
            <a:r>
              <a:rPr lang="nb-NO"/>
              <a:t>Tiltak 32: Vedta kjønnsnøytral formålsbestemmelse i Likestillings- og diskrimineringsloven</a:t>
            </a:r>
          </a:p>
        </p:txBody>
      </p:sp>
      <p:sp>
        <p:nvSpPr>
          <p:cNvPr id="3" name="Plassholder for innhold 2">
            <a:extLst>
              <a:ext uri="{FF2B5EF4-FFF2-40B4-BE49-F238E27FC236}">
                <a16:creationId xmlns:a16="http://schemas.microsoft.com/office/drawing/2014/main" id="{35346C8C-1215-4386-8888-8DA503767896}"/>
              </a:ext>
            </a:extLst>
          </p:cNvPr>
          <p:cNvSpPr>
            <a:spLocks noGrp="1"/>
          </p:cNvSpPr>
          <p:nvPr>
            <p:ph idx="1"/>
          </p:nvPr>
        </p:nvSpPr>
        <p:spPr>
          <a:xfrm>
            <a:off x="838200" y="2057400"/>
            <a:ext cx="10515600" cy="3871762"/>
          </a:xfrm>
        </p:spPr>
        <p:txBody>
          <a:bodyPr>
            <a:normAutofit/>
          </a:bodyPr>
          <a:lstStyle/>
          <a:p>
            <a:pPr>
              <a:lnSpc>
                <a:spcPct val="100000"/>
              </a:lnSpc>
            </a:pPr>
            <a:endParaRPr lang="nb-NO" sz="2400" dirty="0"/>
          </a:p>
          <a:p>
            <a:pPr>
              <a:lnSpc>
                <a:spcPct val="100000"/>
              </a:lnSpc>
            </a:pPr>
            <a:r>
              <a:rPr lang="nb-NO" sz="2400" dirty="0"/>
              <a:t>«Loven tar særlig sikte på å bedre kvinners og minoriteters stilling»</a:t>
            </a:r>
          </a:p>
          <a:p>
            <a:pPr>
              <a:lnSpc>
                <a:spcPct val="100000"/>
              </a:lnSpc>
            </a:pPr>
            <a:r>
              <a:rPr lang="nb-NO" sz="2400" dirty="0"/>
              <a:t>Mannsutvalget mener det er et prinsipielt problem at ett kjønn er prioritert særskilt i lovens formålsbestemmelse. </a:t>
            </a:r>
          </a:p>
          <a:p>
            <a:pPr>
              <a:lnSpc>
                <a:spcPct val="100000"/>
              </a:lnSpc>
            </a:pPr>
            <a:r>
              <a:rPr lang="nb-NO" sz="2400" dirty="0"/>
              <a:t>Utvalget mener at denne bestemmelsen bør gjøres kjønnsnøytral ved at ordene «kvinners og» tas ut av loven.</a:t>
            </a:r>
          </a:p>
          <a:p>
            <a:pPr>
              <a:lnSpc>
                <a:spcPct val="100000"/>
              </a:lnSpc>
            </a:pPr>
            <a:endParaRPr lang="nb-NO" sz="2400" dirty="0"/>
          </a:p>
        </p:txBody>
      </p:sp>
    </p:spTree>
    <p:extLst>
      <p:ext uri="{BB962C8B-B14F-4D97-AF65-F5344CB8AC3E}">
        <p14:creationId xmlns:p14="http://schemas.microsoft.com/office/powerpoint/2010/main" val="17449213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D3B50D9-E15D-08B6-2C39-150D00B2A499}"/>
              </a:ext>
            </a:extLst>
          </p:cNvPr>
          <p:cNvSpPr>
            <a:spLocks noGrp="1"/>
          </p:cNvSpPr>
          <p:nvPr>
            <p:ph type="title"/>
          </p:nvPr>
        </p:nvSpPr>
        <p:spPr>
          <a:xfrm>
            <a:off x="572121" y="613569"/>
            <a:ext cx="10954131" cy="1124158"/>
          </a:xfrm>
        </p:spPr>
        <p:txBody>
          <a:bodyPr>
            <a:normAutofit fontScale="90000"/>
          </a:bodyPr>
          <a:lstStyle/>
          <a:p>
            <a:r>
              <a:rPr lang="nb-NO" dirty="0"/>
              <a:t>The Nordic Research and Policy Network </a:t>
            </a:r>
            <a:r>
              <a:rPr lang="nb-NO" dirty="0" err="1"/>
              <a:t>on</a:t>
            </a:r>
            <a:r>
              <a:rPr lang="nb-NO" dirty="0"/>
              <a:t> Boys and Men</a:t>
            </a:r>
          </a:p>
        </p:txBody>
      </p:sp>
      <p:sp>
        <p:nvSpPr>
          <p:cNvPr id="3" name="Plassholder for tekst 2">
            <a:extLst>
              <a:ext uri="{FF2B5EF4-FFF2-40B4-BE49-F238E27FC236}">
                <a16:creationId xmlns:a16="http://schemas.microsoft.com/office/drawing/2014/main" id="{98833BD5-59C1-3382-94A5-CB8FD3EF1577}"/>
              </a:ext>
            </a:extLst>
          </p:cNvPr>
          <p:cNvSpPr>
            <a:spLocks noGrp="1"/>
          </p:cNvSpPr>
          <p:nvPr>
            <p:ph type="body" sz="quarter" idx="13"/>
          </p:nvPr>
        </p:nvSpPr>
        <p:spPr>
          <a:xfrm>
            <a:off x="573088" y="2100263"/>
            <a:ext cx="4580732" cy="528478"/>
          </a:xfrm>
        </p:spPr>
        <p:txBody>
          <a:bodyPr/>
          <a:lstStyle/>
          <a:p>
            <a:r>
              <a:rPr lang="nb-NO" dirty="0"/>
              <a:t>The </a:t>
            </a:r>
            <a:r>
              <a:rPr lang="nb-NO" dirty="0" err="1"/>
              <a:t>network</a:t>
            </a:r>
            <a:r>
              <a:rPr lang="nb-NO" dirty="0"/>
              <a:t> </a:t>
            </a:r>
            <a:r>
              <a:rPr lang="nb-NO" dirty="0" err="1"/>
              <a:t>aims</a:t>
            </a:r>
            <a:r>
              <a:rPr lang="nb-NO" dirty="0"/>
              <a:t> to:</a:t>
            </a:r>
          </a:p>
          <a:p>
            <a:endParaRPr lang="nb-NO" dirty="0"/>
          </a:p>
        </p:txBody>
      </p:sp>
      <p:sp>
        <p:nvSpPr>
          <p:cNvPr id="4" name="Plassholder for tekst 3">
            <a:extLst>
              <a:ext uri="{FF2B5EF4-FFF2-40B4-BE49-F238E27FC236}">
                <a16:creationId xmlns:a16="http://schemas.microsoft.com/office/drawing/2014/main" id="{3E73F188-18E0-2103-1781-A5095C208E85}"/>
              </a:ext>
            </a:extLst>
          </p:cNvPr>
          <p:cNvSpPr>
            <a:spLocks noGrp="1"/>
          </p:cNvSpPr>
          <p:nvPr>
            <p:ph type="body" sz="quarter" idx="15"/>
          </p:nvPr>
        </p:nvSpPr>
        <p:spPr>
          <a:xfrm>
            <a:off x="573088" y="2812869"/>
            <a:ext cx="4580732" cy="3028338"/>
          </a:xfrm>
        </p:spPr>
        <p:txBody>
          <a:bodyPr/>
          <a:lstStyle/>
          <a:p>
            <a:pPr lvl="0"/>
            <a:r>
              <a:rPr lang="nb-NO" dirty="0" err="1"/>
              <a:t>promote</a:t>
            </a:r>
            <a:r>
              <a:rPr lang="nb-NO" dirty="0"/>
              <a:t> </a:t>
            </a:r>
            <a:r>
              <a:rPr lang="nb-NO" dirty="0" err="1"/>
              <a:t>high-quality</a:t>
            </a:r>
            <a:r>
              <a:rPr lang="nb-NO" dirty="0"/>
              <a:t> </a:t>
            </a:r>
            <a:r>
              <a:rPr lang="nb-NO" dirty="0" err="1"/>
              <a:t>empirical</a:t>
            </a:r>
            <a:r>
              <a:rPr lang="nb-NO" dirty="0"/>
              <a:t> </a:t>
            </a:r>
            <a:r>
              <a:rPr lang="nb-NO" dirty="0" err="1"/>
              <a:t>interdisciplinary</a:t>
            </a:r>
            <a:r>
              <a:rPr lang="nb-NO" dirty="0"/>
              <a:t> </a:t>
            </a:r>
            <a:r>
              <a:rPr lang="nb-NO" dirty="0" err="1"/>
              <a:t>research</a:t>
            </a:r>
            <a:r>
              <a:rPr lang="nb-NO" dirty="0"/>
              <a:t> </a:t>
            </a:r>
            <a:r>
              <a:rPr lang="nb-NO" dirty="0" err="1"/>
              <a:t>on</a:t>
            </a:r>
            <a:r>
              <a:rPr lang="nb-NO" dirty="0"/>
              <a:t> </a:t>
            </a:r>
            <a:r>
              <a:rPr lang="nb-NO" dirty="0" err="1"/>
              <a:t>issues</a:t>
            </a:r>
            <a:r>
              <a:rPr lang="nb-NO" dirty="0"/>
              <a:t> </a:t>
            </a:r>
            <a:r>
              <a:rPr lang="nb-NO" dirty="0" err="1"/>
              <a:t>that</a:t>
            </a:r>
            <a:r>
              <a:rPr lang="nb-NO" dirty="0"/>
              <a:t> </a:t>
            </a:r>
            <a:r>
              <a:rPr lang="nb-NO" dirty="0" err="1"/>
              <a:t>affect</a:t>
            </a:r>
            <a:r>
              <a:rPr lang="nb-NO" dirty="0"/>
              <a:t> </a:t>
            </a:r>
            <a:r>
              <a:rPr lang="nb-NO" dirty="0" err="1"/>
              <a:t>the</a:t>
            </a:r>
            <a:r>
              <a:rPr lang="nb-NO" dirty="0"/>
              <a:t> </a:t>
            </a:r>
            <a:r>
              <a:rPr lang="nb-NO" dirty="0" err="1"/>
              <a:t>well-being</a:t>
            </a:r>
            <a:r>
              <a:rPr lang="nb-NO" dirty="0"/>
              <a:t> </a:t>
            </a:r>
            <a:r>
              <a:rPr lang="nb-NO" dirty="0" err="1"/>
              <a:t>of</a:t>
            </a:r>
            <a:r>
              <a:rPr lang="nb-NO" dirty="0"/>
              <a:t> boys and men</a:t>
            </a:r>
          </a:p>
          <a:p>
            <a:pPr marL="0" lvl="0" indent="0">
              <a:buNone/>
            </a:pPr>
            <a:endParaRPr lang="nb-NO" dirty="0"/>
          </a:p>
          <a:p>
            <a:pPr lvl="0"/>
            <a:r>
              <a:rPr lang="nb-NO" dirty="0" err="1"/>
              <a:t>contribute</a:t>
            </a:r>
            <a:r>
              <a:rPr lang="nb-NO" dirty="0"/>
              <a:t> to </a:t>
            </a:r>
            <a:r>
              <a:rPr lang="nb-NO" dirty="0" err="1"/>
              <a:t>public</a:t>
            </a:r>
            <a:r>
              <a:rPr lang="nb-NO" dirty="0"/>
              <a:t> </a:t>
            </a:r>
            <a:r>
              <a:rPr lang="nb-NO" dirty="0" err="1"/>
              <a:t>debate</a:t>
            </a:r>
            <a:r>
              <a:rPr lang="nb-NO" dirty="0"/>
              <a:t> and </a:t>
            </a:r>
            <a:r>
              <a:rPr lang="nb-NO" dirty="0" err="1"/>
              <a:t>evidence-based</a:t>
            </a:r>
            <a:r>
              <a:rPr lang="nb-NO" dirty="0"/>
              <a:t> policy </a:t>
            </a:r>
            <a:r>
              <a:rPr lang="nb-NO" dirty="0" err="1"/>
              <a:t>development</a:t>
            </a:r>
            <a:r>
              <a:rPr lang="nb-NO" dirty="0"/>
              <a:t> </a:t>
            </a:r>
            <a:r>
              <a:rPr lang="nb-NO" dirty="0" err="1"/>
              <a:t>within</a:t>
            </a:r>
            <a:r>
              <a:rPr lang="nb-NO" dirty="0"/>
              <a:t>, </a:t>
            </a:r>
            <a:r>
              <a:rPr lang="nb-NO" dirty="0" err="1"/>
              <a:t>across</a:t>
            </a:r>
            <a:r>
              <a:rPr lang="nb-NO" dirty="0"/>
              <a:t> and </a:t>
            </a:r>
            <a:r>
              <a:rPr lang="nb-NO" dirty="0" err="1"/>
              <a:t>beyond</a:t>
            </a:r>
            <a:r>
              <a:rPr lang="nb-NO" dirty="0"/>
              <a:t> </a:t>
            </a:r>
            <a:r>
              <a:rPr lang="nb-NO" dirty="0" err="1"/>
              <a:t>the</a:t>
            </a:r>
            <a:r>
              <a:rPr lang="nb-NO" dirty="0"/>
              <a:t> Nordic </a:t>
            </a:r>
            <a:r>
              <a:rPr lang="nb-NO" dirty="0" err="1"/>
              <a:t>countries</a:t>
            </a:r>
            <a:endParaRPr lang="nb-NO" dirty="0"/>
          </a:p>
          <a:p>
            <a:endParaRPr lang="nb-NO" dirty="0"/>
          </a:p>
        </p:txBody>
      </p:sp>
      <p:sp>
        <p:nvSpPr>
          <p:cNvPr id="6" name="Plassholder for bunntekst 5">
            <a:extLst>
              <a:ext uri="{FF2B5EF4-FFF2-40B4-BE49-F238E27FC236}">
                <a16:creationId xmlns:a16="http://schemas.microsoft.com/office/drawing/2014/main" id="{8C6440D3-D515-02EF-450E-EC3B83A897F3}"/>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a:ln>
                <a:noFill/>
              </a:ln>
              <a:solidFill>
                <a:srgbClr val="000000"/>
              </a:solidFill>
              <a:effectLst/>
              <a:uLnTx/>
              <a:uFillTx/>
              <a:latin typeface="Franklin Gothic Book" panose="020B0503020102020204"/>
              <a:ea typeface="+mn-ea"/>
              <a:cs typeface="+mn-cs"/>
            </a:endParaRPr>
          </a:p>
        </p:txBody>
      </p:sp>
      <p:sp>
        <p:nvSpPr>
          <p:cNvPr id="7" name="Plassholder for lysbildenummer 6">
            <a:extLst>
              <a:ext uri="{FF2B5EF4-FFF2-40B4-BE49-F238E27FC236}">
                <a16:creationId xmlns:a16="http://schemas.microsoft.com/office/drawing/2014/main" id="{D27F1157-A767-060B-4C8A-6B897025F06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2ACD00-28B2-4D17-A930-2C9F8441C7CA}" type="slidenum">
              <a:rPr kumimoji="0" lang="nb-NO" sz="100" b="0" i="0" u="none" strike="noStrike" kern="1200" cap="none" spc="0" normalizeH="0" baseline="0" noProof="0" smtClean="0">
                <a:ln>
                  <a:noFill/>
                </a:ln>
                <a:no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nb-NO" sz="100" b="0" i="0" u="none" strike="noStrike" kern="1200" cap="none" spc="0" normalizeH="0" baseline="0" noProof="0">
              <a:ln>
                <a:noFill/>
              </a:ln>
              <a:noFill/>
              <a:effectLst/>
              <a:uLnTx/>
              <a:uFillTx/>
              <a:latin typeface="Franklin Gothic Book" panose="020B0503020102020204"/>
              <a:ea typeface="+mn-ea"/>
              <a:cs typeface="+mn-cs"/>
            </a:endParaRPr>
          </a:p>
        </p:txBody>
      </p:sp>
      <p:sp>
        <p:nvSpPr>
          <p:cNvPr id="12" name="Plassholder for tekst 3">
            <a:extLst>
              <a:ext uri="{FF2B5EF4-FFF2-40B4-BE49-F238E27FC236}">
                <a16:creationId xmlns:a16="http://schemas.microsoft.com/office/drawing/2014/main" id="{013CE99E-526B-3BD9-0C96-8A2792D783C8}"/>
              </a:ext>
            </a:extLst>
          </p:cNvPr>
          <p:cNvSpPr txBox="1">
            <a:spLocks/>
          </p:cNvSpPr>
          <p:nvPr/>
        </p:nvSpPr>
        <p:spPr>
          <a:xfrm>
            <a:off x="6707188" y="2867165"/>
            <a:ext cx="4580732" cy="3363771"/>
          </a:xfrm>
          <a:prstGeom prst="rect">
            <a:avLst/>
          </a:prstGeom>
        </p:spPr>
        <p:txBody>
          <a:bodyPr vert="horz" lIns="0" tIns="0" rIns="0" bIns="0" rtlCol="0" anchor="t" anchorCtr="0">
            <a:noAutofit/>
          </a:bodyPr>
          <a:lstStyle>
            <a:lvl1pPr marL="143669" indent="-143669" algn="l" defTabSz="914400" rtl="0" eaLnBrk="1" fontAlgn="ctr" latinLnBrk="0" hangingPunct="1">
              <a:lnSpc>
                <a:spcPct val="101000"/>
              </a:lnSpc>
              <a:spcBef>
                <a:spcPts val="0"/>
              </a:spcBef>
              <a:buFont typeface="STK Bureau Sans Book" panose="020B0004040102060203" pitchFamily="34" charset="0"/>
              <a:buChar char="•"/>
              <a:defRPr sz="1700" kern="1200">
                <a:solidFill>
                  <a:schemeClr val="tx1"/>
                </a:solidFill>
                <a:latin typeface="+mn-lt"/>
                <a:ea typeface="+mn-ea"/>
                <a:cs typeface="+mn-cs"/>
              </a:defRPr>
            </a:lvl1pPr>
            <a:lvl2pPr marL="288000" indent="-144000" algn="l" defTabSz="914400" rtl="0" eaLnBrk="1" fontAlgn="ctr" latinLnBrk="0" hangingPunct="1">
              <a:lnSpc>
                <a:spcPct val="101000"/>
              </a:lnSpc>
              <a:spcBef>
                <a:spcPts val="0"/>
              </a:spcBef>
              <a:buFont typeface="Arial" panose="020B0604020202020204" pitchFamily="34" charset="0"/>
              <a:buChar char="•"/>
              <a:defRPr sz="1700" kern="1200">
                <a:solidFill>
                  <a:schemeClr val="tx1"/>
                </a:solidFill>
                <a:latin typeface="+mn-lt"/>
                <a:ea typeface="+mn-ea"/>
                <a:cs typeface="+mn-cs"/>
              </a:defRPr>
            </a:lvl2pPr>
            <a:lvl3pPr marL="432000" indent="-144000" algn="l" defTabSz="914400" rtl="0" eaLnBrk="1" fontAlgn="ctr" latinLnBrk="0" hangingPunct="1">
              <a:lnSpc>
                <a:spcPct val="101000"/>
              </a:lnSpc>
              <a:spcBef>
                <a:spcPts val="0"/>
              </a:spcBef>
              <a:buFont typeface="Arial" panose="020B0604020202020204" pitchFamily="34" charset="0"/>
              <a:buChar char="•"/>
              <a:defRPr sz="1700" kern="1200">
                <a:solidFill>
                  <a:schemeClr val="tx1"/>
                </a:solidFill>
                <a:latin typeface="+mn-lt"/>
                <a:ea typeface="+mn-ea"/>
                <a:cs typeface="+mn-cs"/>
              </a:defRPr>
            </a:lvl3pPr>
            <a:lvl4pPr marL="576000" indent="-144000" algn="l" defTabSz="914400" rtl="0" eaLnBrk="1" fontAlgn="ctr" latinLnBrk="0" hangingPunct="1">
              <a:lnSpc>
                <a:spcPct val="101000"/>
              </a:lnSpc>
              <a:spcBef>
                <a:spcPts val="0"/>
              </a:spcBef>
              <a:buFont typeface="Arial" panose="020B0604020202020204" pitchFamily="34" charset="0"/>
              <a:buChar char="•"/>
              <a:defRPr sz="1700" kern="1200">
                <a:solidFill>
                  <a:schemeClr val="tx1"/>
                </a:solidFill>
                <a:latin typeface="+mn-lt"/>
                <a:ea typeface="+mn-ea"/>
                <a:cs typeface="+mn-cs"/>
              </a:defRPr>
            </a:lvl4pPr>
            <a:lvl5pPr marL="720000" indent="-144000" algn="l" defTabSz="914400" rtl="0" eaLnBrk="1" fontAlgn="ctr" latinLnBrk="0" hangingPunct="1">
              <a:lnSpc>
                <a:spcPct val="101000"/>
              </a:lnSpc>
              <a:spcBef>
                <a:spcPts val="0"/>
              </a:spcBef>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3669" marR="0" lvl="0" indent="-143669" algn="l" defTabSz="914400" rtl="0" eaLnBrk="1" fontAlgn="ctr" latinLnBrk="0" hangingPunct="1">
              <a:lnSpc>
                <a:spcPct val="101000"/>
              </a:lnSpc>
              <a:spcBef>
                <a:spcPts val="0"/>
              </a:spcBef>
              <a:spcAft>
                <a:spcPts val="0"/>
              </a:spcAft>
              <a:buClrTx/>
              <a:buSzTx/>
              <a:buFont typeface="STK Bureau Sans Book" panose="020B0004040102060203" pitchFamily="34" charset="0"/>
              <a:buChar char="•"/>
              <a:tabLst/>
              <a:defRPr/>
            </a:pPr>
            <a:r>
              <a:rPr kumimoji="0" lang="nb-NO" sz="1700" b="0" i="0" u="none" strike="noStrike" kern="1200" cap="none" spc="0" normalizeH="0" baseline="0" noProof="0">
                <a:ln>
                  <a:noFill/>
                </a:ln>
                <a:solidFill>
                  <a:prstClr val="black"/>
                </a:solidFill>
                <a:effectLst/>
                <a:uLnTx/>
                <a:uFillTx/>
                <a:latin typeface="Franklin Gothic Book" panose="020B0503020102020204"/>
                <a:ea typeface="+mn-ea"/>
                <a:cs typeface="+mn-cs"/>
              </a:rPr>
              <a:t>facilitate research cooperation within the Nordic countries</a:t>
            </a:r>
          </a:p>
          <a:p>
            <a:pPr marL="143669" marR="0" lvl="0" indent="-143669" algn="l" defTabSz="914400" rtl="0" eaLnBrk="1" fontAlgn="ctr" latinLnBrk="0" hangingPunct="1">
              <a:lnSpc>
                <a:spcPct val="101000"/>
              </a:lnSpc>
              <a:spcBef>
                <a:spcPts val="0"/>
              </a:spcBef>
              <a:spcAft>
                <a:spcPts val="0"/>
              </a:spcAft>
              <a:buClrTx/>
              <a:buSzTx/>
              <a:buFont typeface="STK Bureau Sans Book" panose="020B0004040102060203" pitchFamily="34" charset="0"/>
              <a:buChar char="•"/>
              <a:tabLst/>
              <a:defRPr/>
            </a:pPr>
            <a:r>
              <a:rPr kumimoji="0" lang="nb-NO" sz="1700" b="0" i="0" u="none" strike="noStrike" kern="1200" cap="none" spc="0" normalizeH="0" baseline="0" noProof="0">
                <a:ln>
                  <a:noFill/>
                </a:ln>
                <a:solidFill>
                  <a:prstClr val="black"/>
                </a:solidFill>
                <a:effectLst/>
                <a:uLnTx/>
                <a:uFillTx/>
                <a:latin typeface="Franklin Gothic Book" panose="020B0503020102020204"/>
                <a:ea typeface="+mn-ea"/>
                <a:cs typeface="+mn-cs"/>
              </a:rPr>
              <a:t>organize conferences, lectures and seminars</a:t>
            </a:r>
          </a:p>
          <a:p>
            <a:pPr marL="143669" marR="0" lvl="0" indent="-143669" algn="l" defTabSz="914400" rtl="0" eaLnBrk="1" fontAlgn="ctr" latinLnBrk="0" hangingPunct="1">
              <a:lnSpc>
                <a:spcPct val="101000"/>
              </a:lnSpc>
              <a:spcBef>
                <a:spcPts val="0"/>
              </a:spcBef>
              <a:spcAft>
                <a:spcPts val="0"/>
              </a:spcAft>
              <a:buClrTx/>
              <a:buSzTx/>
              <a:buFont typeface="STK Bureau Sans Book" panose="020B0004040102060203" pitchFamily="34" charset="0"/>
              <a:buChar char="•"/>
              <a:tabLst/>
              <a:defRPr/>
            </a:pPr>
            <a:r>
              <a:rPr kumimoji="0" lang="nb-NO" sz="1700" b="0" i="0" u="none" strike="noStrike" kern="1200" cap="none" spc="0" normalizeH="0" baseline="0" noProof="0">
                <a:ln>
                  <a:noFill/>
                </a:ln>
                <a:solidFill>
                  <a:prstClr val="black"/>
                </a:solidFill>
                <a:effectLst/>
                <a:uLnTx/>
                <a:uFillTx/>
                <a:latin typeface="Franklin Gothic Book" panose="020B0503020102020204"/>
                <a:ea typeface="+mn-ea"/>
                <a:cs typeface="+mn-cs"/>
              </a:rPr>
              <a:t>collect and publish comparative data</a:t>
            </a:r>
          </a:p>
          <a:p>
            <a:pPr marL="143669" marR="0" lvl="0" indent="-143669" algn="l" defTabSz="914400" rtl="0" eaLnBrk="1" fontAlgn="ctr" latinLnBrk="0" hangingPunct="1">
              <a:lnSpc>
                <a:spcPct val="101000"/>
              </a:lnSpc>
              <a:spcBef>
                <a:spcPts val="0"/>
              </a:spcBef>
              <a:spcAft>
                <a:spcPts val="0"/>
              </a:spcAft>
              <a:buClrTx/>
              <a:buSzTx/>
              <a:buFont typeface="STK Bureau Sans Book" panose="020B0004040102060203" pitchFamily="34" charset="0"/>
              <a:buChar char="•"/>
              <a:tabLst/>
              <a:defRPr/>
            </a:pPr>
            <a:r>
              <a:rPr kumimoji="0" lang="nb-NO" sz="1700" b="0" i="0" u="none" strike="noStrike" kern="1200" cap="none" spc="0" normalizeH="0" baseline="0" noProof="0">
                <a:ln>
                  <a:noFill/>
                </a:ln>
                <a:solidFill>
                  <a:prstClr val="black"/>
                </a:solidFill>
                <a:effectLst/>
                <a:uLnTx/>
                <a:uFillTx/>
                <a:latin typeface="Franklin Gothic Book" panose="020B0503020102020204"/>
                <a:ea typeface="+mn-ea"/>
                <a:cs typeface="+mn-cs"/>
              </a:rPr>
              <a:t>publish policy recommendations based on empirical research</a:t>
            </a:r>
          </a:p>
          <a:p>
            <a:pPr marL="143669" marR="0" lvl="0" indent="-143669" algn="l" defTabSz="914400" rtl="0" eaLnBrk="1" fontAlgn="ctr" latinLnBrk="0" hangingPunct="1">
              <a:lnSpc>
                <a:spcPct val="101000"/>
              </a:lnSpc>
              <a:spcBef>
                <a:spcPts val="0"/>
              </a:spcBef>
              <a:spcAft>
                <a:spcPts val="0"/>
              </a:spcAft>
              <a:buClrTx/>
              <a:buSzTx/>
              <a:buFont typeface="STK Bureau Sans Book" panose="020B0004040102060203" pitchFamily="34" charset="0"/>
              <a:buChar char="•"/>
              <a:tabLst/>
              <a:defRPr/>
            </a:pPr>
            <a:endParaRPr kumimoji="0" lang="nb-NO" sz="1700" b="0" i="0" u="none" strike="noStrike" kern="1200" cap="none" spc="0" normalizeH="0" baseline="0" noProof="0" dirty="0">
              <a:ln>
                <a:noFill/>
              </a:ln>
              <a:solidFill>
                <a:prstClr val="black"/>
              </a:solidFill>
              <a:effectLst/>
              <a:uLnTx/>
              <a:uFillTx/>
              <a:latin typeface="Franklin Gothic Book" panose="020B0503020102020204"/>
              <a:ea typeface="+mn-ea"/>
              <a:cs typeface="+mn-cs"/>
            </a:endParaRPr>
          </a:p>
        </p:txBody>
      </p:sp>
      <p:sp>
        <p:nvSpPr>
          <p:cNvPr id="14" name="Plassholder for tekst 2">
            <a:extLst>
              <a:ext uri="{FF2B5EF4-FFF2-40B4-BE49-F238E27FC236}">
                <a16:creationId xmlns:a16="http://schemas.microsoft.com/office/drawing/2014/main" id="{EC30C863-3746-3BBD-1896-54C339228FF1}"/>
              </a:ext>
            </a:extLst>
          </p:cNvPr>
          <p:cNvSpPr txBox="1">
            <a:spLocks/>
          </p:cNvSpPr>
          <p:nvPr/>
        </p:nvSpPr>
        <p:spPr>
          <a:xfrm>
            <a:off x="6707188" y="2100263"/>
            <a:ext cx="5053012" cy="528478"/>
          </a:xfrm>
          <a:prstGeom prst="rect">
            <a:avLst/>
          </a:prstGeom>
        </p:spPr>
        <p:txBody>
          <a:bodyPr vert="horz" wrap="square" lIns="0" tIns="0" rIns="0" bIns="0" rtlCol="0" anchor="t" anchorCtr="0">
            <a:spAutoFit/>
          </a:bodyPr>
          <a:lstStyle>
            <a:lvl1pPr marL="143669" indent="-143669" algn="l" defTabSz="914400" rtl="0" eaLnBrk="1" fontAlgn="ctr" latinLnBrk="0" hangingPunct="1">
              <a:lnSpc>
                <a:spcPct val="101000"/>
              </a:lnSpc>
              <a:spcBef>
                <a:spcPts val="0"/>
              </a:spcBef>
              <a:buFont typeface="STK Bureau Sans Book" panose="020B0004040102060203" pitchFamily="34" charset="0"/>
              <a:buNone/>
              <a:defRPr sz="1700" b="1" kern="1200">
                <a:solidFill>
                  <a:schemeClr val="tx1"/>
                </a:solidFill>
                <a:latin typeface="STK Bureau Sans" panose="020B0004040102060203" pitchFamily="34" charset="0"/>
                <a:ea typeface="+mn-ea"/>
                <a:cs typeface="+mn-cs"/>
              </a:defRPr>
            </a:lvl1pPr>
            <a:lvl2pPr marL="288000" indent="-144000" algn="l" defTabSz="914400" rtl="0" eaLnBrk="1" fontAlgn="ctr" latinLnBrk="0" hangingPunct="1">
              <a:lnSpc>
                <a:spcPct val="101000"/>
              </a:lnSpc>
              <a:spcBef>
                <a:spcPts val="0"/>
              </a:spcBef>
              <a:buFont typeface="Arial" panose="020B0604020202020204" pitchFamily="34" charset="0"/>
              <a:buChar char="•"/>
              <a:defRPr sz="1200" kern="1200">
                <a:solidFill>
                  <a:schemeClr val="tx1"/>
                </a:solidFill>
                <a:latin typeface="+mn-lt"/>
                <a:ea typeface="+mn-ea"/>
                <a:cs typeface="+mn-cs"/>
              </a:defRPr>
            </a:lvl2pPr>
            <a:lvl3pPr marL="432000" indent="-144000" algn="l" defTabSz="914400" rtl="0" eaLnBrk="1" fontAlgn="ctr" latinLnBrk="0" hangingPunct="1">
              <a:lnSpc>
                <a:spcPct val="101000"/>
              </a:lnSpc>
              <a:spcBef>
                <a:spcPts val="0"/>
              </a:spcBef>
              <a:buFont typeface="Arial" panose="020B0604020202020204" pitchFamily="34" charset="0"/>
              <a:buChar char="•"/>
              <a:defRPr sz="1200" kern="1200">
                <a:solidFill>
                  <a:schemeClr val="tx1"/>
                </a:solidFill>
                <a:latin typeface="+mn-lt"/>
                <a:ea typeface="+mn-ea"/>
                <a:cs typeface="+mn-cs"/>
              </a:defRPr>
            </a:lvl3pPr>
            <a:lvl4pPr marL="576000" indent="-144000" algn="l" defTabSz="914400" rtl="0" eaLnBrk="1" fontAlgn="ctr" latinLnBrk="0" hangingPunct="1">
              <a:lnSpc>
                <a:spcPct val="101000"/>
              </a:lnSpc>
              <a:spcBef>
                <a:spcPts val="0"/>
              </a:spcBef>
              <a:buFont typeface="Arial" panose="020B0604020202020204" pitchFamily="34" charset="0"/>
              <a:buChar char="•"/>
              <a:defRPr sz="1200" kern="1200">
                <a:solidFill>
                  <a:schemeClr val="tx1"/>
                </a:solidFill>
                <a:latin typeface="+mn-lt"/>
                <a:ea typeface="+mn-ea"/>
                <a:cs typeface="+mn-cs"/>
              </a:defRPr>
            </a:lvl4pPr>
            <a:lvl5pPr marL="720000" indent="-144000" algn="l" defTabSz="914400" rtl="0" eaLnBrk="1" fontAlgn="ctr" latinLnBrk="0" hangingPunct="1">
              <a:lnSpc>
                <a:spcPct val="101000"/>
              </a:lnSpc>
              <a:spcBef>
                <a:spcPts val="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3669" marR="0" lvl="0" indent="-143669" algn="l" defTabSz="914400" rtl="0" eaLnBrk="1" fontAlgn="ctr" latinLnBrk="0" hangingPunct="1">
              <a:lnSpc>
                <a:spcPct val="101000"/>
              </a:lnSpc>
              <a:spcBef>
                <a:spcPts val="0"/>
              </a:spcBef>
              <a:spcAft>
                <a:spcPts val="0"/>
              </a:spcAft>
              <a:buClrTx/>
              <a:buSzTx/>
              <a:buFont typeface="STK Bureau Sans Book" panose="020B0004040102060203" pitchFamily="34" charset="0"/>
              <a:buNone/>
              <a:tabLst/>
              <a:defRPr/>
            </a:pPr>
            <a:r>
              <a:rPr kumimoji="0" lang="nb-NO" sz="1700" b="1" i="0" u="none" strike="noStrike" kern="1200" cap="none" spc="0" normalizeH="0" baseline="0" noProof="0" dirty="0">
                <a:ln>
                  <a:noFill/>
                </a:ln>
                <a:solidFill>
                  <a:prstClr val="black"/>
                </a:solidFill>
                <a:effectLst/>
                <a:uLnTx/>
                <a:uFillTx/>
                <a:latin typeface="STK Bureau Sans" panose="020B0004040102060203" pitchFamily="34" charset="0"/>
                <a:ea typeface="+mn-ea"/>
                <a:cs typeface="+mn-cs"/>
              </a:rPr>
              <a:t>In order to </a:t>
            </a:r>
            <a:r>
              <a:rPr kumimoji="0" lang="nb-NO" sz="1700" b="1" i="0" u="none" strike="noStrike" kern="1200" cap="none" spc="0" normalizeH="0" baseline="0" noProof="0" dirty="0" err="1">
                <a:ln>
                  <a:noFill/>
                </a:ln>
                <a:solidFill>
                  <a:prstClr val="black"/>
                </a:solidFill>
                <a:effectLst/>
                <a:uLnTx/>
                <a:uFillTx/>
                <a:latin typeface="STK Bureau Sans" panose="020B0004040102060203" pitchFamily="34" charset="0"/>
                <a:ea typeface="+mn-ea"/>
                <a:cs typeface="+mn-cs"/>
              </a:rPr>
              <a:t>achieve</a:t>
            </a:r>
            <a:r>
              <a:rPr kumimoji="0" lang="nb-NO" sz="1700" b="1" i="0" u="none" strike="noStrike" kern="1200" cap="none" spc="0" normalizeH="0" baseline="0" noProof="0" dirty="0">
                <a:ln>
                  <a:noFill/>
                </a:ln>
                <a:solidFill>
                  <a:prstClr val="black"/>
                </a:solidFill>
                <a:effectLst/>
                <a:uLnTx/>
                <a:uFillTx/>
                <a:latin typeface="STK Bureau Sans" panose="020B0004040102060203" pitchFamily="34" charset="0"/>
                <a:ea typeface="+mn-ea"/>
                <a:cs typeface="+mn-cs"/>
              </a:rPr>
              <a:t> </a:t>
            </a:r>
            <a:r>
              <a:rPr kumimoji="0" lang="nb-NO" sz="1700" b="1" i="0" u="none" strike="noStrike" kern="1200" cap="none" spc="0" normalizeH="0" baseline="0" noProof="0" dirty="0" err="1">
                <a:ln>
                  <a:noFill/>
                </a:ln>
                <a:solidFill>
                  <a:prstClr val="black"/>
                </a:solidFill>
                <a:effectLst/>
                <a:uLnTx/>
                <a:uFillTx/>
                <a:latin typeface="STK Bureau Sans" panose="020B0004040102060203" pitchFamily="34" charset="0"/>
                <a:ea typeface="+mn-ea"/>
                <a:cs typeface="+mn-cs"/>
              </a:rPr>
              <a:t>these</a:t>
            </a:r>
            <a:r>
              <a:rPr kumimoji="0" lang="nb-NO" sz="1700" b="1" i="0" u="none" strike="noStrike" kern="1200" cap="none" spc="0" normalizeH="0" baseline="0" noProof="0" dirty="0">
                <a:ln>
                  <a:noFill/>
                </a:ln>
                <a:solidFill>
                  <a:prstClr val="black"/>
                </a:solidFill>
                <a:effectLst/>
                <a:uLnTx/>
                <a:uFillTx/>
                <a:latin typeface="STK Bureau Sans" panose="020B0004040102060203" pitchFamily="34" charset="0"/>
                <a:ea typeface="+mn-ea"/>
                <a:cs typeface="+mn-cs"/>
              </a:rPr>
              <a:t> </a:t>
            </a:r>
            <a:r>
              <a:rPr kumimoji="0" lang="nb-NO" sz="1700" b="1" i="0" u="none" strike="noStrike" kern="1200" cap="none" spc="0" normalizeH="0" baseline="0" noProof="0" dirty="0" err="1">
                <a:ln>
                  <a:noFill/>
                </a:ln>
                <a:solidFill>
                  <a:prstClr val="black"/>
                </a:solidFill>
                <a:effectLst/>
                <a:uLnTx/>
                <a:uFillTx/>
                <a:latin typeface="STK Bureau Sans" panose="020B0004040102060203" pitchFamily="34" charset="0"/>
                <a:ea typeface="+mn-ea"/>
                <a:cs typeface="+mn-cs"/>
              </a:rPr>
              <a:t>aims</a:t>
            </a:r>
            <a:r>
              <a:rPr kumimoji="0" lang="nb-NO" sz="1700" b="1" i="0" u="none" strike="noStrike" kern="1200" cap="none" spc="0" normalizeH="0" baseline="0" noProof="0" dirty="0">
                <a:ln>
                  <a:noFill/>
                </a:ln>
                <a:solidFill>
                  <a:prstClr val="black"/>
                </a:solidFill>
                <a:effectLst/>
                <a:uLnTx/>
                <a:uFillTx/>
                <a:latin typeface="STK Bureau Sans" panose="020B0004040102060203" pitchFamily="34" charset="0"/>
                <a:ea typeface="+mn-ea"/>
                <a:cs typeface="+mn-cs"/>
              </a:rPr>
              <a:t>, </a:t>
            </a:r>
            <a:r>
              <a:rPr kumimoji="0" lang="nb-NO" sz="1700" b="1" i="0" u="none" strike="noStrike" kern="1200" cap="none" spc="0" normalizeH="0" baseline="0" noProof="0" dirty="0" err="1">
                <a:ln>
                  <a:noFill/>
                </a:ln>
                <a:solidFill>
                  <a:prstClr val="black"/>
                </a:solidFill>
                <a:effectLst/>
                <a:uLnTx/>
                <a:uFillTx/>
                <a:latin typeface="STK Bureau Sans" panose="020B0004040102060203" pitchFamily="34" charset="0"/>
                <a:ea typeface="+mn-ea"/>
                <a:cs typeface="+mn-cs"/>
              </a:rPr>
              <a:t>the</a:t>
            </a:r>
            <a:r>
              <a:rPr kumimoji="0" lang="nb-NO" sz="1700" b="1" i="0" u="none" strike="noStrike" kern="1200" cap="none" spc="0" normalizeH="0" baseline="0" noProof="0" dirty="0">
                <a:ln>
                  <a:noFill/>
                </a:ln>
                <a:solidFill>
                  <a:prstClr val="black"/>
                </a:solidFill>
                <a:effectLst/>
                <a:uLnTx/>
                <a:uFillTx/>
                <a:latin typeface="STK Bureau Sans" panose="020B0004040102060203" pitchFamily="34" charset="0"/>
                <a:ea typeface="+mn-ea"/>
                <a:cs typeface="+mn-cs"/>
              </a:rPr>
              <a:t> </a:t>
            </a:r>
            <a:r>
              <a:rPr kumimoji="0" lang="nb-NO" sz="1700" b="1" i="0" u="none" strike="noStrike" kern="1200" cap="none" spc="0" normalizeH="0" baseline="0" noProof="0" dirty="0" err="1">
                <a:ln>
                  <a:noFill/>
                </a:ln>
                <a:solidFill>
                  <a:prstClr val="black"/>
                </a:solidFill>
                <a:effectLst/>
                <a:uLnTx/>
                <a:uFillTx/>
                <a:latin typeface="STK Bureau Sans" panose="020B0004040102060203" pitchFamily="34" charset="0"/>
                <a:ea typeface="+mn-ea"/>
                <a:cs typeface="+mn-cs"/>
              </a:rPr>
              <a:t>network</a:t>
            </a:r>
            <a:r>
              <a:rPr kumimoji="0" lang="nb-NO" sz="1700" b="1" i="0" u="none" strike="noStrike" kern="1200" cap="none" spc="0" normalizeH="0" baseline="0" noProof="0" dirty="0">
                <a:ln>
                  <a:noFill/>
                </a:ln>
                <a:solidFill>
                  <a:prstClr val="black"/>
                </a:solidFill>
                <a:effectLst/>
                <a:uLnTx/>
                <a:uFillTx/>
                <a:latin typeface="STK Bureau Sans" panose="020B0004040102060203" pitchFamily="34" charset="0"/>
                <a:ea typeface="+mn-ea"/>
                <a:cs typeface="+mn-cs"/>
              </a:rPr>
              <a:t> </a:t>
            </a:r>
            <a:r>
              <a:rPr kumimoji="0" lang="nb-NO" sz="1700" b="1" i="0" u="none" strike="noStrike" kern="1200" cap="none" spc="0" normalizeH="0" baseline="0" noProof="0" dirty="0" err="1">
                <a:ln>
                  <a:noFill/>
                </a:ln>
                <a:solidFill>
                  <a:prstClr val="black"/>
                </a:solidFill>
                <a:effectLst/>
                <a:uLnTx/>
                <a:uFillTx/>
                <a:latin typeface="STK Bureau Sans" panose="020B0004040102060203" pitchFamily="34" charset="0"/>
                <a:ea typeface="+mn-ea"/>
                <a:cs typeface="+mn-cs"/>
              </a:rPr>
              <a:t>will</a:t>
            </a:r>
            <a:r>
              <a:rPr kumimoji="0" lang="nb-NO" sz="1700" b="1" i="0" u="none" strike="noStrike" kern="1200" cap="none" spc="0" normalizeH="0" baseline="0" noProof="0" dirty="0">
                <a:ln>
                  <a:noFill/>
                </a:ln>
                <a:solidFill>
                  <a:prstClr val="black"/>
                </a:solidFill>
                <a:effectLst/>
                <a:uLnTx/>
                <a:uFillTx/>
                <a:latin typeface="STK Bureau Sans" panose="020B0004040102060203" pitchFamily="34" charset="0"/>
                <a:ea typeface="+mn-ea"/>
                <a:cs typeface="+mn-cs"/>
              </a:rPr>
              <a:t>:</a:t>
            </a:r>
          </a:p>
          <a:p>
            <a:pPr marL="143669" marR="0" lvl="0" indent="-143669" algn="l" defTabSz="914400" rtl="0" eaLnBrk="1" fontAlgn="ctr" latinLnBrk="0" hangingPunct="1">
              <a:lnSpc>
                <a:spcPct val="101000"/>
              </a:lnSpc>
              <a:spcBef>
                <a:spcPts val="0"/>
              </a:spcBef>
              <a:spcAft>
                <a:spcPts val="0"/>
              </a:spcAft>
              <a:buClrTx/>
              <a:buSzTx/>
              <a:buFont typeface="STK Bureau Sans Book" panose="020B0004040102060203" pitchFamily="34" charset="0"/>
              <a:buNone/>
              <a:tabLst/>
              <a:defRPr/>
            </a:pPr>
            <a:endParaRPr kumimoji="0" lang="nb-NO" sz="1700" b="1" i="0" u="none" strike="noStrike" kern="1200" cap="none" spc="0" normalizeH="0" baseline="0" noProof="0" dirty="0">
              <a:ln>
                <a:noFill/>
              </a:ln>
              <a:solidFill>
                <a:prstClr val="black"/>
              </a:solidFill>
              <a:effectLst/>
              <a:uLnTx/>
              <a:uFillTx/>
              <a:latin typeface="STK Bureau Sans" panose="020B0004040102060203" pitchFamily="34" charset="0"/>
              <a:ea typeface="+mn-ea"/>
              <a:cs typeface="+mn-cs"/>
            </a:endParaRPr>
          </a:p>
        </p:txBody>
      </p:sp>
    </p:spTree>
    <p:extLst>
      <p:ext uri="{BB962C8B-B14F-4D97-AF65-F5344CB8AC3E}">
        <p14:creationId xmlns:p14="http://schemas.microsoft.com/office/powerpoint/2010/main" val="39127054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B562274-5143-3FF1-3A67-1DFA0D4B64D8}"/>
              </a:ext>
            </a:extLst>
          </p:cNvPr>
          <p:cNvSpPr>
            <a:spLocks noGrp="1"/>
          </p:cNvSpPr>
          <p:nvPr>
            <p:ph type="title"/>
          </p:nvPr>
        </p:nvSpPr>
        <p:spPr/>
        <p:txBody>
          <a:bodyPr>
            <a:normAutofit fontScale="90000"/>
          </a:bodyPr>
          <a:lstStyle/>
          <a:p>
            <a:r>
              <a:rPr lang="nb-NO" dirty="0"/>
              <a:t>Key </a:t>
            </a:r>
            <a:r>
              <a:rPr lang="nb-NO" dirty="0" err="1"/>
              <a:t>topics</a:t>
            </a:r>
            <a:r>
              <a:rPr lang="nb-NO" dirty="0"/>
              <a:t> </a:t>
            </a:r>
            <a:r>
              <a:rPr lang="nb-NO" dirty="0" err="1"/>
              <a:t>of</a:t>
            </a:r>
            <a:r>
              <a:rPr lang="nb-NO" dirty="0"/>
              <a:t> </a:t>
            </a:r>
            <a:r>
              <a:rPr lang="nb-NO" dirty="0" err="1"/>
              <a:t>research</a:t>
            </a:r>
            <a:endParaRPr lang="nb-NO" dirty="0"/>
          </a:p>
        </p:txBody>
      </p:sp>
      <p:sp>
        <p:nvSpPr>
          <p:cNvPr id="4" name="Plassholder for tekst 3">
            <a:extLst>
              <a:ext uri="{FF2B5EF4-FFF2-40B4-BE49-F238E27FC236}">
                <a16:creationId xmlns:a16="http://schemas.microsoft.com/office/drawing/2014/main" id="{EE86DA6A-1BB6-7C6A-099B-E66F2D342579}"/>
              </a:ext>
            </a:extLst>
          </p:cNvPr>
          <p:cNvSpPr>
            <a:spLocks noGrp="1"/>
          </p:cNvSpPr>
          <p:nvPr>
            <p:ph type="body" sz="quarter" idx="15"/>
          </p:nvPr>
        </p:nvSpPr>
        <p:spPr/>
        <p:txBody>
          <a:bodyPr/>
          <a:lstStyle/>
          <a:p>
            <a:pPr lvl="0"/>
            <a:r>
              <a:rPr lang="nb-NO" dirty="0" err="1"/>
              <a:t>employment</a:t>
            </a:r>
            <a:r>
              <a:rPr lang="nb-NO" dirty="0"/>
              <a:t>, </a:t>
            </a:r>
            <a:r>
              <a:rPr lang="nb-NO" dirty="0" err="1"/>
              <a:t>careers</a:t>
            </a:r>
            <a:r>
              <a:rPr lang="nb-NO" dirty="0"/>
              <a:t> and </a:t>
            </a:r>
            <a:r>
              <a:rPr lang="nb-NO" dirty="0" err="1"/>
              <a:t>labour</a:t>
            </a:r>
            <a:r>
              <a:rPr lang="nb-NO" dirty="0"/>
              <a:t> </a:t>
            </a:r>
            <a:r>
              <a:rPr lang="nb-NO" dirty="0" err="1"/>
              <a:t>markets</a:t>
            </a:r>
            <a:r>
              <a:rPr lang="nb-NO" dirty="0"/>
              <a:t> </a:t>
            </a:r>
          </a:p>
          <a:p>
            <a:pPr lvl="0"/>
            <a:r>
              <a:rPr lang="nb-NO" dirty="0" err="1"/>
              <a:t>education</a:t>
            </a:r>
            <a:r>
              <a:rPr lang="nb-NO" dirty="0"/>
              <a:t> and skills </a:t>
            </a:r>
          </a:p>
          <a:p>
            <a:pPr lvl="0"/>
            <a:r>
              <a:rPr lang="nb-NO" dirty="0" err="1"/>
              <a:t>fatherhood</a:t>
            </a:r>
            <a:r>
              <a:rPr lang="nb-NO" dirty="0"/>
              <a:t> and </a:t>
            </a:r>
            <a:r>
              <a:rPr lang="nb-NO" dirty="0" err="1"/>
              <a:t>family</a:t>
            </a:r>
            <a:endParaRPr lang="nb-NO" dirty="0"/>
          </a:p>
          <a:p>
            <a:pPr lvl="0"/>
            <a:r>
              <a:rPr lang="nb-NO" dirty="0" err="1"/>
              <a:t>public</a:t>
            </a:r>
            <a:r>
              <a:rPr lang="nb-NO" dirty="0"/>
              <a:t> opinion, </a:t>
            </a:r>
            <a:r>
              <a:rPr lang="nb-NO" dirty="0" err="1"/>
              <a:t>the</a:t>
            </a:r>
            <a:r>
              <a:rPr lang="nb-NO" dirty="0"/>
              <a:t> </a:t>
            </a:r>
            <a:r>
              <a:rPr lang="nb-NO" dirty="0" err="1"/>
              <a:t>public</a:t>
            </a:r>
            <a:r>
              <a:rPr lang="nb-NO" dirty="0"/>
              <a:t> </a:t>
            </a:r>
            <a:r>
              <a:rPr lang="nb-NO" dirty="0" err="1"/>
              <a:t>sphere</a:t>
            </a:r>
            <a:r>
              <a:rPr lang="nb-NO" dirty="0"/>
              <a:t>, and </a:t>
            </a:r>
            <a:r>
              <a:rPr lang="nb-NO" dirty="0" err="1"/>
              <a:t>politics</a:t>
            </a:r>
            <a:endParaRPr lang="nb-NO" dirty="0"/>
          </a:p>
          <a:p>
            <a:pPr lvl="0"/>
            <a:r>
              <a:rPr lang="nb-NO" dirty="0" err="1"/>
              <a:t>intersections</a:t>
            </a:r>
            <a:r>
              <a:rPr lang="nb-NO" dirty="0"/>
              <a:t> </a:t>
            </a:r>
            <a:r>
              <a:rPr lang="nb-NO" dirty="0" err="1"/>
              <a:t>with</a:t>
            </a:r>
            <a:r>
              <a:rPr lang="nb-NO" dirty="0"/>
              <a:t> age, </a:t>
            </a:r>
            <a:r>
              <a:rPr lang="nb-NO" dirty="0" err="1"/>
              <a:t>class</a:t>
            </a:r>
            <a:r>
              <a:rPr lang="nb-NO" dirty="0"/>
              <a:t> and migrant </a:t>
            </a:r>
            <a:r>
              <a:rPr lang="nb-NO" dirty="0" err="1"/>
              <a:t>background</a:t>
            </a:r>
            <a:r>
              <a:rPr lang="nb-NO" dirty="0"/>
              <a:t> </a:t>
            </a:r>
          </a:p>
          <a:p>
            <a:endParaRPr lang="nb-NO" dirty="0"/>
          </a:p>
        </p:txBody>
      </p:sp>
      <p:sp>
        <p:nvSpPr>
          <p:cNvPr id="6" name="Plassholder for bunntekst 5">
            <a:extLst>
              <a:ext uri="{FF2B5EF4-FFF2-40B4-BE49-F238E27FC236}">
                <a16:creationId xmlns:a16="http://schemas.microsoft.com/office/drawing/2014/main" id="{8284BB99-460B-5F9F-4DC5-B4B7EA6B920B}"/>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a:ln>
                <a:noFill/>
              </a:ln>
              <a:solidFill>
                <a:srgbClr val="000000"/>
              </a:solidFill>
              <a:effectLst/>
              <a:uLnTx/>
              <a:uFillTx/>
              <a:latin typeface="Franklin Gothic Book" panose="020B0503020102020204"/>
              <a:ea typeface="+mn-ea"/>
              <a:cs typeface="+mn-cs"/>
            </a:endParaRPr>
          </a:p>
        </p:txBody>
      </p:sp>
      <p:sp>
        <p:nvSpPr>
          <p:cNvPr id="7" name="Plassholder for lysbildenummer 6">
            <a:extLst>
              <a:ext uri="{FF2B5EF4-FFF2-40B4-BE49-F238E27FC236}">
                <a16:creationId xmlns:a16="http://schemas.microsoft.com/office/drawing/2014/main" id="{94F779A2-7C05-54EE-BBFD-D4CB26172B9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2ACD00-28B2-4D17-A930-2C9F8441C7CA}" type="slidenum">
              <a:rPr kumimoji="0" lang="nb-NO" sz="100" b="0" i="0" u="none" strike="noStrike" kern="1200" cap="none" spc="0" normalizeH="0" baseline="0" noProof="0" smtClean="0">
                <a:ln>
                  <a:noFill/>
                </a:ln>
                <a:no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nb-NO" sz="100" b="0" i="0" u="none" strike="noStrike" kern="1200" cap="none" spc="0" normalizeH="0" baseline="0" noProof="0">
              <a:ln>
                <a:noFill/>
              </a:ln>
              <a:noFill/>
              <a:effectLst/>
              <a:uLnTx/>
              <a:uFillTx/>
              <a:latin typeface="Franklin Gothic Book" panose="020B0503020102020204"/>
              <a:ea typeface="+mn-ea"/>
              <a:cs typeface="+mn-cs"/>
            </a:endParaRPr>
          </a:p>
        </p:txBody>
      </p:sp>
      <p:sp>
        <p:nvSpPr>
          <p:cNvPr id="17" name="Plassholder for tekst 2">
            <a:extLst>
              <a:ext uri="{FF2B5EF4-FFF2-40B4-BE49-F238E27FC236}">
                <a16:creationId xmlns:a16="http://schemas.microsoft.com/office/drawing/2014/main" id="{8388698C-C7B7-CD21-9E7A-38970915F9AA}"/>
              </a:ext>
            </a:extLst>
          </p:cNvPr>
          <p:cNvSpPr txBox="1">
            <a:spLocks/>
          </p:cNvSpPr>
          <p:nvPr/>
        </p:nvSpPr>
        <p:spPr>
          <a:xfrm>
            <a:off x="7138988" y="1846263"/>
            <a:ext cx="5053012" cy="528478"/>
          </a:xfrm>
          <a:prstGeom prst="rect">
            <a:avLst/>
          </a:prstGeom>
        </p:spPr>
        <p:txBody>
          <a:bodyPr vert="horz" wrap="square" lIns="0" tIns="0" rIns="0" bIns="0" rtlCol="0" anchor="t" anchorCtr="0">
            <a:spAutoFit/>
          </a:bodyPr>
          <a:lstStyle>
            <a:lvl1pPr marL="143669" indent="-143669" algn="l" defTabSz="914400" rtl="0" eaLnBrk="1" fontAlgn="ctr" latinLnBrk="0" hangingPunct="1">
              <a:lnSpc>
                <a:spcPct val="101000"/>
              </a:lnSpc>
              <a:spcBef>
                <a:spcPts val="0"/>
              </a:spcBef>
              <a:buFont typeface="STK Bureau Sans Book" panose="020B0004040102060203" pitchFamily="34" charset="0"/>
              <a:buNone/>
              <a:defRPr sz="1700" b="1" kern="1200">
                <a:solidFill>
                  <a:schemeClr val="tx1"/>
                </a:solidFill>
                <a:latin typeface="STK Bureau Sans" panose="020B0004040102060203" pitchFamily="34" charset="0"/>
                <a:ea typeface="+mn-ea"/>
                <a:cs typeface="+mn-cs"/>
              </a:defRPr>
            </a:lvl1pPr>
            <a:lvl2pPr marL="288000" indent="-144000" algn="l" defTabSz="914400" rtl="0" eaLnBrk="1" fontAlgn="ctr" latinLnBrk="0" hangingPunct="1">
              <a:lnSpc>
                <a:spcPct val="101000"/>
              </a:lnSpc>
              <a:spcBef>
                <a:spcPts val="0"/>
              </a:spcBef>
              <a:buFont typeface="Arial" panose="020B0604020202020204" pitchFamily="34" charset="0"/>
              <a:buChar char="•"/>
              <a:defRPr sz="1200" kern="1200">
                <a:solidFill>
                  <a:schemeClr val="tx1"/>
                </a:solidFill>
                <a:latin typeface="+mn-lt"/>
                <a:ea typeface="+mn-ea"/>
                <a:cs typeface="+mn-cs"/>
              </a:defRPr>
            </a:lvl2pPr>
            <a:lvl3pPr marL="432000" indent="-144000" algn="l" defTabSz="914400" rtl="0" eaLnBrk="1" fontAlgn="ctr" latinLnBrk="0" hangingPunct="1">
              <a:lnSpc>
                <a:spcPct val="101000"/>
              </a:lnSpc>
              <a:spcBef>
                <a:spcPts val="0"/>
              </a:spcBef>
              <a:buFont typeface="Arial" panose="020B0604020202020204" pitchFamily="34" charset="0"/>
              <a:buChar char="•"/>
              <a:defRPr sz="1200" kern="1200">
                <a:solidFill>
                  <a:schemeClr val="tx1"/>
                </a:solidFill>
                <a:latin typeface="+mn-lt"/>
                <a:ea typeface="+mn-ea"/>
                <a:cs typeface="+mn-cs"/>
              </a:defRPr>
            </a:lvl3pPr>
            <a:lvl4pPr marL="576000" indent="-144000" algn="l" defTabSz="914400" rtl="0" eaLnBrk="1" fontAlgn="ctr" latinLnBrk="0" hangingPunct="1">
              <a:lnSpc>
                <a:spcPct val="101000"/>
              </a:lnSpc>
              <a:spcBef>
                <a:spcPts val="0"/>
              </a:spcBef>
              <a:buFont typeface="Arial" panose="020B0604020202020204" pitchFamily="34" charset="0"/>
              <a:buChar char="•"/>
              <a:defRPr sz="1200" kern="1200">
                <a:solidFill>
                  <a:schemeClr val="tx1"/>
                </a:solidFill>
                <a:latin typeface="+mn-lt"/>
                <a:ea typeface="+mn-ea"/>
                <a:cs typeface="+mn-cs"/>
              </a:defRPr>
            </a:lvl4pPr>
            <a:lvl5pPr marL="720000" indent="-144000" algn="l" defTabSz="914400" rtl="0" eaLnBrk="1" fontAlgn="ctr" latinLnBrk="0" hangingPunct="1">
              <a:lnSpc>
                <a:spcPct val="101000"/>
              </a:lnSpc>
              <a:spcBef>
                <a:spcPts val="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3669" marR="0" lvl="0" indent="-143669" algn="l" defTabSz="914400" rtl="0" eaLnBrk="1" fontAlgn="ctr" latinLnBrk="0" hangingPunct="1">
              <a:lnSpc>
                <a:spcPct val="101000"/>
              </a:lnSpc>
              <a:spcBef>
                <a:spcPts val="0"/>
              </a:spcBef>
              <a:spcAft>
                <a:spcPts val="0"/>
              </a:spcAft>
              <a:buClrTx/>
              <a:buSzTx/>
              <a:buFont typeface="STK Bureau Sans Book" panose="020B0004040102060203" pitchFamily="34" charset="0"/>
              <a:buNone/>
              <a:tabLst/>
              <a:defRPr/>
            </a:pPr>
            <a:r>
              <a:rPr kumimoji="0" lang="nb-NO" sz="1700" b="1" i="0" u="none" strike="noStrike" kern="1200" cap="none" spc="0" normalizeH="0" baseline="0" noProof="0" dirty="0" err="1">
                <a:ln>
                  <a:noFill/>
                </a:ln>
                <a:solidFill>
                  <a:prstClr val="black"/>
                </a:solidFill>
                <a:effectLst/>
                <a:uLnTx/>
                <a:uFillTx/>
                <a:latin typeface="STK Bureau Sans" panose="020B0004040102060203" pitchFamily="34" charset="0"/>
                <a:ea typeface="+mn-ea"/>
                <a:cs typeface="+mn-cs"/>
              </a:rPr>
              <a:t>Substack</a:t>
            </a:r>
            <a:r>
              <a:rPr kumimoji="0" lang="nb-NO" sz="1700" b="1" i="0" u="none" strike="noStrike" kern="1200" cap="none" spc="0" normalizeH="0" baseline="0" noProof="0" dirty="0">
                <a:ln>
                  <a:noFill/>
                </a:ln>
                <a:solidFill>
                  <a:prstClr val="black"/>
                </a:solidFill>
                <a:effectLst/>
                <a:uLnTx/>
                <a:uFillTx/>
                <a:latin typeface="STK Bureau Sans" panose="020B0004040102060203" pitchFamily="34" charset="0"/>
                <a:ea typeface="+mn-ea"/>
                <a:cs typeface="+mn-cs"/>
              </a:rPr>
              <a:t>: On Nordic Boys and Men</a:t>
            </a:r>
          </a:p>
          <a:p>
            <a:pPr marL="143669" marR="0" lvl="0" indent="-143669" algn="l" defTabSz="914400" rtl="0" eaLnBrk="1" fontAlgn="ctr" latinLnBrk="0" hangingPunct="1">
              <a:lnSpc>
                <a:spcPct val="101000"/>
              </a:lnSpc>
              <a:spcBef>
                <a:spcPts val="0"/>
              </a:spcBef>
              <a:spcAft>
                <a:spcPts val="0"/>
              </a:spcAft>
              <a:buClrTx/>
              <a:buSzTx/>
              <a:buFont typeface="STK Bureau Sans Book" panose="020B0004040102060203" pitchFamily="34" charset="0"/>
              <a:buNone/>
              <a:tabLst/>
              <a:defRPr/>
            </a:pPr>
            <a:endParaRPr kumimoji="0" lang="nb-NO" sz="1700" b="1" i="0" u="none" strike="noStrike" kern="1200" cap="none" spc="0" normalizeH="0" baseline="0" noProof="0" dirty="0">
              <a:ln>
                <a:noFill/>
              </a:ln>
              <a:solidFill>
                <a:prstClr val="black"/>
              </a:solidFill>
              <a:effectLst/>
              <a:uLnTx/>
              <a:uFillTx/>
              <a:latin typeface="STK Bureau Sans" panose="020B0004040102060203" pitchFamily="34" charset="0"/>
              <a:ea typeface="+mn-ea"/>
              <a:cs typeface="+mn-cs"/>
            </a:endParaRPr>
          </a:p>
        </p:txBody>
      </p:sp>
      <p:pic>
        <p:nvPicPr>
          <p:cNvPr id="5" name="Bilde 4">
            <a:extLst>
              <a:ext uri="{FF2B5EF4-FFF2-40B4-BE49-F238E27FC236}">
                <a16:creationId xmlns:a16="http://schemas.microsoft.com/office/drawing/2014/main" id="{365578A3-D0AA-4632-A513-DF63E85D79BA}"/>
              </a:ext>
            </a:extLst>
          </p:cNvPr>
          <p:cNvPicPr>
            <a:picLocks noChangeAspect="1"/>
          </p:cNvPicPr>
          <p:nvPr/>
        </p:nvPicPr>
        <p:blipFill>
          <a:blip r:embed="rId3"/>
          <a:stretch>
            <a:fillRect/>
          </a:stretch>
        </p:blipFill>
        <p:spPr>
          <a:xfrm>
            <a:off x="6605792" y="2266703"/>
            <a:ext cx="4563593" cy="3785235"/>
          </a:xfrm>
          <a:prstGeom prst="rect">
            <a:avLst/>
          </a:prstGeom>
          <a:ln>
            <a:solidFill>
              <a:schemeClr val="tx1"/>
            </a:solidFill>
          </a:ln>
        </p:spPr>
      </p:pic>
    </p:spTree>
    <p:extLst>
      <p:ext uri="{BB962C8B-B14F-4D97-AF65-F5344CB8AC3E}">
        <p14:creationId xmlns:p14="http://schemas.microsoft.com/office/powerpoint/2010/main" val="42430098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A77864-C7A0-2EB8-C8F7-07430629CC8A}"/>
              </a:ext>
            </a:extLst>
          </p:cNvPr>
          <p:cNvSpPr>
            <a:spLocks noGrp="1"/>
          </p:cNvSpPr>
          <p:nvPr>
            <p:ph type="title"/>
          </p:nvPr>
        </p:nvSpPr>
        <p:spPr/>
        <p:txBody>
          <a:bodyPr>
            <a:normAutofit fontScale="90000"/>
          </a:bodyPr>
          <a:lstStyle/>
          <a:p>
            <a:r>
              <a:rPr lang="nb-NO" dirty="0"/>
              <a:t>Organization and </a:t>
            </a:r>
            <a:r>
              <a:rPr lang="nb-NO" dirty="0" err="1"/>
              <a:t>funding</a:t>
            </a:r>
            <a:endParaRPr lang="nb-NO" dirty="0"/>
          </a:p>
        </p:txBody>
      </p:sp>
      <p:sp>
        <p:nvSpPr>
          <p:cNvPr id="4" name="Plassholder for tekst 3">
            <a:extLst>
              <a:ext uri="{FF2B5EF4-FFF2-40B4-BE49-F238E27FC236}">
                <a16:creationId xmlns:a16="http://schemas.microsoft.com/office/drawing/2014/main" id="{C3D52860-1C02-425A-0724-A8F748F7212A}"/>
              </a:ext>
            </a:extLst>
          </p:cNvPr>
          <p:cNvSpPr>
            <a:spLocks noGrp="1"/>
          </p:cNvSpPr>
          <p:nvPr>
            <p:ph type="body" sz="quarter" idx="15"/>
          </p:nvPr>
        </p:nvSpPr>
        <p:spPr/>
        <p:txBody>
          <a:bodyPr>
            <a:normAutofit fontScale="92500" lnSpcReduction="10000"/>
          </a:bodyPr>
          <a:lstStyle/>
          <a:p>
            <a:pPr marL="0" indent="0">
              <a:buNone/>
            </a:pPr>
            <a:r>
              <a:rPr lang="nb-NO" dirty="0"/>
              <a:t>The Norwegian </a:t>
            </a:r>
            <a:r>
              <a:rPr lang="nb-NO" dirty="0" err="1"/>
              <a:t>Institute</a:t>
            </a:r>
            <a:r>
              <a:rPr lang="nb-NO" dirty="0"/>
              <a:t> for </a:t>
            </a:r>
            <a:r>
              <a:rPr lang="nb-NO" dirty="0" err="1"/>
              <a:t>Social</a:t>
            </a:r>
            <a:r>
              <a:rPr lang="nb-NO" dirty="0"/>
              <a:t> Research/CORE serves as </a:t>
            </a:r>
            <a:r>
              <a:rPr lang="nb-NO" dirty="0" err="1"/>
              <a:t>the</a:t>
            </a:r>
            <a:r>
              <a:rPr lang="nb-NO" dirty="0"/>
              <a:t> host </a:t>
            </a:r>
            <a:r>
              <a:rPr lang="nb-NO" dirty="0" err="1"/>
              <a:t>institution</a:t>
            </a:r>
            <a:r>
              <a:rPr lang="nb-NO" dirty="0"/>
              <a:t>.</a:t>
            </a:r>
          </a:p>
          <a:p>
            <a:pPr marL="0" indent="0">
              <a:buNone/>
            </a:pPr>
            <a:endParaRPr lang="nb-NO" dirty="0"/>
          </a:p>
          <a:p>
            <a:pPr marL="0" indent="0">
              <a:buNone/>
            </a:pPr>
            <a:r>
              <a:rPr lang="nb-NO" dirty="0" err="1"/>
              <a:t>Initital</a:t>
            </a:r>
            <a:r>
              <a:rPr lang="nb-NO" dirty="0"/>
              <a:t> </a:t>
            </a:r>
            <a:r>
              <a:rPr lang="nb-NO" dirty="0" err="1"/>
              <a:t>partnerships</a:t>
            </a:r>
            <a:r>
              <a:rPr lang="nb-NO" dirty="0"/>
              <a:t> </a:t>
            </a:r>
            <a:r>
              <a:rPr lang="nb-NO" dirty="0" err="1"/>
              <a:t>with</a:t>
            </a:r>
            <a:r>
              <a:rPr lang="nb-NO" dirty="0"/>
              <a:t> </a:t>
            </a:r>
            <a:r>
              <a:rPr lang="nb-NO" dirty="0" err="1"/>
              <a:t>researchers</a:t>
            </a:r>
            <a:r>
              <a:rPr lang="nb-NO" dirty="0"/>
              <a:t> at Stockholm </a:t>
            </a:r>
            <a:r>
              <a:rPr lang="nb-NO" dirty="0" err="1"/>
              <a:t>University</a:t>
            </a:r>
            <a:r>
              <a:rPr lang="nb-NO" dirty="0"/>
              <a:t> (SOFI) and Aalborg </a:t>
            </a:r>
            <a:r>
              <a:rPr lang="nb-NO" dirty="0" err="1"/>
              <a:t>University</a:t>
            </a:r>
            <a:r>
              <a:rPr lang="nb-NO" dirty="0"/>
              <a:t> (NORMAS).</a:t>
            </a:r>
          </a:p>
          <a:p>
            <a:pPr marL="0" indent="0">
              <a:buNone/>
            </a:pPr>
            <a:endParaRPr lang="nb-NO" dirty="0"/>
          </a:p>
          <a:p>
            <a:pPr marL="0" indent="0">
              <a:buNone/>
            </a:pPr>
            <a:r>
              <a:rPr lang="nb-NO" dirty="0"/>
              <a:t>The </a:t>
            </a:r>
            <a:r>
              <a:rPr lang="nb-NO" dirty="0" err="1"/>
              <a:t>project</a:t>
            </a:r>
            <a:r>
              <a:rPr lang="nb-NO" dirty="0"/>
              <a:t> is </a:t>
            </a:r>
            <a:r>
              <a:rPr lang="nb-NO" dirty="0" err="1"/>
              <a:t>funded</a:t>
            </a:r>
            <a:r>
              <a:rPr lang="nb-NO" dirty="0"/>
              <a:t> by: </a:t>
            </a:r>
          </a:p>
          <a:p>
            <a:pPr>
              <a:buFontTx/>
              <a:buChar char="-"/>
            </a:pPr>
            <a:r>
              <a:rPr lang="nb-NO" dirty="0"/>
              <a:t>The </a:t>
            </a:r>
            <a:r>
              <a:rPr lang="nb-NO" dirty="0" err="1"/>
              <a:t>Gambrell</a:t>
            </a:r>
            <a:r>
              <a:rPr lang="nb-NO" dirty="0"/>
              <a:t> Foundation (US) </a:t>
            </a:r>
          </a:p>
          <a:p>
            <a:pPr>
              <a:buFontTx/>
              <a:buChar char="-"/>
            </a:pPr>
            <a:r>
              <a:rPr lang="nb-NO" dirty="0"/>
              <a:t>Rise </a:t>
            </a:r>
            <a:r>
              <a:rPr lang="nb-NO" dirty="0" err="1"/>
              <a:t>Together</a:t>
            </a:r>
            <a:r>
              <a:rPr lang="nb-NO" dirty="0"/>
              <a:t> (Richard Reeves, </a:t>
            </a:r>
            <a:r>
              <a:rPr lang="nb-NO" dirty="0" err="1"/>
              <a:t>founding</a:t>
            </a:r>
            <a:r>
              <a:rPr lang="nb-NO" dirty="0"/>
              <a:t> president </a:t>
            </a:r>
            <a:r>
              <a:rPr lang="nb-NO" dirty="0" err="1"/>
              <a:t>of</a:t>
            </a:r>
            <a:r>
              <a:rPr lang="nb-NO" dirty="0"/>
              <a:t> </a:t>
            </a:r>
            <a:r>
              <a:rPr lang="nb-NO" dirty="0" err="1"/>
              <a:t>the</a:t>
            </a:r>
            <a:r>
              <a:rPr lang="nb-NO" dirty="0"/>
              <a:t> American </a:t>
            </a:r>
            <a:r>
              <a:rPr lang="nb-NO" dirty="0" err="1"/>
              <a:t>Institute</a:t>
            </a:r>
            <a:r>
              <a:rPr lang="nb-NO" dirty="0"/>
              <a:t> for Boys and Men)</a:t>
            </a:r>
          </a:p>
        </p:txBody>
      </p:sp>
      <p:sp>
        <p:nvSpPr>
          <p:cNvPr id="6" name="Plassholder for bunntekst 5">
            <a:extLst>
              <a:ext uri="{FF2B5EF4-FFF2-40B4-BE49-F238E27FC236}">
                <a16:creationId xmlns:a16="http://schemas.microsoft.com/office/drawing/2014/main" id="{7B2FFF0C-7036-80B0-FB24-F514B06C019E}"/>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a:ln>
                <a:noFill/>
              </a:ln>
              <a:solidFill>
                <a:srgbClr val="000000"/>
              </a:solidFill>
              <a:effectLst/>
              <a:uLnTx/>
              <a:uFillTx/>
              <a:latin typeface="Franklin Gothic Book" panose="020B0503020102020204"/>
              <a:ea typeface="+mn-ea"/>
              <a:cs typeface="+mn-cs"/>
            </a:endParaRPr>
          </a:p>
        </p:txBody>
      </p:sp>
      <p:sp>
        <p:nvSpPr>
          <p:cNvPr id="7" name="Plassholder for lysbildenummer 6">
            <a:extLst>
              <a:ext uri="{FF2B5EF4-FFF2-40B4-BE49-F238E27FC236}">
                <a16:creationId xmlns:a16="http://schemas.microsoft.com/office/drawing/2014/main" id="{3D743B76-951B-0944-B286-2E65CE955EB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2ACD00-28B2-4D17-A930-2C9F8441C7CA}" type="slidenum">
              <a:rPr kumimoji="0" lang="nb-NO" sz="100" b="0" i="0" u="none" strike="noStrike" kern="1200" cap="none" spc="0" normalizeH="0" baseline="0" noProof="0" smtClean="0">
                <a:ln>
                  <a:noFill/>
                </a:ln>
                <a:no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nb-NO" sz="100" b="0" i="0" u="none" strike="noStrike" kern="1200" cap="none" spc="0" normalizeH="0" baseline="0" noProof="0">
              <a:ln>
                <a:noFill/>
              </a:ln>
              <a:noFill/>
              <a:effectLst/>
              <a:uLnTx/>
              <a:uFillTx/>
              <a:latin typeface="Franklin Gothic Book" panose="020B0503020102020204"/>
              <a:ea typeface="+mn-ea"/>
              <a:cs typeface="+mn-cs"/>
            </a:endParaRPr>
          </a:p>
        </p:txBody>
      </p:sp>
      <p:pic>
        <p:nvPicPr>
          <p:cNvPr id="9" name="Bilde 8" descr="The European Social Survey (ESS) in Ukraine (14 January) - UKRAINETT">
            <a:extLst>
              <a:ext uri="{FF2B5EF4-FFF2-40B4-BE49-F238E27FC236}">
                <a16:creationId xmlns:a16="http://schemas.microsoft.com/office/drawing/2014/main" id="{EBFBAF9E-2B64-2E01-D5B3-07361EFF6AB7}"/>
              </a:ext>
            </a:extLst>
          </p:cNvPr>
          <p:cNvPicPr>
            <a:picLocks noChangeAspect="1"/>
          </p:cNvPicPr>
          <p:nvPr/>
        </p:nvPicPr>
        <p:blipFill>
          <a:blip r:embed="rId3"/>
          <a:stretch>
            <a:fillRect/>
          </a:stretch>
        </p:blipFill>
        <p:spPr>
          <a:xfrm>
            <a:off x="7038182" y="2051718"/>
            <a:ext cx="4250871" cy="2754564"/>
          </a:xfrm>
          <a:prstGeom prst="rect">
            <a:avLst/>
          </a:prstGeom>
        </p:spPr>
      </p:pic>
    </p:spTree>
    <p:extLst>
      <p:ext uri="{BB962C8B-B14F-4D97-AF65-F5344CB8AC3E}">
        <p14:creationId xmlns:p14="http://schemas.microsoft.com/office/powerpoint/2010/main" val="20841077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E0BDF-874C-9FAA-ECBF-9B0D0B0975DE}"/>
            </a:ext>
          </a:extLst>
        </p:cNvPr>
        <p:cNvGrpSpPr/>
        <p:nvPr/>
      </p:nvGrpSpPr>
      <p:grpSpPr>
        <a:xfrm>
          <a:off x="0" y="0"/>
          <a:ext cx="0" cy="0"/>
          <a:chOff x="0" y="0"/>
          <a:chExt cx="0" cy="0"/>
        </a:xfrm>
      </p:grpSpPr>
      <p:sp>
        <p:nvSpPr>
          <p:cNvPr id="3" name="Underrubrik 2">
            <a:extLst>
              <a:ext uri="{FF2B5EF4-FFF2-40B4-BE49-F238E27FC236}">
                <a16:creationId xmlns:a16="http://schemas.microsoft.com/office/drawing/2014/main" id="{E4B89833-ABD8-24E4-8424-1C9EA91B1EBD}"/>
              </a:ext>
            </a:extLst>
          </p:cNvPr>
          <p:cNvSpPr>
            <a:spLocks noGrp="1"/>
          </p:cNvSpPr>
          <p:nvPr>
            <p:ph type="subTitle" idx="1"/>
          </p:nvPr>
        </p:nvSpPr>
        <p:spPr>
          <a:xfrm>
            <a:off x="2072892" y="1285461"/>
            <a:ext cx="8701125" cy="4267200"/>
          </a:xfrm>
        </p:spPr>
        <p:txBody>
          <a:bodyPr>
            <a:normAutofit/>
          </a:bodyPr>
          <a:lstStyle/>
          <a:p>
            <a:r>
              <a:rPr lang="sv-SE" b="1" dirty="0"/>
              <a:t> </a:t>
            </a:r>
            <a:r>
              <a:rPr lang="sv-SE" sz="4000" b="1" dirty="0"/>
              <a:t>Seminarium om ” Männen och arbetsmarknaden - jämställdhetens nästa steg?”</a:t>
            </a:r>
          </a:p>
          <a:p>
            <a:endParaRPr lang="sv-SE" sz="2000" b="1" dirty="0"/>
          </a:p>
          <a:p>
            <a:endParaRPr lang="sv-SE" sz="2000" b="1" dirty="0"/>
          </a:p>
          <a:p>
            <a:r>
              <a:rPr lang="sv-SE" sz="2000" b="1" dirty="0"/>
              <a:t>6 oktober 2026</a:t>
            </a:r>
          </a:p>
          <a:p>
            <a:endParaRPr lang="sv-SE" sz="4000" b="1" dirty="0">
              <a:solidFill>
                <a:schemeClr val="bg1"/>
              </a:solidFill>
            </a:endParaRPr>
          </a:p>
        </p:txBody>
      </p:sp>
      <p:pic>
        <p:nvPicPr>
          <p:cNvPr id="4" name="Bildobjekt 3">
            <a:extLst>
              <a:ext uri="{FF2B5EF4-FFF2-40B4-BE49-F238E27FC236}">
                <a16:creationId xmlns:a16="http://schemas.microsoft.com/office/drawing/2014/main" id="{7DFF28DE-0C66-5260-A93F-98B1733950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77977" y="5112914"/>
            <a:ext cx="1114023" cy="1745086"/>
          </a:xfrm>
          <a:prstGeom prst="rect">
            <a:avLst/>
          </a:prstGeom>
        </p:spPr>
      </p:pic>
    </p:spTree>
    <p:extLst>
      <p:ext uri="{BB962C8B-B14F-4D97-AF65-F5344CB8AC3E}">
        <p14:creationId xmlns:p14="http://schemas.microsoft.com/office/powerpoint/2010/main" val="20600760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p:blipFill>
        <p:spPr>
          <a:xfrm>
            <a:off x="9525000" y="5945731"/>
            <a:ext cx="2190750" cy="824414"/>
          </a:xfrm>
          <a:prstGeom prst="rect">
            <a:avLst/>
          </a:prstGeom>
        </p:spPr>
      </p:pic>
      <p:sp>
        <p:nvSpPr>
          <p:cNvPr id="2" name="Rectangle 1">
            <a:extLst>
              <a:ext uri="{FF2B5EF4-FFF2-40B4-BE49-F238E27FC236}">
                <a16:creationId xmlns:a16="http://schemas.microsoft.com/office/drawing/2014/main" id="{AC7F7D75-ED9E-45BD-A6C2-477B28010382}"/>
              </a:ext>
            </a:extLst>
          </p:cNvPr>
          <p:cNvSpPr>
            <a:spLocks noGrp="1"/>
          </p:cNvSpPr>
          <p:nvPr/>
        </p:nvSpPr>
        <p:spPr>
          <a:xfrm>
            <a:off x="666750" y="1047750"/>
            <a:ext cx="10477500" cy="66675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600" b="1">
                <a:solidFill>
                  <a:srgbClr val="FFFFFF"/>
                </a:solidFill>
                <a:latin typeface="Liberation Sans"/>
                <a:ea typeface="Liberation Sans"/>
                <a:cs typeface="Liberation Sans"/>
              </a:defRPr>
            </a:pPr>
            <a:r>
              <a:rPr kumimoji="0" sz="3600" b="1" i="0" u="none" strike="noStrike" kern="1200" cap="none" spc="0" normalizeH="0" baseline="0" noProof="0">
                <a:ln>
                  <a:noFill/>
                </a:ln>
                <a:solidFill>
                  <a:srgbClr val="FFFFFF"/>
                </a:solidFill>
                <a:effectLst/>
                <a:uLnTx/>
                <a:uFillTx/>
                <a:latin typeface="Liberation Sans"/>
                <a:ea typeface="Liberation Sans"/>
                <a:cs typeface="Liberation Sans"/>
              </a:rPr>
              <a:t>Männen och arbetsmarknaden</a:t>
            </a:r>
          </a:p>
        </p:txBody>
      </p:sp>
      <p:sp>
        <p:nvSpPr>
          <p:cNvPr id="3" name="Rectangle 2">
            <a:extLst>
              <a:ext uri="{FF2B5EF4-FFF2-40B4-BE49-F238E27FC236}">
                <a16:creationId xmlns:a16="http://schemas.microsoft.com/office/drawing/2014/main" id="{8CF1D558-EA70-4352-B9DE-324A3A4F74EA}"/>
              </a:ext>
            </a:extLst>
          </p:cNvPr>
          <p:cNvSpPr>
            <a:spLocks noGrp="1"/>
          </p:cNvSpPr>
          <p:nvPr/>
        </p:nvSpPr>
        <p:spPr>
          <a:xfrm>
            <a:off x="666750" y="1743075"/>
            <a:ext cx="10668000" cy="74295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600" b="1">
                <a:solidFill>
                  <a:srgbClr val="ACDEE6"/>
                </a:solidFill>
                <a:latin typeface="Liberation Sans"/>
                <a:ea typeface="Liberation Sans"/>
                <a:cs typeface="Liberation Sans"/>
              </a:defRPr>
            </a:pPr>
            <a:r>
              <a:rPr kumimoji="0" sz="3600" b="1" i="0" u="none" strike="noStrike" kern="1200" cap="none" spc="0" normalizeH="0" baseline="0" noProof="0">
                <a:ln>
                  <a:noFill/>
                </a:ln>
                <a:solidFill>
                  <a:srgbClr val="ACDEE6"/>
                </a:solidFill>
                <a:effectLst/>
                <a:uLnTx/>
                <a:uFillTx/>
                <a:latin typeface="Liberation Sans"/>
                <a:ea typeface="Liberation Sans"/>
                <a:cs typeface="Liberation Sans"/>
              </a:rPr>
              <a:t>Jämställdhetens nästa steg?</a:t>
            </a:r>
          </a:p>
        </p:txBody>
      </p:sp>
      <p:sp>
        <p:nvSpPr>
          <p:cNvPr id="4" name="Rectangle 3">
            <a:extLst>
              <a:ext uri="{FF2B5EF4-FFF2-40B4-BE49-F238E27FC236}">
                <a16:creationId xmlns:a16="http://schemas.microsoft.com/office/drawing/2014/main" id="{39AD7FF2-94F9-4376-B27A-E23D4EC0681B}"/>
              </a:ext>
            </a:extLst>
          </p:cNvPr>
          <p:cNvSpPr>
            <a:spLocks noGrp="1"/>
          </p:cNvSpPr>
          <p:nvPr/>
        </p:nvSpPr>
        <p:spPr>
          <a:xfrm>
            <a:off x="666750" y="2762250"/>
            <a:ext cx="5238750" cy="47625"/>
          </a:xfrm>
          <a:prstGeom prst="rect">
            <a:avLst/>
          </a:prstGeom>
          <a:solidFill>
            <a:srgbClr val="ACDEE6"/>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Times New Roman"/>
              <a:ea typeface="+mn-ea"/>
              <a:cs typeface="+mn-cs"/>
            </a:endParaRPr>
          </a:p>
        </p:txBody>
      </p:sp>
      <p:sp>
        <p:nvSpPr>
          <p:cNvPr id="5" name="Rectangle 4">
            <a:extLst>
              <a:ext uri="{FF2B5EF4-FFF2-40B4-BE49-F238E27FC236}">
                <a16:creationId xmlns:a16="http://schemas.microsoft.com/office/drawing/2014/main" id="{815AA4B5-4FD6-4343-A602-DC731B0BBE9E}"/>
              </a:ext>
            </a:extLst>
          </p:cNvPr>
          <p:cNvSpPr>
            <a:spLocks noGrp="1"/>
          </p:cNvSpPr>
          <p:nvPr/>
        </p:nvSpPr>
        <p:spPr>
          <a:xfrm>
            <a:off x="666750" y="3095625"/>
            <a:ext cx="8572500" cy="428625"/>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75" b="0">
                <a:solidFill>
                  <a:srgbClr val="FFFFFF"/>
                </a:solidFill>
                <a:latin typeface="Liberation Sans"/>
                <a:ea typeface="Liberation Sans"/>
                <a:cs typeface="Liberation Sans"/>
              </a:defRPr>
            </a:pPr>
            <a:r>
              <a:rPr kumimoji="0" sz="1875" b="0" i="0" u="none" strike="noStrike" kern="1200" cap="none" spc="0" normalizeH="0" baseline="0" noProof="0">
                <a:ln>
                  <a:noFill/>
                </a:ln>
                <a:solidFill>
                  <a:srgbClr val="FFFFFF"/>
                </a:solidFill>
                <a:effectLst/>
                <a:uLnTx/>
                <a:uFillTx/>
                <a:latin typeface="Liberation Sans"/>
                <a:ea typeface="Liberation Sans"/>
                <a:cs typeface="Liberation Sans"/>
              </a:rPr>
              <a:t>Anne Boschini  ·  SOFI, Stockholms universitet</a:t>
            </a:r>
          </a:p>
        </p:txBody>
      </p:sp>
      <p:sp>
        <p:nvSpPr>
          <p:cNvPr id="6" name="Rectangle 5">
            <a:extLst>
              <a:ext uri="{FF2B5EF4-FFF2-40B4-BE49-F238E27FC236}">
                <a16:creationId xmlns:a16="http://schemas.microsoft.com/office/drawing/2014/main" id="{53EB1753-6CDA-431C-BC03-C0A3E1E17891}"/>
              </a:ext>
            </a:extLst>
          </p:cNvPr>
          <p:cNvSpPr>
            <a:spLocks noGrp="1"/>
          </p:cNvSpPr>
          <p:nvPr/>
        </p:nvSpPr>
        <p:spPr>
          <a:xfrm>
            <a:off x="666750" y="3552825"/>
            <a:ext cx="8096250" cy="3810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75" b="0">
                <a:solidFill>
                  <a:srgbClr val="ACDEE6"/>
                </a:solidFill>
                <a:latin typeface="Liberation Sans"/>
                <a:ea typeface="Liberation Sans"/>
                <a:cs typeface="Liberation Sans"/>
              </a:defRPr>
            </a:pPr>
            <a:r>
              <a:rPr kumimoji="0" sz="1575" b="0" i="0" u="none" strike="noStrike" kern="1200" cap="none" spc="0" normalizeH="0" baseline="0" noProof="0">
                <a:ln>
                  <a:noFill/>
                </a:ln>
                <a:solidFill>
                  <a:srgbClr val="ACDEE6"/>
                </a:solidFill>
                <a:effectLst/>
                <a:uLnTx/>
                <a:uFillTx/>
                <a:latin typeface="Liberation Sans"/>
                <a:ea typeface="Liberation Sans"/>
                <a:cs typeface="Liberation Sans"/>
              </a:rPr>
              <a:t>ILERA Sverige  ·  6 oktober 2026</a:t>
            </a:r>
          </a:p>
        </p:txBody>
      </p:sp>
    </p:spTree>
    <p:extLst>
      <p:ext uri="{BB962C8B-B14F-4D97-AF65-F5344CB8AC3E}">
        <p14:creationId xmlns:p14="http://schemas.microsoft.com/office/powerpoint/2010/main" val="1603509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p:cNvGrpSpPr/>
        <p:nvPr/>
      </p:nvGrpSpPr>
      <p:grpSpPr>
        <a:xfrm>
          <a:off x="0" y="0"/>
          <a:ext cx="0" cy="0"/>
          <a:chOff x="0" y="0"/>
          <a:chExt cx="0" cy="0"/>
        </a:xfrm>
      </p:grpSpPr>
      <p:sp>
        <p:nvSpPr>
          <p:cNvPr id="2" name="Text 0"/>
          <p:cNvSpPr/>
          <p:nvPr/>
        </p:nvSpPr>
        <p:spPr>
          <a:xfrm>
            <a:off x="812800" y="584200"/>
            <a:ext cx="78486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200" normalizeH="0" baseline="0" noProof="0" dirty="0">
                <a:ln>
                  <a:noFill/>
                </a:ln>
                <a:solidFill>
                  <a:srgbClr val="DDAE65"/>
                </a:solidFill>
                <a:effectLst/>
                <a:uLnTx/>
                <a:uFillTx/>
                <a:latin typeface="Liberation Sans" pitchFamily="34" charset="0"/>
                <a:ea typeface="Liberation Sans" pitchFamily="34" charset="-122"/>
                <a:cs typeface="Liberation Sans" pitchFamily="34" charset="-120"/>
              </a:rPr>
              <a:t>JÄMSTÄLLDHETSDEBATTEN I TRE SCENER</a:t>
            </a:r>
            <a:endParaRPr kumimoji="0" lang="en-US" sz="12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3" name="Text 1"/>
          <p:cNvSpPr>
            <a:spLocks noGrp="1"/>
          </p:cNvSpPr>
          <p:nvPr>
            <p:ph type="title"/>
          </p:nvPr>
        </p:nvSpPr>
        <p:spPr>
          <a:xfrm>
            <a:off x="812800" y="850900"/>
            <a:ext cx="9810750"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FFFFF"/>
                </a:solidFill>
                <a:latin typeface="Liberation Sans" pitchFamily="18" charset="0"/>
                <a:ea typeface="Liberation Sans" pitchFamily="18" charset="-122"/>
                <a:cs typeface="Liberation Sans" pitchFamily="18" charset="-120"/>
              </a:rPr>
              <a:t>Var har vi riktat ljuset?</a:t>
            </a:r>
            <a:endParaRPr lang="en-US" sz="3600" dirty="0"/>
          </a:p>
        </p:txBody>
      </p:sp>
      <p:pic>
        <p:nvPicPr>
          <p:cNvPr id="4" name="Image 0" descr="En smal, varm strålkastare lyser på en kvinna med portfölj som skjuter en barnvagn"/>
          <p:cNvPicPr>
            <a:picLocks noChangeAspect="1"/>
          </p:cNvPicPr>
          <p:nvPr/>
        </p:nvPicPr>
        <p:blipFill>
          <a:blip r:embed="rId3"/>
          <a:srcRect/>
          <a:stretch/>
        </p:blipFill>
        <p:spPr>
          <a:xfrm>
            <a:off x="812800" y="1498600"/>
            <a:ext cx="3302000" cy="2984500"/>
          </a:xfrm>
          <a:prstGeom prst="rect">
            <a:avLst/>
          </a:prstGeom>
        </p:spPr>
      </p:pic>
      <p:sp>
        <p:nvSpPr>
          <p:cNvPr id="5" name="Text 2"/>
          <p:cNvSpPr/>
          <p:nvPr/>
        </p:nvSpPr>
        <p:spPr>
          <a:xfrm>
            <a:off x="812800" y="4622800"/>
            <a:ext cx="3401060" cy="2742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2B55E"/>
                </a:solidFill>
                <a:effectLst/>
                <a:uLnTx/>
                <a:uFillTx/>
                <a:latin typeface="Liberation Sans" pitchFamily="34" charset="0"/>
                <a:ea typeface="Liberation Sans" pitchFamily="34" charset="-122"/>
                <a:cs typeface="Liberation Sans" pitchFamily="34" charset="-120"/>
              </a:rPr>
              <a:t>1970–2000-tal</a:t>
            </a:r>
            <a:endParaRPr kumimoji="0" lang="en-US" sz="1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6" name="Text 3"/>
          <p:cNvSpPr/>
          <p:nvPr/>
        </p:nvSpPr>
        <p:spPr>
          <a:xfrm>
            <a:off x="812800" y="4902200"/>
            <a:ext cx="3401060" cy="5397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025"/>
              </a:lnSpc>
              <a:spcBef>
                <a:spcPts val="0"/>
              </a:spcBef>
              <a:spcAft>
                <a:spcPts val="0"/>
              </a:spcAft>
              <a:buClrTx/>
              <a:buSzTx/>
              <a:buFontTx/>
              <a:buNone/>
              <a:tabLst/>
              <a:defRPr/>
            </a:pPr>
            <a:r>
              <a:rPr kumimoji="0" lang="en-US" sz="1500" b="0" i="1" u="none" strike="noStrike" kern="1200" cap="none" spc="0" normalizeH="0" baseline="0" noProof="0" dirty="0">
                <a:ln>
                  <a:noFill/>
                </a:ln>
                <a:solidFill>
                  <a:srgbClr val="FFFFFF"/>
                </a:solidFill>
                <a:effectLst/>
                <a:uLnTx/>
                <a:uFillTx/>
                <a:latin typeface="Liberation Sans" pitchFamily="18" charset="0"/>
                <a:ea typeface="Liberation Sans" pitchFamily="18" charset="-122"/>
                <a:cs typeface="Liberation Sans" pitchFamily="18" charset="-120"/>
              </a:rPr>
              <a:t>”Hur kan kvinnor förvärvsarbeta och ha familj?”</a:t>
            </a:r>
            <a:endParaRPr kumimoji="0" lang="en-US" sz="15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7" name="Text 4"/>
          <p:cNvSpPr/>
          <p:nvPr/>
        </p:nvSpPr>
        <p:spPr>
          <a:xfrm>
            <a:off x="812800" y="5524500"/>
            <a:ext cx="3401060" cy="4520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CDEE6"/>
                </a:solidFill>
                <a:effectLst/>
                <a:uLnTx/>
                <a:uFillTx/>
                <a:latin typeface="Liberation Sans" pitchFamily="34" charset="0"/>
                <a:ea typeface="Liberation Sans" pitchFamily="34" charset="-122"/>
                <a:cs typeface="Liberation Sans" pitchFamily="34" charset="-120"/>
              </a:rPr>
              <a:t>Särbeskattning 1971 · föräldraförsäkring 1974 · pappamånad 1995</a:t>
            </a:r>
            <a:endParaRPr kumimoji="0" lang="en-US" sz="12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6" name="Text 11"/>
          <p:cNvSpPr/>
          <p:nvPr/>
        </p:nvSpPr>
        <p:spPr>
          <a:xfrm>
            <a:off x="8077200" y="5524500"/>
            <a:ext cx="3401060" cy="4520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Times New Roman"/>
              <a:ea typeface="+mn-ea"/>
              <a:cs typeface="+mn-cs"/>
            </a:endParaRPr>
          </a:p>
        </p:txBody>
      </p:sp>
      <p:pic>
        <p:nvPicPr>
          <p:cNvPr id="90" name="SU logo" descr="Stockholms universitets logotyp"/>
          <p:cNvPicPr>
            <a:picLocks noChangeAspect="1"/>
          </p:cNvPicPr>
          <p:nvPr/>
        </p:nvPicPr>
        <p:blipFill>
          <a:blip r:embed="rId4"/>
          <a:stretch>
            <a:fillRect/>
          </a:stretch>
        </p:blipFill>
        <p:spPr>
          <a:xfrm>
            <a:off x="9525000" y="5945731"/>
            <a:ext cx="2190750" cy="824414"/>
          </a:xfrm>
          <a:prstGeom prst="rect">
            <a:avLst/>
          </a:prstGeom>
        </p:spPr>
      </p:pic>
      <p:pic>
        <p:nvPicPr>
          <p:cNvPr id="8" name="Picture 17">
            <a:extLst>
              <a:ext uri="{FF2B5EF4-FFF2-40B4-BE49-F238E27FC236}">
                <a16:creationId xmlns:a16="http://schemas.microsoft.com/office/drawing/2014/main" id="{34A3926F-2302-6130-C6E2-AC278B7519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10212" y="1924050"/>
            <a:ext cx="6405538" cy="35179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AF3A6171-179B-EE0E-8116-1677038B6D3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9416A19D-2556-7B41-2825-7912C6AB136A}"/>
              </a:ext>
            </a:extLst>
          </p:cNvPr>
          <p:cNvSpPr/>
          <p:nvPr/>
        </p:nvSpPr>
        <p:spPr>
          <a:xfrm>
            <a:off x="812800" y="584200"/>
            <a:ext cx="78486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200" normalizeH="0" baseline="0" noProof="0" dirty="0">
                <a:ln>
                  <a:noFill/>
                </a:ln>
                <a:solidFill>
                  <a:srgbClr val="DDAE65"/>
                </a:solidFill>
                <a:effectLst/>
                <a:uLnTx/>
                <a:uFillTx/>
                <a:latin typeface="Liberation Sans" pitchFamily="34" charset="0"/>
                <a:ea typeface="Liberation Sans" pitchFamily="34" charset="-122"/>
                <a:cs typeface="Liberation Sans" pitchFamily="34" charset="-120"/>
              </a:rPr>
              <a:t>JÄMSTÄLLDHETSDEBATTEN I TRE SCENER</a:t>
            </a:r>
            <a:endParaRPr kumimoji="0" lang="en-US" sz="12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3" name="Text 1">
            <a:extLst>
              <a:ext uri="{FF2B5EF4-FFF2-40B4-BE49-F238E27FC236}">
                <a16:creationId xmlns:a16="http://schemas.microsoft.com/office/drawing/2014/main" id="{595EB949-AA2F-96AD-E8BA-9CC4AC1B1634}"/>
              </a:ext>
            </a:extLst>
          </p:cNvPr>
          <p:cNvSpPr>
            <a:spLocks noGrp="1"/>
          </p:cNvSpPr>
          <p:nvPr>
            <p:ph type="title"/>
          </p:nvPr>
        </p:nvSpPr>
        <p:spPr>
          <a:xfrm>
            <a:off x="812800" y="850900"/>
            <a:ext cx="9810750"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FFFFF"/>
                </a:solidFill>
                <a:latin typeface="Liberation Sans" pitchFamily="18" charset="0"/>
                <a:ea typeface="Liberation Sans" pitchFamily="18" charset="-122"/>
                <a:cs typeface="Liberation Sans" pitchFamily="18" charset="-120"/>
              </a:rPr>
              <a:t>Var har vi riktat ljuset?</a:t>
            </a:r>
            <a:endParaRPr lang="en-US" sz="3600" dirty="0"/>
          </a:p>
        </p:txBody>
      </p:sp>
      <p:pic>
        <p:nvPicPr>
          <p:cNvPr id="4" name="Image 0" descr="En smal, varm strålkastare lyser på en kvinna med portfölj som skjuter en barnvagn">
            <a:extLst>
              <a:ext uri="{FF2B5EF4-FFF2-40B4-BE49-F238E27FC236}">
                <a16:creationId xmlns:a16="http://schemas.microsoft.com/office/drawing/2014/main" id="{71712719-994D-461D-36D4-38143444F15B}"/>
              </a:ext>
            </a:extLst>
          </p:cNvPr>
          <p:cNvPicPr>
            <a:picLocks noChangeAspect="1"/>
          </p:cNvPicPr>
          <p:nvPr/>
        </p:nvPicPr>
        <p:blipFill>
          <a:blip r:embed="rId3"/>
          <a:srcRect/>
          <a:stretch/>
        </p:blipFill>
        <p:spPr>
          <a:xfrm>
            <a:off x="812800" y="1498600"/>
            <a:ext cx="3302000" cy="2984500"/>
          </a:xfrm>
          <a:prstGeom prst="rect">
            <a:avLst/>
          </a:prstGeom>
        </p:spPr>
      </p:pic>
      <p:sp>
        <p:nvSpPr>
          <p:cNvPr id="5" name="Text 2">
            <a:extLst>
              <a:ext uri="{FF2B5EF4-FFF2-40B4-BE49-F238E27FC236}">
                <a16:creationId xmlns:a16="http://schemas.microsoft.com/office/drawing/2014/main" id="{50A5970A-E011-D777-E3AE-4E00C7CEC212}"/>
              </a:ext>
            </a:extLst>
          </p:cNvPr>
          <p:cNvSpPr/>
          <p:nvPr/>
        </p:nvSpPr>
        <p:spPr>
          <a:xfrm>
            <a:off x="812800" y="4622800"/>
            <a:ext cx="3401060" cy="2742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2B55E"/>
                </a:solidFill>
                <a:effectLst/>
                <a:uLnTx/>
                <a:uFillTx/>
                <a:latin typeface="Liberation Sans" pitchFamily="34" charset="0"/>
                <a:ea typeface="Liberation Sans" pitchFamily="34" charset="-122"/>
                <a:cs typeface="Liberation Sans" pitchFamily="34" charset="-120"/>
              </a:rPr>
              <a:t>1970–2000-tal</a:t>
            </a:r>
            <a:endParaRPr kumimoji="0" lang="en-US" sz="1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6" name="Text 3">
            <a:extLst>
              <a:ext uri="{FF2B5EF4-FFF2-40B4-BE49-F238E27FC236}">
                <a16:creationId xmlns:a16="http://schemas.microsoft.com/office/drawing/2014/main" id="{99B04556-993E-0E5D-E30E-0C400894D196}"/>
              </a:ext>
            </a:extLst>
          </p:cNvPr>
          <p:cNvSpPr/>
          <p:nvPr/>
        </p:nvSpPr>
        <p:spPr>
          <a:xfrm>
            <a:off x="812800" y="4902200"/>
            <a:ext cx="3401060" cy="5397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025"/>
              </a:lnSpc>
              <a:spcBef>
                <a:spcPts val="0"/>
              </a:spcBef>
              <a:spcAft>
                <a:spcPts val="0"/>
              </a:spcAft>
              <a:buClrTx/>
              <a:buSzTx/>
              <a:buFontTx/>
              <a:buNone/>
              <a:tabLst/>
              <a:defRPr/>
            </a:pPr>
            <a:r>
              <a:rPr kumimoji="0" lang="en-US" sz="1500" b="0" i="1" u="none" strike="noStrike" kern="1200" cap="none" spc="0" normalizeH="0" baseline="0" noProof="0" dirty="0">
                <a:ln>
                  <a:noFill/>
                </a:ln>
                <a:solidFill>
                  <a:srgbClr val="FFFFFF"/>
                </a:solidFill>
                <a:effectLst/>
                <a:uLnTx/>
                <a:uFillTx/>
                <a:latin typeface="Liberation Sans" pitchFamily="18" charset="0"/>
                <a:ea typeface="Liberation Sans" pitchFamily="18" charset="-122"/>
                <a:cs typeface="Liberation Sans" pitchFamily="18" charset="-120"/>
              </a:rPr>
              <a:t>”Hur kan kvinnor förvärvsarbeta och ha familj?”</a:t>
            </a:r>
            <a:endParaRPr kumimoji="0" lang="en-US" sz="15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7" name="Text 4">
            <a:extLst>
              <a:ext uri="{FF2B5EF4-FFF2-40B4-BE49-F238E27FC236}">
                <a16:creationId xmlns:a16="http://schemas.microsoft.com/office/drawing/2014/main" id="{F6D72DC2-92F8-85F1-829E-C62A3F37FFBD}"/>
              </a:ext>
            </a:extLst>
          </p:cNvPr>
          <p:cNvSpPr/>
          <p:nvPr/>
        </p:nvSpPr>
        <p:spPr>
          <a:xfrm>
            <a:off x="812800" y="5524500"/>
            <a:ext cx="3401060" cy="4520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CDEE6"/>
                </a:solidFill>
                <a:effectLst/>
                <a:uLnTx/>
                <a:uFillTx/>
                <a:latin typeface="Liberation Sans" pitchFamily="34" charset="0"/>
                <a:ea typeface="Liberation Sans" pitchFamily="34" charset="-122"/>
                <a:cs typeface="Liberation Sans" pitchFamily="34" charset="-120"/>
              </a:rPr>
              <a:t>Särbeskattning 1971 · föräldraförsäkring 1974 · pappamånad 1995</a:t>
            </a:r>
            <a:endParaRPr kumimoji="0" lang="en-US" sz="1200" b="0" i="0" u="none" strike="noStrike" kern="1200" cap="none" spc="0" normalizeH="0" baseline="0" noProof="0" dirty="0">
              <a:ln>
                <a:noFill/>
              </a:ln>
              <a:solidFill>
                <a:srgbClr val="FFFFFF"/>
              </a:solidFill>
              <a:effectLst/>
              <a:uLnTx/>
              <a:uFillTx/>
              <a:latin typeface="Times New Roman"/>
              <a:ea typeface="+mn-ea"/>
              <a:cs typeface="+mn-cs"/>
            </a:endParaRPr>
          </a:p>
        </p:txBody>
      </p:sp>
      <p:pic>
        <p:nvPicPr>
          <p:cNvPr id="8" name="Image 1" descr="En smal, kall och skarp strålkastare lyser på en ung man som skyddar ögonen med handen">
            <a:extLst>
              <a:ext uri="{FF2B5EF4-FFF2-40B4-BE49-F238E27FC236}">
                <a16:creationId xmlns:a16="http://schemas.microsoft.com/office/drawing/2014/main" id="{99D0408E-CC94-B180-1AFE-E1D2D1E84E1C}"/>
              </a:ext>
            </a:extLst>
          </p:cNvPr>
          <p:cNvPicPr>
            <a:picLocks noChangeAspect="1"/>
          </p:cNvPicPr>
          <p:nvPr/>
        </p:nvPicPr>
        <p:blipFill>
          <a:blip r:embed="rId4"/>
          <a:srcRect/>
          <a:stretch/>
        </p:blipFill>
        <p:spPr>
          <a:xfrm>
            <a:off x="4445000" y="1498600"/>
            <a:ext cx="3302000" cy="2984500"/>
          </a:xfrm>
          <a:prstGeom prst="rect">
            <a:avLst/>
          </a:prstGeom>
        </p:spPr>
      </p:pic>
      <p:sp>
        <p:nvSpPr>
          <p:cNvPr id="9" name="Text 5">
            <a:extLst>
              <a:ext uri="{FF2B5EF4-FFF2-40B4-BE49-F238E27FC236}">
                <a16:creationId xmlns:a16="http://schemas.microsoft.com/office/drawing/2014/main" id="{42BAB6D9-A762-8D20-B6B0-95F20A9DA5C0}"/>
              </a:ext>
            </a:extLst>
          </p:cNvPr>
          <p:cNvSpPr/>
          <p:nvPr/>
        </p:nvSpPr>
        <p:spPr>
          <a:xfrm rot="21240000">
            <a:off x="6921500" y="1905595"/>
            <a:ext cx="952500" cy="349250"/>
          </a:xfrm>
          <a:prstGeom prst="roundRect">
            <a:avLst>
              <a:gd name="adj" fmla="val 14545"/>
            </a:avLst>
          </a:prstGeom>
          <a:solidFill>
            <a:srgbClr val="8FB8E8"/>
          </a:solidFill>
          <a:ln/>
        </p:spPr>
        <p:txBody>
          <a:bodyPr wrap="square" lIns="86721" tIns="35921" rIns="35921" bIns="10521"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2F5F"/>
                </a:solidFill>
                <a:effectLst/>
                <a:uLnTx/>
                <a:uFillTx/>
                <a:latin typeface="Liberation Sans" pitchFamily="34" charset="0"/>
                <a:ea typeface="Liberation Sans" pitchFamily="34" charset="-122"/>
                <a:cs typeface="Liberation Sans" pitchFamily="34" charset="-120"/>
              </a:rPr>
              <a:t>#metoo</a:t>
            </a:r>
            <a:endParaRPr kumimoji="0" lang="en-US" sz="1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0" name="Text 6">
            <a:extLst>
              <a:ext uri="{FF2B5EF4-FFF2-40B4-BE49-F238E27FC236}">
                <a16:creationId xmlns:a16="http://schemas.microsoft.com/office/drawing/2014/main" id="{5C7438D1-327E-07C0-F2EB-F127369BFF0F}"/>
              </a:ext>
            </a:extLst>
          </p:cNvPr>
          <p:cNvSpPr/>
          <p:nvPr/>
        </p:nvSpPr>
        <p:spPr>
          <a:xfrm>
            <a:off x="4445000" y="4622800"/>
            <a:ext cx="3401060" cy="2742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FB8E8"/>
                </a:solidFill>
                <a:effectLst/>
                <a:uLnTx/>
                <a:uFillTx/>
                <a:latin typeface="Liberation Sans" pitchFamily="34" charset="0"/>
                <a:ea typeface="Liberation Sans" pitchFamily="34" charset="-122"/>
                <a:cs typeface="Liberation Sans" pitchFamily="34" charset="-120"/>
              </a:rPr>
              <a:t>2017 och framåt</a:t>
            </a:r>
            <a:endParaRPr kumimoji="0" lang="en-US" sz="1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1" name="Text 7">
            <a:extLst>
              <a:ext uri="{FF2B5EF4-FFF2-40B4-BE49-F238E27FC236}">
                <a16:creationId xmlns:a16="http://schemas.microsoft.com/office/drawing/2014/main" id="{2CDA18C2-1A04-6970-6430-1A711C87295A}"/>
              </a:ext>
            </a:extLst>
          </p:cNvPr>
          <p:cNvSpPr/>
          <p:nvPr/>
        </p:nvSpPr>
        <p:spPr>
          <a:xfrm>
            <a:off x="4445000" y="4902200"/>
            <a:ext cx="3401060" cy="28257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025"/>
              </a:lnSpc>
              <a:spcBef>
                <a:spcPts val="0"/>
              </a:spcBef>
              <a:spcAft>
                <a:spcPts val="0"/>
              </a:spcAft>
              <a:buClrTx/>
              <a:buSzTx/>
              <a:buFontTx/>
              <a:buNone/>
              <a:tabLst/>
              <a:defRPr/>
            </a:pPr>
            <a:r>
              <a:rPr kumimoji="0" lang="en-US" sz="1500" b="0" i="1" u="none" strike="noStrike" kern="1200" cap="none" spc="0" normalizeH="0" baseline="0" noProof="0" dirty="0">
                <a:ln>
                  <a:noFill/>
                </a:ln>
                <a:solidFill>
                  <a:srgbClr val="FFFFFF"/>
                </a:solidFill>
                <a:effectLst/>
                <a:uLnTx/>
                <a:uFillTx/>
                <a:latin typeface="Liberation Sans" pitchFamily="18" charset="0"/>
                <a:ea typeface="Liberation Sans" pitchFamily="18" charset="-122"/>
                <a:cs typeface="Liberation Sans" pitchFamily="18" charset="-120"/>
              </a:rPr>
              <a:t>”Är männen problemet?”</a:t>
            </a:r>
            <a:endParaRPr kumimoji="0" lang="en-US" sz="15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2" name="Text 8">
            <a:extLst>
              <a:ext uri="{FF2B5EF4-FFF2-40B4-BE49-F238E27FC236}">
                <a16:creationId xmlns:a16="http://schemas.microsoft.com/office/drawing/2014/main" id="{C94DBC32-852C-753E-2AA8-F517814BBD4D}"/>
              </a:ext>
            </a:extLst>
          </p:cNvPr>
          <p:cNvSpPr/>
          <p:nvPr/>
        </p:nvSpPr>
        <p:spPr>
          <a:xfrm>
            <a:off x="4445000" y="5524500"/>
            <a:ext cx="340106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CDEE6"/>
                </a:solidFill>
                <a:effectLst/>
                <a:uLnTx/>
                <a:uFillTx/>
                <a:latin typeface="Liberation Sans" pitchFamily="34" charset="0"/>
                <a:ea typeface="Liberation Sans" pitchFamily="34" charset="-122"/>
                <a:cs typeface="Liberation Sans" pitchFamily="34" charset="-120"/>
              </a:rPr>
              <a:t>Ifrågasatta unga män · NEET · manosfären</a:t>
            </a:r>
            <a:endParaRPr kumimoji="0" lang="en-US" sz="1200" b="0" i="0" u="none" strike="noStrike" kern="1200" cap="none" spc="0" normalizeH="0" baseline="0" noProof="0" dirty="0">
              <a:ln>
                <a:noFill/>
              </a:ln>
              <a:solidFill>
                <a:srgbClr val="FFFFFF"/>
              </a:solidFill>
              <a:effectLst/>
              <a:uLnTx/>
              <a:uFillTx/>
              <a:latin typeface="Times New Roman"/>
              <a:ea typeface="+mn-ea"/>
              <a:cs typeface="+mn-cs"/>
            </a:endParaRPr>
          </a:p>
        </p:txBody>
      </p:sp>
      <p:pic>
        <p:nvPicPr>
          <p:cNvPr id="90" name="SU logo" descr="Stockholms universitets logotyp">
            <a:extLst>
              <a:ext uri="{FF2B5EF4-FFF2-40B4-BE49-F238E27FC236}">
                <a16:creationId xmlns:a16="http://schemas.microsoft.com/office/drawing/2014/main" id="{5FF90BC2-B10C-C5F4-09A7-891E1801BCDD}"/>
              </a:ext>
            </a:extLst>
          </p:cNvPr>
          <p:cNvPicPr>
            <a:picLocks noChangeAspect="1"/>
          </p:cNvPicPr>
          <p:nvPr/>
        </p:nvPicPr>
        <p:blipFill>
          <a:blip r:embed="rId5"/>
          <a:stretch>
            <a:fillRect/>
          </a:stretch>
        </p:blipFill>
        <p:spPr>
          <a:xfrm>
            <a:off x="9525000" y="5945731"/>
            <a:ext cx="2190750" cy="824414"/>
          </a:xfrm>
          <a:prstGeom prst="rect">
            <a:avLst/>
          </a:prstGeom>
        </p:spPr>
      </p:pic>
    </p:spTree>
    <p:extLst>
      <p:ext uri="{BB962C8B-B14F-4D97-AF65-F5344CB8AC3E}">
        <p14:creationId xmlns:p14="http://schemas.microsoft.com/office/powerpoint/2010/main" val="8025533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p:cNvGrpSpPr/>
        <p:nvPr/>
      </p:nvGrpSpPr>
      <p:grpSpPr>
        <a:xfrm>
          <a:off x="0" y="0"/>
          <a:ext cx="0" cy="0"/>
          <a:chOff x="0" y="0"/>
          <a:chExt cx="0" cy="0"/>
        </a:xfrm>
      </p:grpSpPr>
      <p:pic>
        <p:nvPicPr>
          <p:cNvPr id="8" name="Bildobjekt 7"/>
          <p:cNvPicPr>
            <a:picLocks noChangeAspect="1"/>
          </p:cNvPicPr>
          <p:nvPr/>
        </p:nvPicPr>
        <p:blipFill>
          <a:blip r:embed="rId3"/>
          <a:stretch/>
        </p:blipFill>
        <p:spPr>
          <a:xfrm>
            <a:off x="9525000" y="5945731"/>
            <a:ext cx="2190750" cy="824414"/>
          </a:xfrm>
          <a:prstGeom prst="rect">
            <a:avLst/>
          </a:prstGeom>
        </p:spPr>
      </p:pic>
      <p:sp>
        <p:nvSpPr>
          <p:cNvPr id="2" name="Rektangel 1">
            <a:extLst>
              <a:ext uri="{FF2B5EF4-FFF2-40B4-BE49-F238E27FC236}">
                <a16:creationId xmlns:a16="http://schemas.microsoft.com/office/drawing/2014/main" id="{B5872B99-670C-41E3-A80B-0E0657699C80}"/>
              </a:ext>
            </a:extLst>
          </p:cNvPr>
          <p:cNvSpPr>
            <a:spLocks noGrp="1"/>
          </p:cNvSpPr>
          <p:nvPr/>
        </p:nvSpPr>
        <p:spPr>
          <a:xfrm>
            <a:off x="647700" y="400050"/>
            <a:ext cx="8572500" cy="3048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ACDEE6"/>
                </a:solidFill>
                <a:latin typeface="Liberation Sans"/>
                <a:ea typeface="Liberation Sans"/>
                <a:cs typeface="Liberation Sans"/>
              </a:defRPr>
            </a:pPr>
            <a:r>
              <a:rPr kumimoji="0" lang="sv-SE" sz="1500" b="1" i="0" u="none" strike="noStrike" kern="1200" cap="none" spc="0" normalizeH="0" baseline="0" noProof="0" dirty="0">
                <a:ln>
                  <a:noFill/>
                </a:ln>
                <a:solidFill>
                  <a:srgbClr val="ACDEE6"/>
                </a:solidFill>
                <a:effectLst/>
                <a:uLnTx/>
                <a:uFillTx/>
                <a:latin typeface="Liberation Sans"/>
                <a:ea typeface="Liberation Sans"/>
                <a:cs typeface="Liberation Sans"/>
              </a:rPr>
              <a:t>Metodens centrala betydelse</a:t>
            </a:r>
            <a:endParaRPr kumimoji="0" sz="1500" b="1" i="0" u="none" strike="noStrike" kern="1200" cap="none" spc="0" normalizeH="0" baseline="0" noProof="0" dirty="0">
              <a:ln>
                <a:noFill/>
              </a:ln>
              <a:solidFill>
                <a:srgbClr val="ACDEE6"/>
              </a:solidFill>
              <a:effectLst/>
              <a:uLnTx/>
              <a:uFillTx/>
              <a:latin typeface="Liberation Sans"/>
              <a:ea typeface="Liberation Sans"/>
              <a:cs typeface="Liberation Sans"/>
            </a:endParaRPr>
          </a:p>
        </p:txBody>
      </p:sp>
      <p:sp>
        <p:nvSpPr>
          <p:cNvPr id="3" name="Rektangel 2">
            <a:extLst>
              <a:ext uri="{FF2B5EF4-FFF2-40B4-BE49-F238E27FC236}">
                <a16:creationId xmlns:a16="http://schemas.microsoft.com/office/drawing/2014/main" id="{DD131764-BF30-4EF3-B573-615045498D91}"/>
              </a:ext>
            </a:extLst>
          </p:cNvPr>
          <p:cNvSpPr>
            <a:spLocks noGrp="1"/>
          </p:cNvSpPr>
          <p:nvPr/>
        </p:nvSpPr>
        <p:spPr>
          <a:xfrm>
            <a:off x="638175" y="1143000"/>
            <a:ext cx="10964212" cy="180975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800" b="1">
                <a:solidFill>
                  <a:srgbClr val="FFFFFF"/>
                </a:solidFill>
                <a:latin typeface="Liberation Sans"/>
                <a:ea typeface="Liberation Sans"/>
                <a:cs typeface="Liberation Sans"/>
              </a:defRPr>
            </a:pPr>
            <a:r>
              <a:rPr kumimoji="0" lang="sv-SE" sz="4800" b="1" i="0" u="none" strike="noStrike" kern="1200" cap="none" spc="0" normalizeH="0" baseline="0" noProof="0" dirty="0">
                <a:ln>
                  <a:noFill/>
                </a:ln>
                <a:solidFill>
                  <a:srgbClr val="FFFFFF"/>
                </a:solidFill>
                <a:effectLst/>
                <a:uLnTx/>
                <a:uFillTx/>
                <a:latin typeface="Liberation Sans"/>
                <a:ea typeface="Liberation Sans"/>
                <a:cs typeface="Liberation Sans"/>
              </a:rPr>
              <a:t>Män på en jämställd arbetsmarknad?</a:t>
            </a:r>
            <a:endParaRPr kumimoji="0" sz="4800" b="1" i="0" u="none" strike="noStrike" kern="1200" cap="none" spc="0" normalizeH="0" baseline="0" noProof="0" dirty="0">
              <a:ln>
                <a:noFill/>
              </a:ln>
              <a:solidFill>
                <a:srgbClr val="FFFFFF"/>
              </a:solidFill>
              <a:effectLst/>
              <a:uLnTx/>
              <a:uFillTx/>
              <a:latin typeface="Liberation Sans"/>
              <a:ea typeface="Liberation Sans"/>
              <a:cs typeface="Liberation Sans"/>
            </a:endParaRPr>
          </a:p>
        </p:txBody>
      </p:sp>
      <p:sp>
        <p:nvSpPr>
          <p:cNvPr id="4" name="Rektangel 3">
            <a:extLst>
              <a:ext uri="{FF2B5EF4-FFF2-40B4-BE49-F238E27FC236}">
                <a16:creationId xmlns:a16="http://schemas.microsoft.com/office/drawing/2014/main" id="{39E8E727-E202-4A76-8F19-E1EC89FCA403}"/>
              </a:ext>
            </a:extLst>
          </p:cNvPr>
          <p:cNvSpPr>
            <a:spLocks noGrp="1"/>
          </p:cNvSpPr>
          <p:nvPr/>
        </p:nvSpPr>
        <p:spPr>
          <a:xfrm>
            <a:off x="666750" y="3333750"/>
            <a:ext cx="10287000" cy="38100"/>
          </a:xfrm>
          <a:prstGeom prst="rect">
            <a:avLst/>
          </a:prstGeom>
          <a:solidFill>
            <a:srgbClr val="ACDEE6"/>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Times New Roman"/>
              <a:ea typeface="+mn-ea"/>
              <a:cs typeface="+mn-cs"/>
            </a:endParaRPr>
          </a:p>
        </p:txBody>
      </p:sp>
      <p:sp>
        <p:nvSpPr>
          <p:cNvPr id="5" name="Rektangel 4">
            <a:extLst>
              <a:ext uri="{FF2B5EF4-FFF2-40B4-BE49-F238E27FC236}">
                <a16:creationId xmlns:a16="http://schemas.microsoft.com/office/drawing/2014/main" id="{F9D3E4D4-883A-4677-85BE-4488EE4B0B4D}"/>
              </a:ext>
            </a:extLst>
          </p:cNvPr>
          <p:cNvSpPr>
            <a:spLocks noGrp="1"/>
          </p:cNvSpPr>
          <p:nvPr/>
        </p:nvSpPr>
        <p:spPr>
          <a:xfrm>
            <a:off x="714375" y="3810000"/>
            <a:ext cx="3333750" cy="5715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625" b="0">
                <a:solidFill>
                  <a:srgbClr val="ACDEE6"/>
                </a:solidFill>
                <a:latin typeface="Liberation Sans"/>
                <a:ea typeface="Liberation Sans"/>
                <a:cs typeface="Liberation Sans"/>
              </a:defRPr>
            </a:pPr>
            <a:r>
              <a:rPr kumimoji="0" sz="2625" b="0" i="0" u="none" strike="noStrike" kern="1200" cap="none" spc="0" normalizeH="0" baseline="0" noProof="0">
                <a:ln>
                  <a:noFill/>
                </a:ln>
                <a:solidFill>
                  <a:srgbClr val="ACDEE6"/>
                </a:solidFill>
                <a:effectLst/>
                <a:uLnTx/>
                <a:uFillTx/>
                <a:latin typeface="Liberation Sans"/>
                <a:ea typeface="Liberation Sans"/>
                <a:cs typeface="Liberation Sans"/>
              </a:rPr>
              <a:t>Utbildning</a:t>
            </a:r>
          </a:p>
        </p:txBody>
      </p:sp>
      <p:sp>
        <p:nvSpPr>
          <p:cNvPr id="6" name="Rektangel 5">
            <a:extLst>
              <a:ext uri="{FF2B5EF4-FFF2-40B4-BE49-F238E27FC236}">
                <a16:creationId xmlns:a16="http://schemas.microsoft.com/office/drawing/2014/main" id="{37F982C3-769D-41B2-9483-C66A57572E7B}"/>
              </a:ext>
            </a:extLst>
          </p:cNvPr>
          <p:cNvSpPr>
            <a:spLocks noGrp="1"/>
          </p:cNvSpPr>
          <p:nvPr/>
        </p:nvSpPr>
        <p:spPr>
          <a:xfrm>
            <a:off x="4381500" y="3810000"/>
            <a:ext cx="2857500" cy="5715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625" b="0">
                <a:solidFill>
                  <a:srgbClr val="ACDEE6"/>
                </a:solidFill>
                <a:latin typeface="Liberation Sans"/>
                <a:ea typeface="Liberation Sans"/>
                <a:cs typeface="Liberation Sans"/>
              </a:defRPr>
            </a:pPr>
            <a:r>
              <a:rPr kumimoji="0" lang="sv-SE" sz="2625" b="0" i="0" u="none" strike="noStrike" kern="1200" cap="none" spc="0" normalizeH="0" baseline="0" noProof="0" dirty="0">
                <a:ln>
                  <a:noFill/>
                </a:ln>
                <a:solidFill>
                  <a:srgbClr val="ACDEE6"/>
                </a:solidFill>
                <a:effectLst/>
                <a:uLnTx/>
                <a:uFillTx/>
                <a:latin typeface="Liberation Sans"/>
                <a:ea typeface="Liberation Sans"/>
                <a:cs typeface="Liberation Sans"/>
              </a:rPr>
              <a:t>Inkomst &amp; Familj</a:t>
            </a:r>
            <a:endParaRPr kumimoji="0" sz="2625" b="0" i="0" u="none" strike="noStrike" kern="1200" cap="none" spc="0" normalizeH="0" baseline="0" noProof="0" dirty="0">
              <a:ln>
                <a:noFill/>
              </a:ln>
              <a:solidFill>
                <a:srgbClr val="ACDEE6"/>
              </a:solidFill>
              <a:effectLst/>
              <a:uLnTx/>
              <a:uFillTx/>
              <a:latin typeface="Liberation Sans"/>
              <a:ea typeface="Liberation Sans"/>
              <a:cs typeface="Liberation Sans"/>
            </a:endParaRPr>
          </a:p>
        </p:txBody>
      </p:sp>
      <p:sp>
        <p:nvSpPr>
          <p:cNvPr id="7" name="Rektangel 6">
            <a:extLst>
              <a:ext uri="{FF2B5EF4-FFF2-40B4-BE49-F238E27FC236}">
                <a16:creationId xmlns:a16="http://schemas.microsoft.com/office/drawing/2014/main" id="{D15B2A5A-01FF-43B0-A43A-87A7FEAEA4F4}"/>
              </a:ext>
            </a:extLst>
          </p:cNvPr>
          <p:cNvSpPr>
            <a:spLocks noGrp="1"/>
          </p:cNvSpPr>
          <p:nvPr/>
        </p:nvSpPr>
        <p:spPr>
          <a:xfrm>
            <a:off x="8001000" y="3810000"/>
            <a:ext cx="2857500" cy="571500"/>
          </a:xfrm>
          <a:prstGeom prst="rect">
            <a:avLst/>
          </a:prstGeom>
          <a:noFill/>
          <a:ln w="0">
            <a:noFill/>
          </a:ln>
        </p:spPr>
        <p:txBody>
          <a:bodyPr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2625" b="0">
                <a:solidFill>
                  <a:srgbClr val="ACDEE6"/>
                </a:solidFill>
                <a:latin typeface="Liberation Sans"/>
                <a:ea typeface="Liberation Sans"/>
                <a:cs typeface="Liberation Sans"/>
              </a:defRPr>
            </a:pPr>
            <a:r>
              <a:rPr kumimoji="0" lang="sv-SE" sz="2625" b="0" i="0" u="none" strike="noStrike" kern="1200" cap="none" spc="0" normalizeH="0" baseline="0" noProof="0" dirty="0">
                <a:ln>
                  <a:noFill/>
                </a:ln>
                <a:solidFill>
                  <a:srgbClr val="ACDEE6"/>
                </a:solidFill>
                <a:effectLst/>
                <a:uLnTx/>
                <a:uFillTx/>
                <a:latin typeface="Liberation Sans"/>
                <a:ea typeface="Liberation Sans"/>
                <a:cs typeface="Liberation Sans"/>
              </a:rPr>
              <a:t>Status</a:t>
            </a:r>
            <a:endParaRPr kumimoji="0" sz="2625" b="0" i="0" u="none" strike="noStrike" kern="1200" cap="none" spc="0" normalizeH="0" baseline="0" noProof="0" dirty="0">
              <a:ln>
                <a:noFill/>
              </a:ln>
              <a:solidFill>
                <a:srgbClr val="ACDEE6"/>
              </a:solidFill>
              <a:effectLst/>
              <a:uLnTx/>
              <a:uFillTx/>
              <a:latin typeface="Liberation Sans"/>
              <a:ea typeface="Liberation Sans"/>
              <a:cs typeface="Liberation Sans"/>
            </a:endParaRPr>
          </a:p>
        </p:txBody>
      </p:sp>
    </p:spTree>
    <p:extLst>
      <p:ext uri="{BB962C8B-B14F-4D97-AF65-F5344CB8AC3E}">
        <p14:creationId xmlns:p14="http://schemas.microsoft.com/office/powerpoint/2010/main" val="5346512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307" name="Top bar"/>
          <p:cNvSpPr/>
          <p:nvPr/>
        </p:nvSpPr>
        <p:spPr>
          <a:xfrm>
            <a:off x="0" y="0"/>
            <a:ext cx="12192000" cy="104775"/>
          </a:xfrm>
          <a:prstGeom prst="rect">
            <a:avLst/>
          </a:prstGeom>
          <a:solidFill>
            <a:srgbClr val="002F5F"/>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Times New Roman"/>
              <a:ea typeface="+mn-ea"/>
              <a:cs typeface="+mn-cs"/>
            </a:endParaRPr>
          </a:p>
        </p:txBody>
      </p:sp>
      <p:pic>
        <p:nvPicPr>
          <p:cNvPr id="308" name="Figure 308" descr="Stockholms universitets logotyp"/>
          <p:cNvPicPr>
            <a:picLocks noChangeAspect="1"/>
          </p:cNvPicPr>
          <p:nvPr/>
        </p:nvPicPr>
        <p:blipFill>
          <a:blip r:embed="rId3"/>
          <a:stretch>
            <a:fillRect/>
          </a:stretch>
        </p:blipFill>
        <p:spPr>
          <a:xfrm>
            <a:off x="9525000" y="5945731"/>
            <a:ext cx="2190750" cy="824414"/>
          </a:xfrm>
          <a:prstGeom prst="rect">
            <a:avLst/>
          </a:prstGeom>
        </p:spPr>
      </p:pic>
      <p:sp>
        <p:nvSpPr>
          <p:cNvPr id="309" name="Text 309"/>
          <p:cNvSpPr txBox="1"/>
          <p:nvPr/>
        </p:nvSpPr>
        <p:spPr>
          <a:xfrm>
            <a:off x="590550" y="323850"/>
            <a:ext cx="9525000" cy="238125"/>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75" b="1" i="0" u="none" strike="noStrike" kern="1200" cap="none" spc="0" normalizeH="0" baseline="0" noProof="0" dirty="0">
                <a:ln>
                  <a:noFill/>
                </a:ln>
                <a:solidFill>
                  <a:srgbClr val="9A5A12"/>
                </a:solidFill>
                <a:effectLst/>
                <a:uLnTx/>
                <a:uFillTx/>
                <a:latin typeface="Liberation Sans"/>
                <a:ea typeface="Liberation Sans"/>
                <a:cs typeface="Liberation Sans"/>
              </a:rPr>
              <a:t>UTBILDNING · BETYGEN I ÅRSKURS 9</a:t>
            </a:r>
          </a:p>
        </p:txBody>
      </p:sp>
      <p:sp>
        <p:nvSpPr>
          <p:cNvPr id="310" name="Text 310"/>
          <p:cNvSpPr txBox="1"/>
          <p:nvPr/>
        </p:nvSpPr>
        <p:spPr>
          <a:xfrm>
            <a:off x="590550" y="762000"/>
            <a:ext cx="10953750" cy="904875"/>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3225" b="1" i="0" u="none" strike="noStrike" kern="1200" cap="none" spc="0" normalizeH="0" baseline="0" noProof="0" dirty="0">
                <a:ln>
                  <a:noFill/>
                </a:ln>
                <a:solidFill>
                  <a:srgbClr val="002F5F"/>
                </a:solidFill>
                <a:effectLst/>
                <a:uLnTx/>
                <a:uFillTx/>
                <a:latin typeface="Liberation Sans"/>
                <a:ea typeface="Liberation Sans"/>
                <a:cs typeface="Liberation Sans"/>
              </a:rPr>
              <a:t>Var i betygsfördelningen tappar pojkarna?</a:t>
            </a:r>
          </a:p>
        </p:txBody>
      </p:sp>
      <p:sp>
        <p:nvSpPr>
          <p:cNvPr id="311" name="Text 311"/>
          <p:cNvSpPr txBox="1"/>
          <p:nvPr/>
        </p:nvSpPr>
        <p:spPr>
          <a:xfrm>
            <a:off x="590550" y="6210300"/>
            <a:ext cx="8800000" cy="333375"/>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25" b="0" i="0" u="none" strike="noStrike" kern="1200" cap="none" spc="0" normalizeH="0" baseline="0" noProof="0" dirty="0">
                <a:ln>
                  <a:noFill/>
                </a:ln>
                <a:solidFill>
                  <a:srgbClr val="496178"/>
                </a:solidFill>
                <a:effectLst/>
                <a:uLnTx/>
                <a:uFillTx/>
                <a:latin typeface="Liberation Sans"/>
                <a:ea typeface="Liberation Sans"/>
                <a:cs typeface="Liberation Sans"/>
              </a:rPr>
              <a:t>Källa: Aldén, Boschini, Lindahl &amp; Sjögren, Lost boys and soft </a:t>
            </a:r>
            <a:r>
              <a:rPr kumimoji="0" lang="sv-SE" sz="1125" b="0" i="0" u="none" strike="noStrike" kern="1200" cap="none" spc="0" normalizeH="0" baseline="0" noProof="0" dirty="0" err="1">
                <a:ln>
                  <a:noFill/>
                </a:ln>
                <a:solidFill>
                  <a:srgbClr val="496178"/>
                </a:solidFill>
                <a:effectLst/>
                <a:uLnTx/>
                <a:uFillTx/>
                <a:latin typeface="Liberation Sans"/>
                <a:ea typeface="Liberation Sans"/>
                <a:cs typeface="Liberation Sans"/>
              </a:rPr>
              <a:t>girls</a:t>
            </a:r>
            <a:r>
              <a:rPr kumimoji="0" lang="sv-SE" sz="1125" b="0" i="0" u="none" strike="noStrike" kern="1200" cap="none" spc="0" normalizeH="0" baseline="0" noProof="0" dirty="0">
                <a:ln>
                  <a:noFill/>
                </a:ln>
                <a:solidFill>
                  <a:srgbClr val="496178"/>
                </a:solidFill>
                <a:effectLst/>
                <a:uLnTx/>
                <a:uFillTx/>
                <a:latin typeface="Liberation Sans"/>
                <a:ea typeface="Liberation Sans"/>
                <a:cs typeface="Liberation Sans"/>
              </a:rPr>
              <a:t>? Obs: nytt betygssystem från kohort 1982.</a:t>
            </a:r>
          </a:p>
        </p:txBody>
      </p:sp>
      <p:sp>
        <p:nvSpPr>
          <p:cNvPr id="303" name="Text 303"/>
          <p:cNvSpPr txBox="1"/>
          <p:nvPr/>
        </p:nvSpPr>
        <p:spPr>
          <a:xfrm>
            <a:off x="7180289" y="1699999"/>
            <a:ext cx="4402111" cy="2368417"/>
          </a:xfrm>
          <a:prstGeom prst="roundRect">
            <a:avLst>
              <a:gd name="adj" fmla="val 9000"/>
            </a:avLst>
          </a:prstGeom>
          <a:solidFill>
            <a:srgbClr val="FFFFFF"/>
          </a:solidFill>
          <a:ln w="9525">
            <a:solidFill>
              <a:srgbClr val="D7DCE0"/>
            </a:solidFill>
          </a:ln>
        </p:spPr>
        <p:txBody>
          <a:bodyPr wrap="square" lIns="182880" tIns="182880" rIns="182880" bIns="182880" anchor="t">
            <a:noAutofit/>
          </a:bodyPr>
          <a:lstStyle/>
          <a:p>
            <a:pPr marL="0" marR="0" lvl="0" indent="0" algn="l" defTabSz="914400" rtl="0" eaLnBrk="1" fontAlgn="auto" latinLnBrk="0" hangingPunct="1">
              <a:lnSpc>
                <a:spcPct val="150000"/>
              </a:lnSpc>
              <a:spcBef>
                <a:spcPts val="0"/>
              </a:spcBef>
              <a:spcAft>
                <a:spcPts val="300"/>
              </a:spcAft>
              <a:buClrTx/>
              <a:buSzTx/>
              <a:buFontTx/>
              <a:buNone/>
              <a:tabLst/>
              <a:defRPr/>
            </a:pPr>
            <a:r>
              <a:rPr kumimoji="0" lang="sv-SE" sz="1600" b="1" i="0" u="none" strike="noStrike" kern="1200" cap="none" spc="0" normalizeH="0" baseline="0" noProof="0" dirty="0">
                <a:ln>
                  <a:noFill/>
                </a:ln>
                <a:solidFill>
                  <a:srgbClr val="9A5A12"/>
                </a:solidFill>
                <a:effectLst/>
                <a:uLnTx/>
                <a:uFillTx/>
                <a:latin typeface="Liberation Sans"/>
                <a:ea typeface="Liberation Sans"/>
                <a:cs typeface="Liberation Sans"/>
              </a:rPr>
              <a:t>ANDEL FLICKOR</a:t>
            </a:r>
          </a:p>
          <a:p>
            <a:pPr marL="0" marR="0" lvl="0" indent="0" algn="l" defTabSz="914400" rtl="0" eaLnBrk="1" fontAlgn="auto" latinLnBrk="0" hangingPunct="1">
              <a:lnSpc>
                <a:spcPct val="150000"/>
              </a:lnSpc>
              <a:spcBef>
                <a:spcPts val="0"/>
              </a:spcBef>
              <a:spcAft>
                <a:spcPts val="300"/>
              </a:spcAft>
              <a:buClrTx/>
              <a:buSzTx/>
              <a:buFontTx/>
              <a:buNone/>
              <a:tabLst/>
              <a:defRPr/>
            </a:pPr>
            <a:r>
              <a:rPr kumimoji="0" lang="sv-SE" sz="2600" b="1" i="0" u="none" strike="noStrike" kern="1200" cap="none" spc="0" normalizeH="0" baseline="0" noProof="0" dirty="0">
                <a:ln>
                  <a:noFill/>
                </a:ln>
                <a:solidFill>
                  <a:srgbClr val="002F5F"/>
                </a:solidFill>
                <a:effectLst/>
                <a:uLnTx/>
                <a:uFillTx/>
                <a:latin typeface="Liberation Sans"/>
                <a:ea typeface="Liberation Sans"/>
                <a:cs typeface="Liberation Sans"/>
              </a:rPr>
              <a:t>35–40%</a:t>
            </a:r>
            <a:r>
              <a:rPr kumimoji="0" lang="sv-SE" sz="1400" b="0" i="0" u="none" strike="noStrike" kern="1200" cap="none" spc="0" normalizeH="0" baseline="0" noProof="0" dirty="0">
                <a:ln>
                  <a:noFill/>
                </a:ln>
                <a:solidFill>
                  <a:srgbClr val="17334B"/>
                </a:solidFill>
                <a:effectLst/>
                <a:uLnTx/>
                <a:uFillTx/>
                <a:latin typeface="Liberation Sans"/>
                <a:ea typeface="Liberation Sans"/>
                <a:cs typeface="Liberation Sans"/>
              </a:rPr>
              <a:t>  bland de 20% med lägst betyg</a:t>
            </a:r>
          </a:p>
          <a:p>
            <a:pPr marL="0" marR="0" lvl="0" indent="0" algn="l" defTabSz="914400" rtl="0" eaLnBrk="1" fontAlgn="auto" latinLnBrk="0" hangingPunct="1">
              <a:lnSpc>
                <a:spcPct val="150000"/>
              </a:lnSpc>
              <a:spcBef>
                <a:spcPts val="0"/>
              </a:spcBef>
              <a:spcAft>
                <a:spcPts val="300"/>
              </a:spcAft>
              <a:buClrTx/>
              <a:buSzTx/>
              <a:buFontTx/>
              <a:buNone/>
              <a:tabLst/>
              <a:defRPr/>
            </a:pPr>
            <a:r>
              <a:rPr kumimoji="0" lang="sv-SE" sz="2600" b="1" i="0" u="none" strike="noStrike" kern="1200" cap="none" spc="0" normalizeH="0" baseline="0" noProof="0" dirty="0">
                <a:ln>
                  <a:noFill/>
                </a:ln>
                <a:solidFill>
                  <a:srgbClr val="002F5F"/>
                </a:solidFill>
                <a:effectLst/>
                <a:uLnTx/>
                <a:uFillTx/>
                <a:latin typeface="Liberation Sans"/>
                <a:ea typeface="Liberation Sans"/>
                <a:cs typeface="Liberation Sans"/>
              </a:rPr>
              <a:t>60–70%</a:t>
            </a:r>
            <a:r>
              <a:rPr kumimoji="0" lang="sv-SE" sz="1400" b="0" i="0" u="none" strike="noStrike" kern="1200" cap="none" spc="0" normalizeH="0" baseline="0" noProof="0" dirty="0">
                <a:ln>
                  <a:noFill/>
                </a:ln>
                <a:solidFill>
                  <a:srgbClr val="17334B"/>
                </a:solidFill>
                <a:effectLst/>
                <a:uLnTx/>
                <a:uFillTx/>
                <a:latin typeface="Liberation Sans"/>
                <a:ea typeface="Liberation Sans"/>
                <a:cs typeface="Liberation Sans"/>
              </a:rPr>
              <a:t>  bland de 20% med högst betyg</a:t>
            </a:r>
          </a:p>
        </p:txBody>
      </p:sp>
      <p:sp>
        <p:nvSpPr>
          <p:cNvPr id="301" name="Text 301"/>
          <p:cNvSpPr txBox="1"/>
          <p:nvPr/>
        </p:nvSpPr>
        <p:spPr>
          <a:xfrm>
            <a:off x="590550" y="1700000"/>
            <a:ext cx="6140034" cy="4206125"/>
          </a:xfrm>
          <a:prstGeom prst="roundRect">
            <a:avLst>
              <a:gd name="adj" fmla="val 3253"/>
            </a:avLst>
          </a:prstGeom>
          <a:solidFill>
            <a:srgbClr val="FFFFFF"/>
          </a:solidFill>
          <a:ln w="9525">
            <a:solidFill>
              <a:srgbClr val="D7DCE0"/>
            </a:solid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srgbClr val="17334B"/>
                </a:solidFill>
                <a:effectLst/>
                <a:uLnTx/>
                <a:uFillTx/>
                <a:latin typeface="Liberation Sans"/>
                <a:ea typeface="Liberation Sans"/>
                <a:cs typeface="Liberation Sans"/>
              </a:rPr>
              <a:t> </a:t>
            </a:r>
          </a:p>
        </p:txBody>
      </p:sp>
      <p:sp>
        <p:nvSpPr>
          <p:cNvPr id="306" name="Text 306"/>
          <p:cNvSpPr txBox="1"/>
          <p:nvPr/>
        </p:nvSpPr>
        <p:spPr>
          <a:xfrm>
            <a:off x="7240249" y="4240696"/>
            <a:ext cx="4315647" cy="1643269"/>
          </a:xfrm>
          <a:prstGeom prst="roundRect">
            <a:avLst>
              <a:gd name="adj" fmla="val 9000"/>
            </a:avLst>
          </a:prstGeom>
          <a:solidFill>
            <a:srgbClr val="002F5F"/>
          </a:solidFill>
          <a:ln w="0">
            <a:noFill/>
          </a:ln>
        </p:spPr>
        <p:txBody>
          <a:bodyPr wrap="square" lIns="182880" tIns="182880" rIns="182880" bIns="18288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FFFFF"/>
                </a:solidFill>
                <a:effectLst/>
                <a:uLnTx/>
                <a:uFillTx/>
                <a:latin typeface="Liberation Sans"/>
                <a:ea typeface="Liberation Sans"/>
                <a:cs typeface="Liberation Sans"/>
              </a:rPr>
              <a:t>Könsgapet har vuxit framför allt i toppen.</a:t>
            </a:r>
          </a:p>
        </p:txBody>
      </p:sp>
      <p:pic>
        <p:nvPicPr>
          <p:cNvPr id="2" name="Bildobjekt 1" descr="Andel flickor efter betygsgrupp och födelseår">
            <a:extLst>
              <a:ext uri="{FF2B5EF4-FFF2-40B4-BE49-F238E27FC236}">
                <a16:creationId xmlns:a16="http://schemas.microsoft.com/office/drawing/2014/main" id="{1510F4C5-9BC6-6930-1A28-0ED8371CC97D}"/>
              </a:ext>
            </a:extLst>
          </p:cNvPr>
          <p:cNvPicPr>
            <a:picLocks noChangeAspect="1"/>
          </p:cNvPicPr>
          <p:nvPr/>
        </p:nvPicPr>
        <p:blipFill>
          <a:blip>
            <a:extLst>
              <a:ext uri="{96DAC541-7B7A-43D3-8B79-37D633B846F1}">
                <asvg:svgBlip xmlns:asvg="http://schemas.microsoft.com/office/drawing/2016/SVG/main" r:embed="rId4"/>
              </a:ext>
            </a:extLst>
          </a:blip>
          <a:srcRect/>
          <a:stretch>
            <a:fillRect/>
          </a:stretch>
        </p:blipFill>
        <p:spPr bwMode="auto">
          <a:xfrm>
            <a:off x="683247" y="1815994"/>
            <a:ext cx="5576341" cy="406351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1"/>
                                        </p:tgtEl>
                                        <p:attrNameLst>
                                          <p:attrName>style.visibility</p:attrName>
                                        </p:attrNameLst>
                                      </p:cBhvr>
                                      <p:to>
                                        <p:strVal val="visible"/>
                                      </p:to>
                                    </p:set>
                                    <p:animEffect transition="in" filter="fade">
                                      <p:cBhvr>
                                        <p:cTn id="7" dur="500"/>
                                        <p:tgtEl>
                                          <p:spTgt spid="30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6"/>
                                        </p:tgtEl>
                                        <p:attrNameLst>
                                          <p:attrName>style.visibility</p:attrName>
                                        </p:attrNameLst>
                                      </p:cBhvr>
                                      <p:to>
                                        <p:strVal val="visible"/>
                                      </p:to>
                                    </p:set>
                                    <p:animEffect transition="in" filter="fade">
                                      <p:cBhvr>
                                        <p:cTn id="12" dur="500"/>
                                        <p:tgtEl>
                                          <p:spTgt spid="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17" name="Top bar">
            <a:extLst>
              <a:ext uri="{FF2B5EF4-FFF2-40B4-BE49-F238E27FC236}">
                <a16:creationId xmlns:a16="http://schemas.microsoft.com/office/drawing/2014/main" id="{B695D485-C734-4F8A-8C58-188C92504C33}"/>
              </a:ext>
            </a:extLst>
          </p:cNvPr>
          <p:cNvSpPr>
            <a:spLocks noGrp="1"/>
          </p:cNvSpPr>
          <p:nvPr/>
        </p:nvSpPr>
        <p:spPr>
          <a:xfrm>
            <a:off x="0" y="0"/>
            <a:ext cx="12192000" cy="104775"/>
          </a:xfrm>
          <a:prstGeom prst="rect">
            <a:avLst/>
          </a:prstGeom>
          <a:solidFill>
            <a:srgbClr val="002F5F"/>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Aptos"/>
              <a:ea typeface="+mn-ea"/>
              <a:cs typeface="+mn-cs"/>
            </a:endParaRPr>
          </a:p>
        </p:txBody>
      </p:sp>
      <p:sp>
        <p:nvSpPr>
          <p:cNvPr id="2" name="Kicker">
            <a:extLst>
              <a:ext uri="{FF2B5EF4-FFF2-40B4-BE49-F238E27FC236}">
                <a16:creationId xmlns:a16="http://schemas.microsoft.com/office/drawing/2014/main" id="{72C72742-43F4-4646-9814-F789FE487B93}"/>
              </a:ext>
            </a:extLst>
          </p:cNvPr>
          <p:cNvSpPr>
            <a:spLocks noGrp="1"/>
          </p:cNvSpPr>
          <p:nvPr/>
        </p:nvSpPr>
        <p:spPr>
          <a:xfrm>
            <a:off x="590550" y="323850"/>
            <a:ext cx="9525000" cy="238125"/>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1">
                <a:solidFill>
                  <a:srgbClr val="9A5A12"/>
                </a:solidFill>
                <a:latin typeface="Liberation Sans"/>
                <a:ea typeface="Liberation Sans"/>
                <a:cs typeface="Liberation Sans"/>
              </a:defRPr>
            </a:pPr>
            <a:r>
              <a:rPr kumimoji="0" sz="1275" b="1" i="0" u="none" strike="noStrike" kern="1200" cap="none" spc="0" normalizeH="0" baseline="0" noProof="0">
                <a:ln>
                  <a:noFill/>
                </a:ln>
                <a:solidFill>
                  <a:srgbClr val="9A5A12"/>
                </a:solidFill>
                <a:effectLst/>
                <a:uLnTx/>
                <a:uFillTx/>
                <a:latin typeface="Liberation Sans"/>
                <a:ea typeface="Liberation Sans"/>
                <a:cs typeface="Liberation Sans"/>
              </a:rPr>
              <a:t>ARBETSMARKNAD · ÖVERGÅNGEN EFTER SKOLAN</a:t>
            </a:r>
          </a:p>
        </p:txBody>
      </p:sp>
      <p:sp>
        <p:nvSpPr>
          <p:cNvPr id="3" name="Title">
            <a:extLst>
              <a:ext uri="{FF2B5EF4-FFF2-40B4-BE49-F238E27FC236}">
                <a16:creationId xmlns:a16="http://schemas.microsoft.com/office/drawing/2014/main" id="{6BCC2998-D243-4A85-9AA5-77EAD3CB4409}"/>
              </a:ext>
            </a:extLst>
          </p:cNvPr>
          <p:cNvSpPr>
            <a:spLocks noGrp="1"/>
          </p:cNvSpPr>
          <p:nvPr/>
        </p:nvSpPr>
        <p:spPr>
          <a:xfrm>
            <a:off x="590550" y="762000"/>
            <a:ext cx="10953750" cy="78105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25" b="1">
                <a:solidFill>
                  <a:srgbClr val="002F5F"/>
                </a:solidFill>
                <a:latin typeface="Liberation Sans"/>
                <a:ea typeface="Liberation Sans"/>
                <a:cs typeface="Liberation Sans"/>
              </a:defRPr>
            </a:pPr>
            <a:r>
              <a:rPr kumimoji="0" sz="3225" b="1" i="0" u="none" strike="noStrike" kern="1200" cap="none" spc="0" normalizeH="0" baseline="0" noProof="0">
                <a:ln>
                  <a:noFill/>
                </a:ln>
                <a:solidFill>
                  <a:srgbClr val="002F5F"/>
                </a:solidFill>
                <a:effectLst/>
                <a:uLnTx/>
                <a:uFillTx/>
                <a:latin typeface="Liberation Sans"/>
                <a:ea typeface="Liberation Sans"/>
                <a:cs typeface="Liberation Sans"/>
              </a:rPr>
              <a:t>Unga utan stabilt arbete eller studier</a:t>
            </a:r>
          </a:p>
        </p:txBody>
      </p:sp>
      <p:sp>
        <p:nvSpPr>
          <p:cNvPr id="4" name="Figure panel">
            <a:extLst>
              <a:ext uri="{FF2B5EF4-FFF2-40B4-BE49-F238E27FC236}">
                <a16:creationId xmlns:a16="http://schemas.microsoft.com/office/drawing/2014/main" id="{36B363BF-4941-4FD1-A2CF-8A66377F3882}"/>
              </a:ext>
            </a:extLst>
          </p:cNvPr>
          <p:cNvSpPr>
            <a:spLocks noGrp="1"/>
          </p:cNvSpPr>
          <p:nvPr/>
        </p:nvSpPr>
        <p:spPr>
          <a:xfrm>
            <a:off x="590550" y="1743075"/>
            <a:ext cx="7753350" cy="3390900"/>
          </a:xfrm>
          <a:prstGeom prst="roundRect">
            <a:avLst>
              <a:gd name="adj" fmla="val 2247"/>
            </a:avLst>
          </a:prstGeom>
          <a:solidFill>
            <a:srgbClr val="FFFFFF"/>
          </a:solidFill>
          <a:ln w="9525">
            <a:solidFill>
              <a:srgbClr val="D7DCE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Aptos"/>
              <a:ea typeface="+mn-ea"/>
              <a:cs typeface="+mn-cs"/>
            </a:endParaRPr>
          </a:p>
        </p:txBody>
      </p:sp>
      <p:pic>
        <p:nvPicPr>
          <p:cNvPr id="21" name="Bildobjekt 20" descr="Könsgap i tid utan stabilt arbete eller studier"/>
          <p:cNvPicPr>
            <a:picLocks noChangeAspect="1"/>
          </p:cNvPicPr>
          <p:nvPr/>
        </p:nvPicPr>
        <p:blipFill>
          <a:blip>
            <a:extLst>
              <a:ext uri="{96DAC541-7B7A-43D3-8B79-37D633B846F1}">
                <asvg:svgBlip xmlns:asvg="http://schemas.microsoft.com/office/drawing/2016/SVG/main" r:embed="rId3"/>
              </a:ext>
            </a:extLst>
          </a:blip>
          <a:srcRect/>
          <a:stretch/>
        </p:blipFill>
        <p:spPr>
          <a:xfrm>
            <a:off x="699039" y="1876425"/>
            <a:ext cx="7536371" cy="3009900"/>
          </a:xfrm>
          <a:prstGeom prst="rect">
            <a:avLst/>
          </a:prstGeom>
        </p:spPr>
      </p:pic>
      <p:sp>
        <p:nvSpPr>
          <p:cNvPr id="6" name="Figure reading">
            <a:extLst>
              <a:ext uri="{FF2B5EF4-FFF2-40B4-BE49-F238E27FC236}">
                <a16:creationId xmlns:a16="http://schemas.microsoft.com/office/drawing/2014/main" id="{2CEC5AC0-7C5C-4CF2-BCC9-C3AC13A4A5A1}"/>
              </a:ext>
            </a:extLst>
          </p:cNvPr>
          <p:cNvSpPr>
            <a:spLocks noGrp="1"/>
          </p:cNvSpPr>
          <p:nvPr/>
        </p:nvSpPr>
        <p:spPr>
          <a:xfrm>
            <a:off x="590550" y="5191125"/>
            <a:ext cx="7753350" cy="3810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496178"/>
                </a:solidFill>
                <a:latin typeface="Liberation Sans"/>
                <a:ea typeface="Liberation Sans"/>
                <a:cs typeface="Liberation Sans"/>
              </a:defRPr>
            </a:pPr>
            <a:r>
              <a:rPr kumimoji="0" sz="1275" b="0" i="0" u="none" strike="noStrike" kern="1200" cap="none" spc="0" normalizeH="0" baseline="0" noProof="0">
                <a:ln>
                  <a:noFill/>
                </a:ln>
                <a:solidFill>
                  <a:srgbClr val="496178"/>
                </a:solidFill>
                <a:effectLst/>
                <a:uLnTx/>
                <a:uFillTx/>
                <a:latin typeface="Liberation Sans"/>
                <a:ea typeface="Liberation Sans"/>
                <a:cs typeface="Liberation Sans"/>
              </a:rPr>
              <a:t>Kvinnor minus män. Över noll: mer tid bland kvinnor.</a:t>
            </a:r>
          </a:p>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496178"/>
                </a:solidFill>
                <a:latin typeface="Liberation Sans"/>
                <a:ea typeface="Liberation Sans"/>
                <a:cs typeface="Liberation Sans"/>
              </a:defRPr>
            </a:pPr>
            <a:r>
              <a:rPr kumimoji="0" sz="1275" b="0" i="0" u="none" strike="noStrike" kern="1200" cap="none" spc="0" normalizeH="0" baseline="0" noProof="0">
                <a:ln>
                  <a:noFill/>
                </a:ln>
                <a:solidFill>
                  <a:srgbClr val="496178"/>
                </a:solidFill>
                <a:effectLst/>
                <a:uLnTx/>
                <a:uFillTx/>
                <a:latin typeface="Liberation Sans"/>
                <a:ea typeface="Liberation Sans"/>
                <a:cs typeface="Liberation Sans"/>
              </a:rPr>
              <a:t>Paneler: betyg i nian. Linjer: föräldrarnas inkomst.</a:t>
            </a:r>
          </a:p>
        </p:txBody>
      </p:sp>
      <p:sp>
        <p:nvSpPr>
          <p:cNvPr id="7" name="National panel">
            <a:extLst>
              <a:ext uri="{FF2B5EF4-FFF2-40B4-BE49-F238E27FC236}">
                <a16:creationId xmlns:a16="http://schemas.microsoft.com/office/drawing/2014/main" id="{324B5C17-DD13-4BAF-9CA7-CD9C3B474EE6}"/>
              </a:ext>
            </a:extLst>
          </p:cNvPr>
          <p:cNvSpPr>
            <a:spLocks noGrp="1"/>
          </p:cNvSpPr>
          <p:nvPr/>
        </p:nvSpPr>
        <p:spPr>
          <a:xfrm>
            <a:off x="8591550" y="1743075"/>
            <a:ext cx="3009900" cy="2066925"/>
          </a:xfrm>
          <a:prstGeom prst="roundRect">
            <a:avLst>
              <a:gd name="adj" fmla="val 3687"/>
            </a:avLst>
          </a:prstGeom>
          <a:solidFill>
            <a:srgbClr val="FFFFFF"/>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Aptos"/>
              <a:ea typeface="+mn-ea"/>
              <a:cs typeface="+mn-cs"/>
            </a:endParaRPr>
          </a:p>
        </p:txBody>
      </p:sp>
      <p:sp>
        <p:nvSpPr>
          <p:cNvPr id="8" name="National heading">
            <a:extLst>
              <a:ext uri="{FF2B5EF4-FFF2-40B4-BE49-F238E27FC236}">
                <a16:creationId xmlns:a16="http://schemas.microsoft.com/office/drawing/2014/main" id="{0769268E-72A5-4F1B-ADF8-A1CF84C20274}"/>
              </a:ext>
            </a:extLst>
          </p:cNvPr>
          <p:cNvSpPr>
            <a:spLocks noGrp="1"/>
          </p:cNvSpPr>
          <p:nvPr/>
        </p:nvSpPr>
        <p:spPr>
          <a:xfrm>
            <a:off x="8763000" y="1895475"/>
            <a:ext cx="2667000" cy="2286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1">
                <a:solidFill>
                  <a:srgbClr val="9A5A12"/>
                </a:solidFill>
                <a:latin typeface="Liberation Sans"/>
                <a:ea typeface="Liberation Sans"/>
                <a:cs typeface="Liberation Sans"/>
              </a:defRPr>
            </a:pPr>
            <a:r>
              <a:rPr kumimoji="0" sz="1350" b="1" i="0" u="none" strike="noStrike" kern="1200" cap="none" spc="0" normalizeH="0" baseline="0" noProof="0">
                <a:ln>
                  <a:noFill/>
                </a:ln>
                <a:solidFill>
                  <a:srgbClr val="9A5A12"/>
                </a:solidFill>
                <a:effectLst/>
                <a:uLnTx/>
                <a:uFillTx/>
                <a:latin typeface="Liberation Sans"/>
                <a:ea typeface="Liberation Sans"/>
                <a:cs typeface="Liberation Sans"/>
              </a:rPr>
              <a:t>I GENOMSNITT</a:t>
            </a:r>
          </a:p>
        </p:txBody>
      </p:sp>
      <p:sp>
        <p:nvSpPr>
          <p:cNvPr id="9" name="National body">
            <a:extLst>
              <a:ext uri="{FF2B5EF4-FFF2-40B4-BE49-F238E27FC236}">
                <a16:creationId xmlns:a16="http://schemas.microsoft.com/office/drawing/2014/main" id="{D8BF006B-DA14-4B90-985B-F9CE09C240A0}"/>
              </a:ext>
            </a:extLst>
          </p:cNvPr>
          <p:cNvSpPr>
            <a:spLocks noGrp="1"/>
          </p:cNvSpPr>
          <p:nvPr/>
        </p:nvSpPr>
        <p:spPr>
          <a:xfrm>
            <a:off x="8763000" y="2181225"/>
            <a:ext cx="2667000" cy="1495425"/>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334B"/>
                </a:solidFill>
                <a:latin typeface="Liberation Sans"/>
                <a:ea typeface="Liberation Sans"/>
                <a:cs typeface="Liberation Sans"/>
              </a:defRPr>
            </a:pPr>
            <a:r>
              <a:rPr kumimoji="0" sz="1500" b="0" i="0" u="none" strike="noStrike" kern="1200" cap="none" spc="0" normalizeH="0" baseline="0" noProof="0">
                <a:ln>
                  <a:noFill/>
                </a:ln>
                <a:solidFill>
                  <a:srgbClr val="17334B"/>
                </a:solidFill>
                <a:effectLst/>
                <a:uLnTx/>
                <a:uFillTx/>
                <a:latin typeface="Liberation Sans"/>
                <a:ea typeface="Liberation Sans"/>
                <a:cs typeface="Liberation Sans"/>
              </a:rPr>
              <a:t>Små könsskillnader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17334B"/>
              </a:solidFill>
              <a:effectLst/>
              <a:uLnTx/>
              <a:uFillTx/>
              <a:latin typeface="Liberation Sans"/>
              <a:ea typeface="Liberation Sans"/>
              <a:cs typeface="Liberation Sans"/>
            </a:endParaRPr>
          </a:p>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334B"/>
                </a:solidFill>
                <a:latin typeface="Liberation Sans"/>
                <a:ea typeface="Liberation Sans"/>
                <a:cs typeface="Liberation Sans"/>
              </a:defRPr>
            </a:pPr>
            <a:r>
              <a:rPr kumimoji="0" sz="1500" b="0" i="0" u="none" strike="noStrike" kern="1200" cap="none" spc="0" normalizeH="0" baseline="0" noProof="0">
                <a:ln>
                  <a:noFill/>
                </a:ln>
                <a:solidFill>
                  <a:srgbClr val="17334B"/>
                </a:solidFill>
                <a:effectLst/>
                <a:uLnTx/>
                <a:uFillTx/>
                <a:latin typeface="Liberation Sans"/>
                <a:ea typeface="Liberation Sans"/>
                <a:cs typeface="Liberation Sans"/>
              </a:rPr>
              <a:t>MUCF 2024, 16–24 år</a:t>
            </a:r>
          </a:p>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334B"/>
                </a:solidFill>
                <a:latin typeface="Liberation Sans"/>
                <a:ea typeface="Liberation Sans"/>
                <a:cs typeface="Liberation Sans"/>
              </a:defRPr>
            </a:pPr>
            <a:r>
              <a:rPr kumimoji="0" sz="1500" b="0" i="0" u="none" strike="noStrike" kern="1200" cap="none" spc="0" normalizeH="0" baseline="0" noProof="0">
                <a:ln>
                  <a:noFill/>
                </a:ln>
                <a:solidFill>
                  <a:srgbClr val="17334B"/>
                </a:solidFill>
                <a:effectLst/>
                <a:uLnTx/>
                <a:uFillTx/>
                <a:latin typeface="Liberation Sans"/>
                <a:ea typeface="Liberation Sans"/>
                <a:cs typeface="Liberation Sans"/>
              </a:rPr>
              <a:t>Män 6,9 %   Kvinnor 5,4 %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17334B"/>
              </a:solidFill>
              <a:effectLst/>
              <a:uLnTx/>
              <a:uFillTx/>
              <a:latin typeface="Liberation Sans"/>
              <a:ea typeface="Liberation Sans"/>
              <a:cs typeface="Liberation Sans"/>
            </a:endParaRPr>
          </a:p>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334B"/>
                </a:solidFill>
                <a:latin typeface="Liberation Sans"/>
                <a:ea typeface="Liberation Sans"/>
                <a:cs typeface="Liberation Sans"/>
              </a:defRPr>
            </a:pPr>
            <a:r>
              <a:rPr kumimoji="0" sz="1500" b="0" i="0" u="none" strike="noStrike" kern="1200" cap="none" spc="0" normalizeH="0" baseline="0" noProof="0">
                <a:ln>
                  <a:noFill/>
                </a:ln>
                <a:solidFill>
                  <a:srgbClr val="17334B"/>
                </a:solidFill>
                <a:effectLst/>
                <a:uLnTx/>
                <a:uFillTx/>
                <a:latin typeface="Liberation Sans"/>
                <a:ea typeface="Liberation Sans"/>
                <a:cs typeface="Liberation Sans"/>
              </a:rPr>
              <a:t>SCB 2025, 15–24 år</a:t>
            </a:r>
          </a:p>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334B"/>
                </a:solidFill>
                <a:latin typeface="Liberation Sans"/>
                <a:ea typeface="Liberation Sans"/>
                <a:cs typeface="Liberation Sans"/>
              </a:defRPr>
            </a:pPr>
            <a:r>
              <a:rPr kumimoji="0" sz="1500" b="0" i="0" u="none" strike="noStrike" kern="1200" cap="none" spc="0" normalizeH="0" baseline="0" noProof="0">
                <a:ln>
                  <a:noFill/>
                </a:ln>
                <a:solidFill>
                  <a:srgbClr val="17334B"/>
                </a:solidFill>
                <a:effectLst/>
                <a:uLnTx/>
                <a:uFillTx/>
                <a:latin typeface="Liberation Sans"/>
                <a:ea typeface="Liberation Sans"/>
                <a:cs typeface="Liberation Sans"/>
              </a:rPr>
              <a:t>Män 4,8 %   Kvinnor 5,2 %</a:t>
            </a:r>
          </a:p>
        </p:txBody>
      </p:sp>
      <p:sp>
        <p:nvSpPr>
          <p:cNvPr id="10" name="Finding panel">
            <a:extLst>
              <a:ext uri="{FF2B5EF4-FFF2-40B4-BE49-F238E27FC236}">
                <a16:creationId xmlns:a16="http://schemas.microsoft.com/office/drawing/2014/main" id="{E93EC9E0-45BA-4DDA-9653-CDCCA3A8E825}"/>
              </a:ext>
            </a:extLst>
          </p:cNvPr>
          <p:cNvSpPr>
            <a:spLocks noGrp="1"/>
          </p:cNvSpPr>
          <p:nvPr/>
        </p:nvSpPr>
        <p:spPr>
          <a:xfrm>
            <a:off x="8591550" y="3952875"/>
            <a:ext cx="3009900" cy="1552575"/>
          </a:xfrm>
          <a:prstGeom prst="roundRect">
            <a:avLst>
              <a:gd name="adj" fmla="val 4908"/>
            </a:avLst>
          </a:prstGeom>
          <a:solidFill>
            <a:srgbClr val="FFFFFF"/>
          </a:solidFill>
          <a:ln w="9525">
            <a:solidFill>
              <a:srgbClr val="D7DCE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Aptos"/>
              <a:ea typeface="+mn-ea"/>
              <a:cs typeface="+mn-cs"/>
            </a:endParaRPr>
          </a:p>
        </p:txBody>
      </p:sp>
      <p:sp>
        <p:nvSpPr>
          <p:cNvPr id="11" name="Finding heading">
            <a:extLst>
              <a:ext uri="{FF2B5EF4-FFF2-40B4-BE49-F238E27FC236}">
                <a16:creationId xmlns:a16="http://schemas.microsoft.com/office/drawing/2014/main" id="{E25CD583-7FC7-4409-B3F5-B074DDF118AD}"/>
              </a:ext>
            </a:extLst>
          </p:cNvPr>
          <p:cNvSpPr>
            <a:spLocks noGrp="1"/>
          </p:cNvSpPr>
          <p:nvPr/>
        </p:nvSpPr>
        <p:spPr>
          <a:xfrm>
            <a:off x="8763000" y="4095750"/>
            <a:ext cx="2667000" cy="2286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1">
                <a:solidFill>
                  <a:srgbClr val="9A5A12"/>
                </a:solidFill>
                <a:latin typeface="Liberation Sans"/>
                <a:ea typeface="Liberation Sans"/>
                <a:cs typeface="Liberation Sans"/>
              </a:defRPr>
            </a:pPr>
            <a:r>
              <a:rPr kumimoji="0" sz="1350" b="1" i="0" u="none" strike="noStrike" kern="1200" cap="none" spc="0" normalizeH="0" baseline="0" noProof="0">
                <a:ln>
                  <a:noFill/>
                </a:ln>
                <a:solidFill>
                  <a:srgbClr val="9A5A12"/>
                </a:solidFill>
                <a:effectLst/>
                <a:uLnTx/>
                <a:uFillTx/>
                <a:latin typeface="Liberation Sans"/>
                <a:ea typeface="Liberation Sans"/>
                <a:cs typeface="Liberation Sans"/>
              </a:rPr>
              <a:t>I VÅRA KOHORTER</a:t>
            </a:r>
          </a:p>
        </p:txBody>
      </p:sp>
      <p:sp>
        <p:nvSpPr>
          <p:cNvPr id="12" name="Finding body">
            <a:extLst>
              <a:ext uri="{FF2B5EF4-FFF2-40B4-BE49-F238E27FC236}">
                <a16:creationId xmlns:a16="http://schemas.microsoft.com/office/drawing/2014/main" id="{3874D581-4ED5-4CA5-860D-18307433F60A}"/>
              </a:ext>
            </a:extLst>
          </p:cNvPr>
          <p:cNvSpPr>
            <a:spLocks noGrp="1"/>
          </p:cNvSpPr>
          <p:nvPr/>
        </p:nvSpPr>
        <p:spPr>
          <a:xfrm>
            <a:off x="8763000" y="4381500"/>
            <a:ext cx="2667000" cy="1000125"/>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334B"/>
                </a:solidFill>
                <a:latin typeface="Liberation Sans"/>
                <a:ea typeface="Liberation Sans"/>
                <a:cs typeface="Liberation Sans"/>
              </a:defRPr>
            </a:pPr>
            <a:r>
              <a:rPr kumimoji="0" sz="1500" b="0" i="0" u="none" strike="noStrike" kern="1200" cap="none" spc="0" normalizeH="0" baseline="0" noProof="0">
                <a:ln>
                  <a:noFill/>
                </a:ln>
                <a:solidFill>
                  <a:srgbClr val="17334B"/>
                </a:solidFill>
                <a:effectLst/>
                <a:uLnTx/>
                <a:uFillTx/>
                <a:latin typeface="Liberation Sans"/>
                <a:ea typeface="Liberation Sans"/>
                <a:cs typeface="Liberation Sans"/>
              </a:rPr>
              <a:t>Större gap vid låga betyg,</a:t>
            </a:r>
          </a:p>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334B"/>
                </a:solidFill>
                <a:latin typeface="Liberation Sans"/>
                <a:ea typeface="Liberation Sans"/>
                <a:cs typeface="Liberation Sans"/>
              </a:defRPr>
            </a:pPr>
            <a:r>
              <a:rPr kumimoji="0" sz="1500" b="0" i="0" u="none" strike="noStrike" kern="1200" cap="none" spc="0" normalizeH="0" baseline="0" noProof="0">
                <a:ln>
                  <a:noFill/>
                </a:ln>
                <a:solidFill>
                  <a:srgbClr val="17334B"/>
                </a:solidFill>
                <a:effectLst/>
                <a:uLnTx/>
                <a:uFillTx/>
                <a:latin typeface="Liberation Sans"/>
                <a:ea typeface="Liberation Sans"/>
                <a:cs typeface="Liberation Sans"/>
              </a:rPr>
              <a:t>men gapet minskar.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17334B"/>
              </a:solidFill>
              <a:effectLst/>
              <a:uLnTx/>
              <a:uFillTx/>
              <a:latin typeface="Liberation Sans"/>
              <a:ea typeface="Liberation Sans"/>
              <a:cs typeface="Liberation Sans"/>
            </a:endParaRPr>
          </a:p>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334B"/>
                </a:solidFill>
                <a:latin typeface="Liberation Sans"/>
                <a:ea typeface="Liberation Sans"/>
                <a:cs typeface="Liberation Sans"/>
              </a:defRPr>
            </a:pPr>
            <a:r>
              <a:rPr kumimoji="0" sz="1500" b="0" i="0" u="none" strike="noStrike" kern="1200" cap="none" spc="0" normalizeH="0" baseline="0" noProof="0">
                <a:ln>
                  <a:noFill/>
                </a:ln>
                <a:solidFill>
                  <a:srgbClr val="17334B"/>
                </a:solidFill>
                <a:effectLst/>
                <a:uLnTx/>
                <a:uFillTx/>
                <a:latin typeface="Liberation Sans"/>
                <a:ea typeface="Liberation Sans"/>
                <a:cs typeface="Liberation Sans"/>
              </a:rPr>
              <a:t>Vid höga betyg närmar</a:t>
            </a:r>
          </a:p>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334B"/>
                </a:solidFill>
                <a:latin typeface="Liberation Sans"/>
                <a:ea typeface="Liberation Sans"/>
                <a:cs typeface="Liberation Sans"/>
              </a:defRPr>
            </a:pPr>
            <a:r>
              <a:rPr kumimoji="0" sz="1500" b="0" i="0" u="none" strike="noStrike" kern="1200" cap="none" spc="0" normalizeH="0" baseline="0" noProof="0">
                <a:ln>
                  <a:noFill/>
                </a:ln>
                <a:solidFill>
                  <a:srgbClr val="17334B"/>
                </a:solidFill>
                <a:effectLst/>
                <a:uLnTx/>
                <a:uFillTx/>
                <a:latin typeface="Liberation Sans"/>
                <a:ea typeface="Liberation Sans"/>
                <a:cs typeface="Liberation Sans"/>
              </a:rPr>
              <a:t>sig skillnaden noll.</a:t>
            </a:r>
          </a:p>
        </p:txBody>
      </p:sp>
      <p:sp>
        <p:nvSpPr>
          <p:cNvPr id="13" name="Conclusion panel">
            <a:extLst>
              <a:ext uri="{FF2B5EF4-FFF2-40B4-BE49-F238E27FC236}">
                <a16:creationId xmlns:a16="http://schemas.microsoft.com/office/drawing/2014/main" id="{BAFC94D9-EA26-476A-A8FC-7C9A547F8AA2}"/>
              </a:ext>
            </a:extLst>
          </p:cNvPr>
          <p:cNvSpPr>
            <a:spLocks noGrp="1"/>
          </p:cNvSpPr>
          <p:nvPr/>
        </p:nvSpPr>
        <p:spPr>
          <a:xfrm>
            <a:off x="590550" y="5705475"/>
            <a:ext cx="11010900" cy="400050"/>
          </a:xfrm>
          <a:prstGeom prst="roundRect">
            <a:avLst>
              <a:gd name="adj" fmla="val 19048"/>
            </a:avLst>
          </a:prstGeom>
          <a:solidFill>
            <a:srgbClr val="002F5F"/>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Aptos"/>
              <a:ea typeface="+mn-ea"/>
              <a:cs typeface="+mn-cs"/>
            </a:endParaRPr>
          </a:p>
        </p:txBody>
      </p:sp>
      <p:sp>
        <p:nvSpPr>
          <p:cNvPr id="14" name="Conclusion">
            <a:extLst>
              <a:ext uri="{FF2B5EF4-FFF2-40B4-BE49-F238E27FC236}">
                <a16:creationId xmlns:a16="http://schemas.microsoft.com/office/drawing/2014/main" id="{DA57ADC6-8F66-4639-A1CA-3662BAF6FEFB}"/>
              </a:ext>
            </a:extLst>
          </p:cNvPr>
          <p:cNvSpPr>
            <a:spLocks noGrp="1"/>
          </p:cNvSpPr>
          <p:nvPr/>
        </p:nvSpPr>
        <p:spPr>
          <a:xfrm>
            <a:off x="762000" y="5753100"/>
            <a:ext cx="10648950" cy="3048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75" b="1">
                <a:solidFill>
                  <a:srgbClr val="FFFFFF"/>
                </a:solidFill>
                <a:latin typeface="Liberation Sans"/>
                <a:ea typeface="Liberation Sans"/>
                <a:cs typeface="Liberation Sans"/>
              </a:defRPr>
            </a:pPr>
            <a:r>
              <a:rPr kumimoji="0" sz="1875" b="1" i="0" u="none" strike="noStrike" kern="1200" cap="none" spc="0" normalizeH="0" baseline="0" noProof="0">
                <a:ln>
                  <a:noFill/>
                </a:ln>
                <a:solidFill>
                  <a:srgbClr val="FFFFFF"/>
                </a:solidFill>
                <a:effectLst/>
                <a:uLnTx/>
                <a:uFillTx/>
                <a:latin typeface="Liberation Sans"/>
                <a:ea typeface="Liberation Sans"/>
                <a:cs typeface="Liberation Sans"/>
              </a:rPr>
              <a:t>Könsskillnaden beror på betyg, familjebakgrund och hur vi mäter</a:t>
            </a:r>
          </a:p>
        </p:txBody>
      </p:sp>
      <p:sp>
        <p:nvSpPr>
          <p:cNvPr id="15" name="Source">
            <a:extLst>
              <a:ext uri="{FF2B5EF4-FFF2-40B4-BE49-F238E27FC236}">
                <a16:creationId xmlns:a16="http://schemas.microsoft.com/office/drawing/2014/main" id="{AB1C3970-C4E1-4ACE-8392-5E71ED5BF989}"/>
              </a:ext>
            </a:extLst>
          </p:cNvPr>
          <p:cNvSpPr>
            <a:spLocks noGrp="1"/>
          </p:cNvSpPr>
          <p:nvPr/>
        </p:nvSpPr>
        <p:spPr>
          <a:xfrm>
            <a:off x="590550" y="6210300"/>
            <a:ext cx="8715375" cy="371475"/>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50" b="0">
                <a:solidFill>
                  <a:srgbClr val="496178"/>
                </a:solidFill>
                <a:latin typeface="Liberation Sans"/>
                <a:ea typeface="Liberation Sans"/>
                <a:cs typeface="Liberation Sans"/>
              </a:defRPr>
            </a:pPr>
            <a:r>
              <a:rPr kumimoji="0" sz="1050" b="0" i="0" u="none" strike="noStrike" kern="1200" cap="none" spc="0" normalizeH="0" baseline="0" noProof="0" dirty="0">
                <a:ln>
                  <a:noFill/>
                </a:ln>
                <a:solidFill>
                  <a:srgbClr val="496178"/>
                </a:solidFill>
                <a:effectLst/>
                <a:uLnTx/>
                <a:uFillTx/>
                <a:latin typeface="Liberation Sans"/>
                <a:ea typeface="Liberation Sans"/>
                <a:cs typeface="Liberation Sans"/>
              </a:rPr>
              <a:t>Källa: </a:t>
            </a:r>
            <a:r>
              <a:rPr kumimoji="0" sz="1050" b="0" i="0" u="none" strike="noStrike" kern="1200" cap="none" spc="0" normalizeH="0" baseline="0" noProof="0" dirty="0" err="1">
                <a:ln>
                  <a:noFill/>
                </a:ln>
                <a:solidFill>
                  <a:srgbClr val="496178"/>
                </a:solidFill>
                <a:effectLst/>
                <a:uLnTx/>
                <a:uFillTx/>
                <a:latin typeface="Liberation Sans"/>
                <a:ea typeface="Liberation Sans"/>
                <a:cs typeface="Liberation Sans"/>
              </a:rPr>
              <a:t>Aldén</a:t>
            </a:r>
            <a:r>
              <a:rPr kumimoji="0" sz="1050" b="0" i="0" u="none" strike="noStrike" kern="1200" cap="none" spc="0" normalizeH="0" baseline="0" noProof="0" dirty="0">
                <a:ln>
                  <a:noFill/>
                </a:ln>
                <a:solidFill>
                  <a:srgbClr val="496178"/>
                </a:solidFill>
                <a:effectLst/>
                <a:uLnTx/>
                <a:uFillTx/>
                <a:latin typeface="Liberation Sans"/>
                <a:ea typeface="Liberation Sans"/>
                <a:cs typeface="Liberation Sans"/>
              </a:rPr>
              <a:t>, Boschini, Lindahl &amp; Sjögren, </a:t>
            </a:r>
            <a:r>
              <a:rPr kumimoji="0" sz="1050" b="0" i="0" u="none" strike="noStrike" kern="1200" cap="none" spc="0" normalizeH="0" baseline="0" noProof="0" dirty="0" err="1">
                <a:ln>
                  <a:noFill/>
                </a:ln>
                <a:solidFill>
                  <a:srgbClr val="496178"/>
                </a:solidFill>
                <a:effectLst/>
                <a:uLnTx/>
                <a:uFillTx/>
                <a:latin typeface="Liberation Sans"/>
                <a:ea typeface="Liberation Sans"/>
                <a:cs typeface="Liberation Sans"/>
              </a:rPr>
              <a:t>Stabilt</a:t>
            </a:r>
            <a:r>
              <a:rPr kumimoji="0" sz="1050" b="0" i="0" u="none" strike="noStrike" kern="1200" cap="none" spc="0" normalizeH="0" baseline="0" noProof="0" dirty="0">
                <a:ln>
                  <a:noFill/>
                </a:ln>
                <a:solidFill>
                  <a:srgbClr val="496178"/>
                </a:solidFill>
                <a:effectLst/>
                <a:uLnTx/>
                <a:uFillTx/>
                <a:latin typeface="Liberation Sans"/>
                <a:ea typeface="Liberation Sans"/>
                <a:cs typeface="Liberation Sans"/>
              </a:rPr>
              <a:t> </a:t>
            </a:r>
            <a:r>
              <a:rPr kumimoji="0" sz="1050" b="0" i="0" u="none" strike="noStrike" kern="1200" cap="none" spc="0" normalizeH="0" baseline="0" noProof="0" dirty="0" err="1">
                <a:ln>
                  <a:noFill/>
                </a:ln>
                <a:solidFill>
                  <a:srgbClr val="496178"/>
                </a:solidFill>
                <a:effectLst/>
                <a:uLnTx/>
                <a:uFillTx/>
                <a:latin typeface="Liberation Sans"/>
                <a:ea typeface="Liberation Sans"/>
                <a:cs typeface="Liberation Sans"/>
              </a:rPr>
              <a:t>arbete</a:t>
            </a:r>
            <a:r>
              <a:rPr kumimoji="0" sz="1050" b="0" i="0" u="none" strike="noStrike" kern="1200" cap="none" spc="0" normalizeH="0" baseline="0" noProof="0" dirty="0">
                <a:ln>
                  <a:noFill/>
                </a:ln>
                <a:solidFill>
                  <a:srgbClr val="496178"/>
                </a:solidFill>
                <a:effectLst/>
                <a:uLnTx/>
                <a:uFillTx/>
                <a:latin typeface="Liberation Sans"/>
                <a:ea typeface="Liberation Sans"/>
                <a:cs typeface="Liberation Sans"/>
              </a:rPr>
              <a:t>: </a:t>
            </a:r>
            <a:r>
              <a:rPr kumimoji="0" sz="1050" b="0" i="0" u="none" strike="noStrike" kern="1200" cap="none" spc="0" normalizeH="0" baseline="0" noProof="0" dirty="0" err="1">
                <a:ln>
                  <a:noFill/>
                </a:ln>
                <a:solidFill>
                  <a:srgbClr val="496178"/>
                </a:solidFill>
                <a:effectLst/>
                <a:uLnTx/>
                <a:uFillTx/>
                <a:latin typeface="Liberation Sans"/>
                <a:ea typeface="Liberation Sans"/>
                <a:cs typeface="Liberation Sans"/>
              </a:rPr>
              <a:t>årsinkomst</a:t>
            </a:r>
            <a:r>
              <a:rPr kumimoji="0" sz="1050" b="0" i="0" u="none" strike="noStrike" kern="1200" cap="none" spc="0" normalizeH="0" baseline="0" noProof="0" dirty="0">
                <a:ln>
                  <a:noFill/>
                </a:ln>
                <a:solidFill>
                  <a:srgbClr val="496178"/>
                </a:solidFill>
                <a:effectLst/>
                <a:uLnTx/>
                <a:uFillTx/>
                <a:latin typeface="Liberation Sans"/>
                <a:ea typeface="Liberation Sans"/>
                <a:cs typeface="Liberation Sans"/>
              </a:rPr>
              <a:t> </a:t>
            </a:r>
            <a:r>
              <a:rPr kumimoji="0" sz="1050" b="0" i="0" u="none" strike="noStrike" kern="1200" cap="none" spc="0" normalizeH="0" baseline="0" noProof="0" dirty="0" err="1">
                <a:ln>
                  <a:noFill/>
                </a:ln>
                <a:solidFill>
                  <a:srgbClr val="496178"/>
                </a:solidFill>
                <a:effectLst/>
                <a:uLnTx/>
                <a:uFillTx/>
                <a:latin typeface="Liberation Sans"/>
                <a:ea typeface="Liberation Sans"/>
                <a:cs typeface="Liberation Sans"/>
              </a:rPr>
              <a:t>minst</a:t>
            </a:r>
            <a:r>
              <a:rPr kumimoji="0" sz="1050" b="0" i="0" u="none" strike="noStrike" kern="1200" cap="none" spc="0" normalizeH="0" baseline="0" noProof="0" dirty="0">
                <a:ln>
                  <a:noFill/>
                </a:ln>
                <a:solidFill>
                  <a:srgbClr val="496178"/>
                </a:solidFill>
                <a:effectLst/>
                <a:uLnTx/>
                <a:uFillTx/>
                <a:latin typeface="Liberation Sans"/>
                <a:ea typeface="Liberation Sans"/>
                <a:cs typeface="Liberation Sans"/>
              </a:rPr>
              <a:t> 50 % av </a:t>
            </a:r>
            <a:r>
              <a:rPr kumimoji="0" sz="1050" b="0" i="0" u="none" strike="noStrike" kern="1200" cap="none" spc="0" normalizeH="0" baseline="0" noProof="0" dirty="0" err="1">
                <a:ln>
                  <a:noFill/>
                </a:ln>
                <a:solidFill>
                  <a:srgbClr val="496178"/>
                </a:solidFill>
                <a:effectLst/>
                <a:uLnTx/>
                <a:uFillTx/>
                <a:latin typeface="Liberation Sans"/>
                <a:ea typeface="Liberation Sans"/>
                <a:cs typeface="Liberation Sans"/>
              </a:rPr>
              <a:t>medianen</a:t>
            </a:r>
            <a:r>
              <a:rPr kumimoji="0" sz="1050" b="0" i="0" u="none" strike="noStrike" kern="1200" cap="none" spc="0" normalizeH="0" baseline="0" noProof="0" dirty="0">
                <a:ln>
                  <a:noFill/>
                </a:ln>
                <a:solidFill>
                  <a:srgbClr val="496178"/>
                </a:solidFill>
                <a:effectLst/>
                <a:uLnTx/>
                <a:uFillTx/>
                <a:latin typeface="Liberation Sans"/>
                <a:ea typeface="Liberation Sans"/>
                <a:cs typeface="Liberation Sans"/>
              </a:rPr>
              <a:t> bland 45-åringar.</a:t>
            </a:r>
          </a:p>
        </p:txBody>
      </p:sp>
      <p:pic>
        <p:nvPicPr>
          <p:cNvPr id="32" name="Bildobjekt 31"/>
          <p:cNvPicPr>
            <a:picLocks noChangeAspect="1"/>
          </p:cNvPicPr>
          <p:nvPr/>
        </p:nvPicPr>
        <p:blipFill>
          <a:blip r:embed="rId4"/>
          <a:stretch/>
        </p:blipFill>
        <p:spPr>
          <a:xfrm>
            <a:off x="9525000" y="5945731"/>
            <a:ext cx="2190750" cy="824414"/>
          </a:xfrm>
          <a:prstGeom prst="rect">
            <a:avLst/>
          </a:prstGeom>
        </p:spPr>
      </p:pic>
    </p:spTree>
    <p:extLst>
      <p:ext uri="{BB962C8B-B14F-4D97-AF65-F5344CB8AC3E}">
        <p14:creationId xmlns:p14="http://schemas.microsoft.com/office/powerpoint/2010/main" val="598336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124" name="Top bar"/>
          <p:cNvSpPr/>
          <p:nvPr/>
        </p:nvSpPr>
        <p:spPr>
          <a:xfrm>
            <a:off x="0" y="0"/>
            <a:ext cx="12192000" cy="104775"/>
          </a:xfrm>
          <a:prstGeom prst="rect">
            <a:avLst/>
          </a:prstGeom>
          <a:solidFill>
            <a:srgbClr val="002F5F"/>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Times New Roman"/>
              <a:ea typeface="+mn-ea"/>
              <a:cs typeface="+mn-cs"/>
            </a:endParaRPr>
          </a:p>
        </p:txBody>
      </p:sp>
      <p:pic>
        <p:nvPicPr>
          <p:cNvPr id="125" name="Figure 125" descr="Stockholms universitets logotyp"/>
          <p:cNvPicPr>
            <a:picLocks noChangeAspect="1"/>
          </p:cNvPicPr>
          <p:nvPr/>
        </p:nvPicPr>
        <p:blipFill>
          <a:blip r:embed="rId3"/>
          <a:stretch>
            <a:fillRect/>
          </a:stretch>
        </p:blipFill>
        <p:spPr>
          <a:xfrm>
            <a:off x="9525000" y="5945731"/>
            <a:ext cx="2190750" cy="824414"/>
          </a:xfrm>
          <a:prstGeom prst="rect">
            <a:avLst/>
          </a:prstGeom>
        </p:spPr>
      </p:pic>
      <p:sp>
        <p:nvSpPr>
          <p:cNvPr id="126" name="Text 126"/>
          <p:cNvSpPr txBox="1"/>
          <p:nvPr/>
        </p:nvSpPr>
        <p:spPr>
          <a:xfrm>
            <a:off x="590550" y="323850"/>
            <a:ext cx="9525000" cy="238125"/>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75" b="1" i="0" u="none" strike="noStrike" kern="1200" cap="none" spc="0" normalizeH="0" baseline="0" noProof="0" dirty="0">
                <a:ln>
                  <a:noFill/>
                </a:ln>
                <a:solidFill>
                  <a:srgbClr val="9A5A12"/>
                </a:solidFill>
                <a:effectLst/>
                <a:uLnTx/>
                <a:uFillTx/>
                <a:latin typeface="Liberation Sans"/>
                <a:ea typeface="Liberation Sans"/>
                <a:cs typeface="Liberation Sans"/>
              </a:rPr>
              <a:t>UTBILDNING · SAMMA INDIVIDER FRÅN 16 TILL 30 ÅR</a:t>
            </a:r>
          </a:p>
        </p:txBody>
      </p:sp>
      <p:sp>
        <p:nvSpPr>
          <p:cNvPr id="127" name="Text 127"/>
          <p:cNvSpPr txBox="1"/>
          <p:nvPr/>
        </p:nvSpPr>
        <p:spPr>
          <a:xfrm>
            <a:off x="590550" y="762000"/>
            <a:ext cx="10953750" cy="904875"/>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3225" b="1" i="0" u="none" strike="noStrike" kern="1200" cap="none" spc="0" normalizeH="0" baseline="0" noProof="0">
                <a:ln>
                  <a:noFill/>
                </a:ln>
                <a:solidFill>
                  <a:srgbClr val="002F5F"/>
                </a:solidFill>
                <a:effectLst/>
                <a:uLnTx/>
                <a:uFillTx/>
                <a:latin typeface="Liberation Sans"/>
                <a:ea typeface="Liberation Sans"/>
                <a:cs typeface="Liberation Sans"/>
              </a:rPr>
              <a:t>Från betyg till arbetsinkomst</a:t>
            </a:r>
          </a:p>
        </p:txBody>
      </p:sp>
      <p:sp>
        <p:nvSpPr>
          <p:cNvPr id="128" name="Text 128"/>
          <p:cNvSpPr txBox="1"/>
          <p:nvPr/>
        </p:nvSpPr>
        <p:spPr>
          <a:xfrm>
            <a:off x="590550" y="6210300"/>
            <a:ext cx="8800000" cy="333375"/>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25" b="0" i="0" u="none" strike="noStrike" kern="1200" cap="none" spc="0" normalizeH="0" baseline="0" noProof="0" dirty="0">
                <a:ln>
                  <a:noFill/>
                </a:ln>
                <a:solidFill>
                  <a:srgbClr val="496178"/>
                </a:solidFill>
                <a:effectLst/>
                <a:uLnTx/>
                <a:uFillTx/>
                <a:latin typeface="Liberation Sans"/>
                <a:ea typeface="Liberation Sans"/>
                <a:cs typeface="Liberation Sans"/>
              </a:rPr>
              <a:t>Källa: Aldén, Boschini, Lindahl &amp; Sjögren, Lost boys and soft </a:t>
            </a:r>
            <a:r>
              <a:rPr kumimoji="0" lang="sv-SE" sz="1125" b="0" i="0" u="none" strike="noStrike" kern="1200" cap="none" spc="0" normalizeH="0" baseline="0" noProof="0" dirty="0" err="1">
                <a:ln>
                  <a:noFill/>
                </a:ln>
                <a:solidFill>
                  <a:srgbClr val="496178"/>
                </a:solidFill>
                <a:effectLst/>
                <a:uLnTx/>
                <a:uFillTx/>
                <a:latin typeface="Liberation Sans"/>
                <a:ea typeface="Liberation Sans"/>
                <a:cs typeface="Liberation Sans"/>
              </a:rPr>
              <a:t>girls</a:t>
            </a:r>
            <a:r>
              <a:rPr kumimoji="0" lang="sv-SE" sz="1125" b="0" i="0" u="none" strike="noStrike" kern="1200" cap="none" spc="0" normalizeH="0" baseline="0" noProof="0" dirty="0">
                <a:ln>
                  <a:noFill/>
                </a:ln>
                <a:solidFill>
                  <a:srgbClr val="496178"/>
                </a:solidFill>
                <a:effectLst/>
                <a:uLnTx/>
                <a:uFillTx/>
                <a:latin typeface="Liberation Sans"/>
                <a:ea typeface="Liberation Sans"/>
                <a:cs typeface="Liberation Sans"/>
              </a:rPr>
              <a:t>? Kohorter födda 1972–1990.</a:t>
            </a:r>
          </a:p>
        </p:txBody>
      </p:sp>
      <p:sp>
        <p:nvSpPr>
          <p:cNvPr id="122" name="Text 122"/>
          <p:cNvSpPr txBox="1"/>
          <p:nvPr/>
        </p:nvSpPr>
        <p:spPr>
          <a:xfrm>
            <a:off x="590550" y="1750000"/>
            <a:ext cx="5598193" cy="4000000"/>
          </a:xfrm>
          <a:prstGeom prst="roundRect">
            <a:avLst>
              <a:gd name="adj" fmla="val 3375"/>
            </a:avLst>
          </a:prstGeom>
          <a:solidFill>
            <a:srgbClr val="FFFFFF"/>
          </a:solidFill>
          <a:ln w="9525">
            <a:solidFill>
              <a:srgbClr val="D7DCE0"/>
            </a:solid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srgbClr val="17334B"/>
                </a:solidFill>
                <a:effectLst/>
                <a:uLnTx/>
                <a:uFillTx/>
                <a:latin typeface="Liberation Sans"/>
                <a:ea typeface="Liberation Sans"/>
                <a:cs typeface="Liberation Sans"/>
              </a:rPr>
              <a:t> </a:t>
            </a:r>
          </a:p>
        </p:txBody>
      </p:sp>
      <p:pic>
        <p:nvPicPr>
          <p:cNvPr id="123" name="Figure 123" descr="Skillnad i inkomstrang vid 30 år mellan kvinnor och män, i percentiler, efter födelseår 1972–1990. Paneler efter könsspecifik betygsrang i årskurs 9, linjer efter föräldrarnas inkomst."/>
          <p:cNvPicPr>
            <a:picLocks noChangeAspect="1"/>
          </p:cNvPicPr>
          <p:nvPr/>
        </p:nvPicPr>
        <p:blipFill>
          <a:blip r:embed="rId4"/>
          <a:srcRect/>
          <a:stretch>
            <a:fillRect/>
          </a:stretch>
        </p:blipFill>
        <p:spPr>
          <a:xfrm>
            <a:off x="730550" y="1890000"/>
            <a:ext cx="5318193" cy="3720000"/>
          </a:xfrm>
          <a:prstGeom prst="rect">
            <a:avLst/>
          </a:prstGeom>
        </p:spPr>
      </p:pic>
      <p:sp>
        <p:nvSpPr>
          <p:cNvPr id="129" name="Text 129"/>
          <p:cNvSpPr txBox="1"/>
          <p:nvPr/>
        </p:nvSpPr>
        <p:spPr>
          <a:xfrm>
            <a:off x="6568743" y="1750000"/>
            <a:ext cx="5031257" cy="1650000"/>
          </a:xfrm>
          <a:prstGeom prst="roundRect">
            <a:avLst>
              <a:gd name="adj" fmla="val 8181"/>
            </a:avLst>
          </a:prstGeom>
          <a:solidFill>
            <a:srgbClr val="FFFFFF"/>
          </a:solidFill>
          <a:ln w="9525">
            <a:solidFill>
              <a:srgbClr val="D7DCE0"/>
            </a:solidFill>
          </a:ln>
        </p:spPr>
        <p:txBody>
          <a:bodyPr wrap="square" lIns="182880" tIns="182880" rIns="182880" bIns="182880" anchor="t">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sv-SE" sz="1350" b="1" i="0" u="none" strike="noStrike" kern="1200" cap="none" spc="0" normalizeH="0" baseline="0" noProof="0" dirty="0">
                <a:ln>
                  <a:noFill/>
                </a:ln>
                <a:solidFill>
                  <a:srgbClr val="9A5A12"/>
                </a:solidFill>
                <a:effectLst/>
                <a:uLnTx/>
                <a:uFillTx/>
                <a:latin typeface="Liberation Sans"/>
                <a:ea typeface="Liberation Sans"/>
                <a:cs typeface="Liberation Sans"/>
              </a:rPr>
              <a:t>I ALLA GRUPPER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rgbClr val="17334B"/>
                </a:solidFill>
                <a:effectLst/>
                <a:uLnTx/>
                <a:uFillTx/>
                <a:latin typeface="Liberation Sans"/>
                <a:ea typeface="Liberation Sans"/>
                <a:cs typeface="Liberation Sans"/>
              </a:rPr>
              <a:t>Kvinnornas inkomstunderläge vid 30 krymper, oavsett betyg och familjebakgrund. Mest bland dem med höga betyg.</a:t>
            </a:r>
          </a:p>
        </p:txBody>
      </p:sp>
      <p:sp>
        <p:nvSpPr>
          <p:cNvPr id="130" name="Text 130"/>
          <p:cNvSpPr txBox="1"/>
          <p:nvPr/>
        </p:nvSpPr>
        <p:spPr>
          <a:xfrm>
            <a:off x="6568743" y="3550000"/>
            <a:ext cx="5031257" cy="1100000"/>
          </a:xfrm>
          <a:prstGeom prst="roundRect">
            <a:avLst>
              <a:gd name="adj" fmla="val 9000"/>
            </a:avLst>
          </a:prstGeom>
          <a:solidFill>
            <a:srgbClr val="FFFFFF"/>
          </a:solidFill>
          <a:ln w="9525">
            <a:solidFill>
              <a:srgbClr val="D7DCE0"/>
            </a:solidFill>
          </a:ln>
        </p:spPr>
        <p:txBody>
          <a:bodyPr wrap="square" lIns="182880" tIns="182880" rIns="182880" bIns="182880" anchor="t">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sz="1350" b="1" i="0" u="none" strike="noStrike" kern="1200" cap="none" spc="0" normalizeH="0" baseline="0" noProof="0">
                <a:ln>
                  <a:noFill/>
                </a:ln>
                <a:solidFill>
                  <a:srgbClr val="9A5A12"/>
                </a:solidFill>
                <a:effectLst/>
                <a:uLnTx/>
                <a:uFillTx/>
                <a:latin typeface="Liberation Sans"/>
                <a:ea typeface="Liberation Sans"/>
                <a:cs typeface="Liberation Sans"/>
              </a:rPr>
              <a:t>VID LÅGA BETYG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17334B"/>
                </a:solidFill>
                <a:effectLst/>
                <a:uLnTx/>
                <a:uFillTx/>
                <a:latin typeface="Liberation Sans"/>
                <a:ea typeface="Liberation Sans"/>
                <a:cs typeface="Liberation Sans"/>
              </a:rPr>
              <a:t>Kvinnornas inkomstunderläge minskar även bland dem med låga betyg.</a:t>
            </a:r>
          </a:p>
        </p:txBody>
      </p:sp>
      <p:sp>
        <p:nvSpPr>
          <p:cNvPr id="131" name="Text 131"/>
          <p:cNvSpPr txBox="1"/>
          <p:nvPr/>
        </p:nvSpPr>
        <p:spPr>
          <a:xfrm>
            <a:off x="6568743" y="4800000"/>
            <a:ext cx="5031257" cy="1050000"/>
          </a:xfrm>
          <a:prstGeom prst="roundRect">
            <a:avLst>
              <a:gd name="adj" fmla="val 9000"/>
            </a:avLst>
          </a:prstGeom>
          <a:solidFill>
            <a:srgbClr val="002F5F"/>
          </a:solidFill>
          <a:ln w="0">
            <a:noFill/>
          </a:ln>
        </p:spPr>
        <p:txBody>
          <a:bodyPr wrap="square" lIns="182880" tIns="182880" rIns="182880" bIns="18288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FFFFFF"/>
                </a:solidFill>
                <a:effectLst/>
                <a:uLnTx/>
                <a:uFillTx/>
                <a:latin typeface="Liberation Sans"/>
                <a:ea typeface="Liberation Sans"/>
                <a:cs typeface="Liberation Sans"/>
              </a:rPr>
              <a:t>Pojkarnas betygsunderläge blir inte ett inkomstunderläge.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2"/>
                                        </p:tgtEl>
                                        <p:attrNameLst>
                                          <p:attrName>style.visibility</p:attrName>
                                        </p:attrNameLst>
                                      </p:cBhvr>
                                      <p:to>
                                        <p:strVal val="visible"/>
                                      </p:to>
                                    </p:set>
                                    <p:animEffect transition="in" filter="fade">
                                      <p:cBhvr>
                                        <p:cTn id="7" dur="500"/>
                                        <p:tgtEl>
                                          <p:spTgt spid="122"/>
                                        </p:tgtEl>
                                      </p:cBhvr>
                                    </p:animEffect>
                                  </p:childTnLst>
                                </p:cTn>
                              </p:par>
                              <p:par>
                                <p:cTn id="8" presetID="10" presetClass="entr" presetSubtype="0" fill="hold" nodeType="withEffect">
                                  <p:stCondLst>
                                    <p:cond delay="0"/>
                                  </p:stCondLst>
                                  <p:childTnLst>
                                    <p:set>
                                      <p:cBhvr>
                                        <p:cTn id="9" dur="1" fill="hold">
                                          <p:stCondLst>
                                            <p:cond delay="0"/>
                                          </p:stCondLst>
                                        </p:cTn>
                                        <p:tgtEl>
                                          <p:spTgt spid="123"/>
                                        </p:tgtEl>
                                        <p:attrNameLst>
                                          <p:attrName>style.visibility</p:attrName>
                                        </p:attrNameLst>
                                      </p:cBhvr>
                                      <p:to>
                                        <p:strVal val="visible"/>
                                      </p:to>
                                    </p:set>
                                    <p:animEffect transition="in" filter="fade">
                                      <p:cBhvr>
                                        <p:cTn id="10" dur="500"/>
                                        <p:tgtEl>
                                          <p:spTgt spid="123"/>
                                        </p:tgtEl>
                                      </p:cBhvr>
                                    </p:animEffect>
                                  </p:childTnLst>
                                </p:cTn>
                              </p:par>
                              <p:par>
                                <p:cTn id="11" presetID="10" presetClass="entr" presetSubtype="0" fill="hold" nodeType="withEffect">
                                  <p:stCondLst>
                                    <p:cond delay="0"/>
                                  </p:stCondLst>
                                  <p:childTnLst>
                                    <p:set>
                                      <p:cBhvr>
                                        <p:cTn id="12" dur="1" fill="hold">
                                          <p:stCondLst>
                                            <p:cond delay="0"/>
                                          </p:stCondLst>
                                        </p:cTn>
                                        <p:tgtEl>
                                          <p:spTgt spid="129"/>
                                        </p:tgtEl>
                                        <p:attrNameLst>
                                          <p:attrName>style.visibility</p:attrName>
                                        </p:attrNameLst>
                                      </p:cBhvr>
                                      <p:to>
                                        <p:strVal val="visible"/>
                                      </p:to>
                                    </p:set>
                                    <p:animEffect transition="in" filter="fade">
                                      <p:cBhvr>
                                        <p:cTn id="13" dur="500"/>
                                        <p:tgtEl>
                                          <p:spTgt spid="12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0"/>
                                        </p:tgtEl>
                                        <p:attrNameLst>
                                          <p:attrName>style.visibility</p:attrName>
                                        </p:attrNameLst>
                                      </p:cBhvr>
                                      <p:to>
                                        <p:strVal val="visible"/>
                                      </p:to>
                                    </p:set>
                                    <p:animEffect transition="in" filter="fade">
                                      <p:cBhvr>
                                        <p:cTn id="18" dur="500"/>
                                        <p:tgtEl>
                                          <p:spTgt spid="13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31"/>
                                        </p:tgtEl>
                                        <p:attrNameLst>
                                          <p:attrName>style.visibility</p:attrName>
                                        </p:attrNameLst>
                                      </p:cBhvr>
                                      <p:to>
                                        <p:strVal val="visible"/>
                                      </p:to>
                                    </p:set>
                                    <p:animEffect transition="in" filter="fade">
                                      <p:cBhvr>
                                        <p:cTn id="23"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330" name="Top bar"/>
          <p:cNvSpPr/>
          <p:nvPr/>
        </p:nvSpPr>
        <p:spPr>
          <a:xfrm>
            <a:off x="0" y="0"/>
            <a:ext cx="12192000" cy="104775"/>
          </a:xfrm>
          <a:prstGeom prst="rect">
            <a:avLst/>
          </a:prstGeom>
          <a:solidFill>
            <a:srgbClr val="002F5F"/>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Times New Roman"/>
              <a:ea typeface="+mn-ea"/>
              <a:cs typeface="+mn-cs"/>
            </a:endParaRPr>
          </a:p>
        </p:txBody>
      </p:sp>
      <p:pic>
        <p:nvPicPr>
          <p:cNvPr id="331" name="Figure 331" descr="Stockholms universitets logotyp"/>
          <p:cNvPicPr>
            <a:picLocks noChangeAspect="1"/>
          </p:cNvPicPr>
          <p:nvPr/>
        </p:nvPicPr>
        <p:blipFill>
          <a:blip r:embed="rId3"/>
          <a:stretch>
            <a:fillRect/>
          </a:stretch>
        </p:blipFill>
        <p:spPr>
          <a:xfrm>
            <a:off x="9525000" y="5945731"/>
            <a:ext cx="2190750" cy="824414"/>
          </a:xfrm>
          <a:prstGeom prst="rect">
            <a:avLst/>
          </a:prstGeom>
        </p:spPr>
      </p:pic>
      <p:sp>
        <p:nvSpPr>
          <p:cNvPr id="332" name="Text 332"/>
          <p:cNvSpPr txBox="1"/>
          <p:nvPr/>
        </p:nvSpPr>
        <p:spPr>
          <a:xfrm>
            <a:off x="590550" y="323850"/>
            <a:ext cx="9525000" cy="238125"/>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75" b="1" i="0" u="none" strike="noStrike" kern="1200" cap="none" spc="0" normalizeH="0" baseline="0" noProof="0" dirty="0">
                <a:ln>
                  <a:noFill/>
                </a:ln>
                <a:solidFill>
                  <a:srgbClr val="9A5A12"/>
                </a:solidFill>
                <a:effectLst/>
                <a:uLnTx/>
                <a:uFillTx/>
                <a:latin typeface="Liberation Sans"/>
                <a:ea typeface="Liberation Sans"/>
                <a:cs typeface="Liberation Sans"/>
              </a:rPr>
              <a:t>FAMILJ · FADERSKAP OCH FÖRÄLDRALEDIGHET</a:t>
            </a:r>
          </a:p>
        </p:txBody>
      </p:sp>
      <p:sp>
        <p:nvSpPr>
          <p:cNvPr id="333" name="Text 333"/>
          <p:cNvSpPr txBox="1"/>
          <p:nvPr/>
        </p:nvSpPr>
        <p:spPr>
          <a:xfrm>
            <a:off x="590550" y="762000"/>
            <a:ext cx="10953750" cy="904875"/>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3225" b="1" i="0" u="none" strike="noStrike" kern="1200" cap="none" spc="0" normalizeH="0" baseline="0" noProof="0" dirty="0">
                <a:ln>
                  <a:noFill/>
                </a:ln>
                <a:solidFill>
                  <a:srgbClr val="002F5F"/>
                </a:solidFill>
                <a:effectLst/>
                <a:uLnTx/>
                <a:uFillTx/>
                <a:latin typeface="Liberation Sans"/>
                <a:ea typeface="Liberation Sans"/>
                <a:cs typeface="Liberation Sans"/>
              </a:rPr>
              <a:t>Inkomst, faderskap och föräldraledighet</a:t>
            </a:r>
          </a:p>
        </p:txBody>
      </p:sp>
      <p:sp>
        <p:nvSpPr>
          <p:cNvPr id="334" name="Text 334"/>
          <p:cNvSpPr txBox="1"/>
          <p:nvPr/>
        </p:nvSpPr>
        <p:spPr>
          <a:xfrm>
            <a:off x="590550" y="6080000"/>
            <a:ext cx="8800000" cy="420000"/>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25" b="0" i="0" u="none" strike="noStrike" kern="1200" cap="none" spc="0" normalizeH="0" baseline="0" noProof="0" dirty="0" err="1">
                <a:ln>
                  <a:noFill/>
                </a:ln>
                <a:solidFill>
                  <a:srgbClr val="496178"/>
                </a:solidFill>
                <a:effectLst/>
                <a:uLnTx/>
                <a:uFillTx/>
                <a:latin typeface="Liberation Sans"/>
                <a:ea typeface="Liberation Sans"/>
                <a:cs typeface="Liberation Sans"/>
              </a:rPr>
              <a:t>Källor</a:t>
            </a:r>
            <a:r>
              <a:rPr kumimoji="0" sz="1125" b="0" i="0" u="none" strike="noStrike" kern="1200" cap="none" spc="0" normalizeH="0" baseline="0" noProof="0" dirty="0">
                <a:ln>
                  <a:noFill/>
                </a:ln>
                <a:solidFill>
                  <a:srgbClr val="496178"/>
                </a:solidFill>
                <a:effectLst/>
                <a:uLnTx/>
                <a:uFillTx/>
                <a:latin typeface="Liberation Sans"/>
                <a:ea typeface="Liberation Sans"/>
                <a:cs typeface="Liberation Sans"/>
              </a:rPr>
              <a:t>: </a:t>
            </a:r>
            <a:r>
              <a:rPr kumimoji="0" sz="1125" b="0" i="0" u="none" strike="noStrike" kern="1200" cap="none" spc="0" normalizeH="0" baseline="0" noProof="0" dirty="0" err="1">
                <a:ln>
                  <a:noFill/>
                </a:ln>
                <a:solidFill>
                  <a:srgbClr val="496178"/>
                </a:solidFill>
                <a:effectLst/>
                <a:uLnTx/>
                <a:uFillTx/>
                <a:latin typeface="Liberation Sans"/>
                <a:ea typeface="Liberation Sans"/>
                <a:cs typeface="Liberation Sans"/>
              </a:rPr>
              <a:t>Aldén</a:t>
            </a:r>
            <a:r>
              <a:rPr kumimoji="0" sz="1125" b="0" i="0" u="none" strike="noStrike" kern="1200" cap="none" spc="0" normalizeH="0" baseline="0" noProof="0" dirty="0">
                <a:ln>
                  <a:noFill/>
                </a:ln>
                <a:solidFill>
                  <a:srgbClr val="496178"/>
                </a:solidFill>
                <a:effectLst/>
                <a:uLnTx/>
                <a:uFillTx/>
                <a:latin typeface="Liberation Sans"/>
                <a:ea typeface="Liberation Sans"/>
                <a:cs typeface="Liberation Sans"/>
              </a:rPr>
              <a:t> &amp; Boschini</a:t>
            </a:r>
            <a:r>
              <a:rPr kumimoji="0" lang="sv-SE" sz="1125" b="0" i="0" u="none" strike="noStrike" kern="1200" cap="none" spc="0" normalizeH="0" baseline="0" noProof="0" dirty="0">
                <a:ln>
                  <a:noFill/>
                </a:ln>
                <a:solidFill>
                  <a:srgbClr val="496178"/>
                </a:solidFill>
                <a:effectLst/>
                <a:uLnTx/>
                <a:uFillTx/>
                <a:latin typeface="Liberation Sans"/>
                <a:ea typeface="Liberation Sans"/>
                <a:cs typeface="Liberation Sans"/>
              </a:rPr>
              <a:t> </a:t>
            </a:r>
            <a:r>
              <a:rPr kumimoji="0" sz="1125" b="0" i="0" u="none" strike="noStrike" kern="1200" cap="none" spc="0" normalizeH="0" baseline="0" noProof="0" dirty="0">
                <a:ln>
                  <a:noFill/>
                </a:ln>
                <a:solidFill>
                  <a:srgbClr val="496178"/>
                </a:solidFill>
                <a:effectLst/>
                <a:uLnTx/>
                <a:uFillTx/>
                <a:latin typeface="Liberation Sans"/>
                <a:ea typeface="Liberation Sans"/>
                <a:cs typeface="Liberation Sans"/>
              </a:rPr>
              <a:t>(2026). </a:t>
            </a:r>
            <a:r>
              <a:rPr kumimoji="0" sz="1125" b="0" i="0" u="none" strike="noStrike" kern="1200" cap="none" spc="0" normalizeH="0" baseline="0" noProof="0" dirty="0" err="1">
                <a:ln>
                  <a:noFill/>
                </a:ln>
                <a:solidFill>
                  <a:srgbClr val="496178"/>
                </a:solidFill>
                <a:effectLst/>
                <a:uLnTx/>
                <a:uFillTx/>
                <a:latin typeface="Liberation Sans"/>
                <a:ea typeface="Liberation Sans"/>
                <a:cs typeface="Liberation Sans"/>
              </a:rPr>
              <a:t>Aldén</a:t>
            </a:r>
            <a:r>
              <a:rPr kumimoji="0" sz="1125" b="0" i="0" u="none" strike="noStrike" kern="1200" cap="none" spc="0" normalizeH="0" baseline="0" noProof="0" dirty="0">
                <a:ln>
                  <a:noFill/>
                </a:ln>
                <a:solidFill>
                  <a:srgbClr val="496178"/>
                </a:solidFill>
                <a:effectLst/>
                <a:uLnTx/>
                <a:uFillTx/>
                <a:latin typeface="Liberation Sans"/>
                <a:ea typeface="Liberation Sans"/>
                <a:cs typeface="Liberation Sans"/>
              </a:rPr>
              <a:t>, Boschini &amp; </a:t>
            </a:r>
            <a:r>
              <a:rPr kumimoji="0" sz="1125" b="0" i="0" u="none" strike="noStrike" kern="1200" cap="none" spc="0" normalizeH="0" baseline="0" noProof="0" dirty="0" err="1">
                <a:ln>
                  <a:noFill/>
                </a:ln>
                <a:solidFill>
                  <a:srgbClr val="496178"/>
                </a:solidFill>
                <a:effectLst/>
                <a:uLnTx/>
                <a:uFillTx/>
                <a:latin typeface="Liberation Sans"/>
                <a:ea typeface="Liberation Sans"/>
                <a:cs typeface="Liberation Sans"/>
              </a:rPr>
              <a:t>Tallås</a:t>
            </a:r>
            <a:r>
              <a:rPr kumimoji="0" sz="1125" b="0" i="0" u="none" strike="noStrike" kern="1200" cap="none" spc="0" normalizeH="0" baseline="0" noProof="0" dirty="0">
                <a:ln>
                  <a:noFill/>
                </a:ln>
                <a:solidFill>
                  <a:srgbClr val="496178"/>
                </a:solidFill>
                <a:effectLst/>
                <a:uLnTx/>
                <a:uFillTx/>
                <a:latin typeface="Liberation Sans"/>
                <a:ea typeface="Liberation Sans"/>
                <a:cs typeface="Liberation Sans"/>
              </a:rPr>
              <a:t> </a:t>
            </a:r>
            <a:r>
              <a:rPr kumimoji="0" sz="1125" b="0" i="0" u="none" strike="noStrike" kern="1200" cap="none" spc="0" normalizeH="0" baseline="0" noProof="0" dirty="0" err="1">
                <a:ln>
                  <a:noFill/>
                </a:ln>
                <a:solidFill>
                  <a:srgbClr val="496178"/>
                </a:solidFill>
                <a:effectLst/>
                <a:uLnTx/>
                <a:uFillTx/>
                <a:latin typeface="Liberation Sans"/>
                <a:ea typeface="Liberation Sans"/>
                <a:cs typeface="Liberation Sans"/>
              </a:rPr>
              <a:t>Ahlzén</a:t>
            </a:r>
            <a:r>
              <a:rPr kumimoji="0" lang="sv-SE" sz="1125" b="0" i="0" u="none" strike="noStrike" kern="1200" cap="none" spc="0" normalizeH="0" baseline="0" noProof="0" dirty="0">
                <a:ln>
                  <a:noFill/>
                </a:ln>
                <a:solidFill>
                  <a:srgbClr val="496178"/>
                </a:solidFill>
                <a:effectLst/>
                <a:uLnTx/>
                <a:uFillTx/>
                <a:latin typeface="Liberation Sans"/>
                <a:ea typeface="Liberation Sans"/>
                <a:cs typeface="Liberation Sans"/>
              </a:rPr>
              <a:t> </a:t>
            </a:r>
            <a:r>
              <a:rPr kumimoji="0" sz="1125" b="0" i="0" u="none" strike="noStrike" kern="1200" cap="none" spc="0" normalizeH="0" baseline="0" noProof="0" dirty="0">
                <a:ln>
                  <a:noFill/>
                </a:ln>
                <a:solidFill>
                  <a:srgbClr val="496178"/>
                </a:solidFill>
                <a:effectLst/>
                <a:uLnTx/>
                <a:uFillTx/>
                <a:latin typeface="Liberation Sans"/>
                <a:ea typeface="Liberation Sans"/>
                <a:cs typeface="Liberation Sans"/>
              </a:rPr>
              <a:t>(</a:t>
            </a:r>
            <a:r>
              <a:rPr kumimoji="0" lang="sv-SE" sz="1125" b="0" i="0" u="none" strike="noStrike" kern="1200" cap="none" spc="0" normalizeH="0" baseline="0" noProof="0" dirty="0">
                <a:ln>
                  <a:noFill/>
                </a:ln>
                <a:solidFill>
                  <a:srgbClr val="496178"/>
                </a:solidFill>
                <a:effectLst/>
                <a:uLnTx/>
                <a:uFillTx/>
                <a:latin typeface="Liberation Sans"/>
                <a:ea typeface="Liberation Sans"/>
                <a:cs typeface="Liberation Sans"/>
              </a:rPr>
              <a:t>2026</a:t>
            </a:r>
            <a:r>
              <a:rPr kumimoji="0" sz="1125" b="0" i="0" u="none" strike="noStrike" kern="1200" cap="none" spc="0" normalizeH="0" baseline="0" noProof="0" dirty="0">
                <a:ln>
                  <a:noFill/>
                </a:ln>
                <a:solidFill>
                  <a:srgbClr val="496178"/>
                </a:solidFill>
                <a:effectLst/>
                <a:uLnTx/>
                <a:uFillTx/>
                <a:latin typeface="Liberation Sans"/>
                <a:ea typeface="Liberation Sans"/>
                <a:cs typeface="Liberation Sans"/>
              </a:rPr>
              <a:t>). </a:t>
            </a:r>
            <a:r>
              <a:rPr kumimoji="0" lang="sv-SE" sz="1125" b="0" i="0" u="none" strike="noStrike" kern="1200" cap="none" spc="0" normalizeH="0" baseline="0" noProof="0" dirty="0">
                <a:ln>
                  <a:noFill/>
                </a:ln>
                <a:solidFill>
                  <a:srgbClr val="496178"/>
                </a:solidFill>
                <a:effectLst/>
                <a:uLnTx/>
                <a:uFillTx/>
                <a:latin typeface="Liberation Sans"/>
                <a:ea typeface="Liberation Sans"/>
                <a:cs typeface="Liberation Sans"/>
              </a:rPr>
              <a:t>Försäkringskassan (2026).</a:t>
            </a:r>
            <a:endParaRPr kumimoji="0" sz="1125" b="0" i="0" u="none" strike="noStrike" kern="1200" cap="none" spc="0" normalizeH="0" baseline="0" noProof="0" dirty="0">
              <a:ln>
                <a:noFill/>
              </a:ln>
              <a:solidFill>
                <a:srgbClr val="496178"/>
              </a:solidFill>
              <a:effectLst/>
              <a:uLnTx/>
              <a:uFillTx/>
              <a:latin typeface="Liberation Sans"/>
              <a:ea typeface="Liberation Sans"/>
              <a:cs typeface="Liberation Sans"/>
            </a:endParaRPr>
          </a:p>
        </p:txBody>
      </p:sp>
      <p:sp>
        <p:nvSpPr>
          <p:cNvPr id="322" name="Text 322"/>
          <p:cNvSpPr txBox="1"/>
          <p:nvPr/>
        </p:nvSpPr>
        <p:spPr>
          <a:xfrm>
            <a:off x="590550" y="1650000"/>
            <a:ext cx="3450000" cy="3950000"/>
          </a:xfrm>
          <a:prstGeom prst="roundRect">
            <a:avLst>
              <a:gd name="adj" fmla="val 5367"/>
            </a:avLst>
          </a:prstGeom>
          <a:solidFill>
            <a:srgbClr val="FFFFFF"/>
          </a:solidFill>
          <a:ln w="9525">
            <a:solidFill>
              <a:srgbClr val="D7DCE0"/>
            </a:solid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srgbClr val="17334B"/>
                </a:solidFill>
                <a:effectLst/>
                <a:uLnTx/>
                <a:uFillTx/>
                <a:latin typeface="Liberation Sans"/>
                <a:ea typeface="Liberation Sans"/>
                <a:cs typeface="Liberation Sans"/>
              </a:rPr>
              <a:t> </a:t>
            </a:r>
          </a:p>
        </p:txBody>
      </p:sp>
      <p:sp>
        <p:nvSpPr>
          <p:cNvPr id="340" name="Panel right"/>
          <p:cNvSpPr txBox="1"/>
          <p:nvPr/>
        </p:nvSpPr>
        <p:spPr>
          <a:xfrm>
            <a:off x="4215550" y="1650000"/>
            <a:ext cx="4050000" cy="3950000"/>
          </a:xfrm>
          <a:prstGeom prst="roundRect">
            <a:avLst>
              <a:gd name="adj" fmla="val 5367"/>
            </a:avLst>
          </a:prstGeom>
          <a:solidFill>
            <a:srgbClr val="FFFFFF"/>
          </a:solidFill>
          <a:ln w="9525">
            <a:solidFill>
              <a:srgbClr val="D7DCE0"/>
            </a:solid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srgbClr val="17334B"/>
                </a:solidFill>
                <a:effectLst/>
                <a:uLnTx/>
                <a:uFillTx/>
                <a:latin typeface="Liberation Sans"/>
                <a:ea typeface="Liberation Sans"/>
                <a:cs typeface="Liberation Sans"/>
              </a:rPr>
              <a:t> </a:t>
            </a:r>
          </a:p>
        </p:txBody>
      </p:sp>
      <p:sp>
        <p:nvSpPr>
          <p:cNvPr id="341" name="Text 341"/>
          <p:cNvSpPr txBox="1"/>
          <p:nvPr/>
        </p:nvSpPr>
        <p:spPr>
          <a:xfrm>
            <a:off x="750550" y="1800000"/>
            <a:ext cx="3130000" cy="300000"/>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dirty="0">
                <a:ln>
                  <a:noFill/>
                </a:ln>
                <a:solidFill>
                  <a:srgbClr val="9A5A12"/>
                </a:solidFill>
                <a:effectLst/>
                <a:uLnTx/>
                <a:uFillTx/>
                <a:latin typeface="Liberation Sans"/>
                <a:ea typeface="Liberation Sans"/>
                <a:cs typeface="Liberation Sans"/>
              </a:rPr>
              <a:t>VEM BLIR PAPPA?</a:t>
            </a:r>
          </a:p>
        </p:txBody>
      </p:sp>
      <p:sp>
        <p:nvSpPr>
          <p:cNvPr id="342" name="Text 342"/>
          <p:cNvSpPr txBox="1"/>
          <p:nvPr/>
        </p:nvSpPr>
        <p:spPr>
          <a:xfrm>
            <a:off x="4375550" y="1800000"/>
            <a:ext cx="3730000" cy="300000"/>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dirty="0">
                <a:ln>
                  <a:noFill/>
                </a:ln>
                <a:solidFill>
                  <a:srgbClr val="9A5A12"/>
                </a:solidFill>
                <a:effectLst/>
                <a:uLnTx/>
                <a:uFillTx/>
                <a:latin typeface="Liberation Sans"/>
                <a:ea typeface="Liberation Sans"/>
                <a:cs typeface="Liberation Sans"/>
              </a:rPr>
              <a:t>VEM TAR UT KVOTEN?</a:t>
            </a:r>
          </a:p>
        </p:txBody>
      </p:sp>
      <p:pic>
        <p:nvPicPr>
          <p:cNvPr id="901" name="Figur faderskap män" descr="Andel män som är fäder vid 45 år efter inkomstdecil vid 35–39 år, födelsekohorter 1955–75"/>
          <p:cNvPicPr>
            <a:picLocks noChangeAspect="1"/>
          </p:cNvPicPr>
          <p:nvPr/>
        </p:nvPicPr>
        <p:blipFill>
          <a:blip r:embed="rId4"/>
          <a:stretch>
            <a:fillRect/>
          </a:stretch>
        </p:blipFill>
        <p:spPr>
          <a:xfrm>
            <a:off x="975124" y="2250000"/>
            <a:ext cx="2680851" cy="3150000"/>
          </a:xfrm>
          <a:prstGeom prst="rect">
            <a:avLst/>
          </a:prstGeom>
        </p:spPr>
      </p:pic>
      <p:pic>
        <p:nvPicPr>
          <p:cNvPr id="902" name="Figur pappakvot" descr="Andel fäder som tar högst halva respektive minst hela kvoten, efter pappans inkomstdecil före födseln"/>
          <p:cNvPicPr>
            <a:picLocks noChangeAspect="1"/>
          </p:cNvPicPr>
          <p:nvPr/>
        </p:nvPicPr>
        <p:blipFill>
          <a:blip r:embed="rId5"/>
          <a:stretch>
            <a:fillRect/>
          </a:stretch>
        </p:blipFill>
        <p:spPr>
          <a:xfrm>
            <a:off x="4345550" y="2448546"/>
            <a:ext cx="3790000" cy="2752908"/>
          </a:xfrm>
          <a:prstGeom prst="rect">
            <a:avLst/>
          </a:prstGeom>
        </p:spPr>
      </p:pic>
      <p:sp>
        <p:nvSpPr>
          <p:cNvPr id="343" name="FK card"/>
          <p:cNvSpPr txBox="1"/>
          <p:nvPr/>
        </p:nvSpPr>
        <p:spPr>
          <a:xfrm>
            <a:off x="8440550" y="1650000"/>
            <a:ext cx="3150000" cy="1950000"/>
          </a:xfrm>
          <a:prstGeom prst="roundRect">
            <a:avLst>
              <a:gd name="adj" fmla="val 5367"/>
            </a:avLst>
          </a:prstGeom>
          <a:solidFill>
            <a:srgbClr val="FFFFFF"/>
          </a:solidFill>
          <a:ln w="9525">
            <a:solidFill>
              <a:srgbClr val="D7DCE0"/>
            </a:solidFill>
          </a:ln>
        </p:spPr>
        <p:txBody>
          <a:bodyPr wrap="square" lIns="182880" tIns="182880" rIns="182880" bIns="182880" anchor="t">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sv-SE" sz="1200" b="1" i="0" u="none" strike="noStrike" kern="1200" cap="none" spc="0" normalizeH="0" baseline="0" noProof="0" dirty="0">
                <a:ln>
                  <a:noFill/>
                </a:ln>
                <a:solidFill>
                  <a:srgbClr val="9A5A12"/>
                </a:solidFill>
                <a:effectLst/>
                <a:uLnTx/>
                <a:uFillTx/>
                <a:latin typeface="Liberation Sans"/>
                <a:ea typeface="Liberation Sans"/>
                <a:cs typeface="Liberation Sans"/>
              </a:rPr>
              <a:t>BARN FÖDDA 2023</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sz="4000" b="1" i="0" u="none" strike="noStrike" kern="1200" cap="none" spc="0" normalizeH="0" baseline="0" noProof="0">
                <a:ln>
                  <a:noFill/>
                </a:ln>
                <a:solidFill>
                  <a:srgbClr val="002F5F"/>
                </a:solidFill>
                <a:effectLst/>
                <a:uLnTx/>
                <a:uFillTx/>
                <a:latin typeface="Liberation Sans"/>
                <a:ea typeface="+mn-ea"/>
                <a:cs typeface="+mn-cs"/>
              </a:rPr>
              <a:t>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17334B"/>
                </a:solidFill>
                <a:effectLst/>
                <a:uLnTx/>
                <a:uFillTx/>
                <a:latin typeface="Liberation Sans"/>
                <a:ea typeface="+mn-ea"/>
                <a:cs typeface="+mn-cs"/>
              </a:rPr>
              <a:t>av paren delar jämställt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526477"/>
                </a:solidFill>
                <a:effectLst/>
                <a:uLnTx/>
                <a:uFillTx/>
                <a:latin typeface="Liberation Sans"/>
                <a:ea typeface="+mn-ea"/>
                <a:cs typeface="+mn-cs"/>
              </a:rPr>
              <a:t>Båda föräldrarna tar 40–60 % av dagarna fram till tvåårsdagen</a:t>
            </a:r>
          </a:p>
        </p:txBody>
      </p:sp>
      <p:sp>
        <p:nvSpPr>
          <p:cNvPr id="329" name="Text 329"/>
          <p:cNvSpPr txBox="1"/>
          <p:nvPr/>
        </p:nvSpPr>
        <p:spPr>
          <a:xfrm>
            <a:off x="8440550" y="3775000"/>
            <a:ext cx="3150000" cy="1825000"/>
          </a:xfrm>
          <a:prstGeom prst="roundRect">
            <a:avLst>
              <a:gd name="adj" fmla="val 9000"/>
            </a:avLst>
          </a:prstGeom>
          <a:solidFill>
            <a:srgbClr val="002F5F"/>
          </a:solidFill>
          <a:ln w="0">
            <a:noFill/>
          </a:ln>
        </p:spPr>
        <p:txBody>
          <a:bodyPr wrap="square" lIns="182880" tIns="182880" rIns="182880" bIns="18288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FFFFF"/>
                </a:solidFill>
                <a:effectLst/>
                <a:uLnTx/>
                <a:uFillTx/>
                <a:latin typeface="Liberation Sans"/>
                <a:ea typeface="Liberation Sans"/>
                <a:cs typeface="Liberation Sans"/>
              </a:rPr>
              <a:t>Det finns en stark inkomstgradient i vem som blir pappa och vilka pappor som tar ut mycket ledighet med sina små barn.</a:t>
            </a:r>
          </a:p>
        </p:txBody>
      </p:sp>
      <p:sp>
        <p:nvSpPr>
          <p:cNvPr id="900" name="Figure scale caption">
            <a:extLst>
              <a:ext uri="{FF2B5EF4-FFF2-40B4-BE49-F238E27FC236}">
                <a16:creationId xmlns:a16="http://schemas.microsoft.com/office/drawing/2014/main" id="{25E4F566-3645-44E0-8E36-07F920DFB89C}"/>
              </a:ext>
            </a:extLst>
          </p:cNvPr>
          <p:cNvSpPr>
            <a:spLocks noGrp="1"/>
          </p:cNvSpPr>
          <p:nvPr/>
        </p:nvSpPr>
        <p:spPr>
          <a:xfrm>
            <a:off x="590550" y="5720000"/>
            <a:ext cx="8800000" cy="230000"/>
          </a:xfrm>
          <a:prstGeom prst="rect">
            <a:avLst/>
          </a:prstGeom>
          <a:noFill/>
          <a:ln w="0">
            <a:noFill/>
          </a:ln>
        </p:spPr>
        <p:txBody>
          <a:bodyPr l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975">
                <a:solidFill>
                  <a:srgbClr val="526477"/>
                </a:solidFill>
                <a:latin typeface="Liberation Sans"/>
                <a:ea typeface="Liberation Sans"/>
                <a:cs typeface="Liberation Sans"/>
              </a:defRPr>
            </a:pPr>
            <a:r>
              <a:rPr kumimoji="0" sz="975" b="0" i="0" u="none" strike="noStrike" kern="1200" cap="none" spc="0" normalizeH="0" baseline="0" noProof="0">
                <a:ln>
                  <a:noFill/>
                </a:ln>
                <a:solidFill>
                  <a:srgbClr val="526477"/>
                </a:solidFill>
                <a:effectLst/>
                <a:uLnTx/>
                <a:uFillTx/>
                <a:latin typeface="Liberation Sans"/>
                <a:ea typeface="Liberation Sans"/>
                <a:cs typeface="Liberation Sans"/>
              </a:rPr>
              <a:t>Vänster: linjerna visar födelseår, 1955–75. Mitten: samtliga fäder, barn födda 1995–2015, betalda dagar under barnets två första år.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0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 grpId="0"/>
      <p:bldP spid="340" grpId="0" animBg="1"/>
      <p:bldP spid="342" grpId="0"/>
      <p:bldP spid="343" grpId="0" animBg="1"/>
      <p:bldP spid="32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307" name="Top bar"/>
          <p:cNvSpPr/>
          <p:nvPr/>
        </p:nvSpPr>
        <p:spPr>
          <a:xfrm>
            <a:off x="0" y="0"/>
            <a:ext cx="12192000" cy="104775"/>
          </a:xfrm>
          <a:prstGeom prst="rect">
            <a:avLst/>
          </a:prstGeom>
          <a:solidFill>
            <a:srgbClr val="002F5F"/>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Aptos"/>
              <a:ea typeface="+mn-ea"/>
              <a:cs typeface="+mn-cs"/>
            </a:endParaRPr>
          </a:p>
        </p:txBody>
      </p:sp>
      <p:pic>
        <p:nvPicPr>
          <p:cNvPr id="308" name="Figure 308" descr="Stockholms universitets logotyp"/>
          <p:cNvPicPr>
            <a:picLocks noChangeAspect="1"/>
          </p:cNvPicPr>
          <p:nvPr/>
        </p:nvPicPr>
        <p:blipFill>
          <a:blip r:embed="rId3"/>
          <a:stretch>
            <a:fillRect/>
          </a:stretch>
        </p:blipFill>
        <p:spPr>
          <a:xfrm>
            <a:off x="9525000" y="5945731"/>
            <a:ext cx="2190750" cy="824414"/>
          </a:xfrm>
          <a:prstGeom prst="rect">
            <a:avLst/>
          </a:prstGeom>
        </p:spPr>
      </p:pic>
      <p:sp>
        <p:nvSpPr>
          <p:cNvPr id="309" name="Text 309"/>
          <p:cNvSpPr txBox="1"/>
          <p:nvPr/>
        </p:nvSpPr>
        <p:spPr>
          <a:xfrm>
            <a:off x="590550" y="323850"/>
            <a:ext cx="9525000" cy="238125"/>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75" b="1" i="0" u="none" strike="noStrike" kern="1200" cap="none" spc="0" normalizeH="0" baseline="0" noProof="0" dirty="0">
                <a:ln>
                  <a:noFill/>
                </a:ln>
                <a:solidFill>
                  <a:srgbClr val="9A5A12"/>
                </a:solidFill>
                <a:effectLst/>
                <a:uLnTx/>
                <a:uFillTx/>
                <a:latin typeface="Liberation Sans"/>
                <a:ea typeface="Liberation Sans"/>
                <a:cs typeface="Liberation Sans"/>
              </a:rPr>
              <a:t>NORMER · HUR FRÅGAN STÄLLS · STUDIE I USA</a:t>
            </a:r>
          </a:p>
        </p:txBody>
      </p:sp>
      <p:sp>
        <p:nvSpPr>
          <p:cNvPr id="310" name="Text 310"/>
          <p:cNvSpPr txBox="1"/>
          <p:nvPr/>
        </p:nvSpPr>
        <p:spPr>
          <a:xfrm>
            <a:off x="590550" y="762000"/>
            <a:ext cx="10953750" cy="904875"/>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3225" b="1" i="0" u="none" strike="noStrike" kern="1200" cap="none" spc="0" normalizeH="0" baseline="0" noProof="0" dirty="0">
                <a:ln>
                  <a:noFill/>
                </a:ln>
                <a:solidFill>
                  <a:srgbClr val="002F5F"/>
                </a:solidFill>
                <a:effectLst/>
                <a:uLnTx/>
                <a:uFillTx/>
                <a:latin typeface="Liberation Sans"/>
                <a:ea typeface="Liberation Sans"/>
                <a:cs typeface="Liberation Sans"/>
              </a:rPr>
              <a:t>Ett ord kan ändra svaret</a:t>
            </a:r>
          </a:p>
        </p:txBody>
      </p:sp>
      <p:sp>
        <p:nvSpPr>
          <p:cNvPr id="311" name="Text 311"/>
          <p:cNvSpPr txBox="1"/>
          <p:nvPr/>
        </p:nvSpPr>
        <p:spPr>
          <a:xfrm>
            <a:off x="590550" y="6210300"/>
            <a:ext cx="8800000" cy="333375"/>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25" b="0" i="0" u="none" strike="noStrike" kern="1200" cap="none" spc="0" normalizeH="0" baseline="0" noProof="0" dirty="0">
                <a:ln>
                  <a:noFill/>
                </a:ln>
                <a:solidFill>
                  <a:srgbClr val="496178"/>
                </a:solidFill>
                <a:effectLst/>
                <a:uLnTx/>
                <a:uFillTx/>
                <a:latin typeface="Liberation Sans"/>
                <a:ea typeface="Liberation Sans"/>
                <a:cs typeface="Liberation Sans"/>
              </a:rPr>
              <a:t>USA, representativt urval (5 070 personer, NORC AmeriSpeak 2024). Dean, Exley, Niederle &amp; Sarsons (2026), NBER WP 35761.</a:t>
            </a:r>
          </a:p>
        </p:txBody>
      </p:sp>
      <p:sp>
        <p:nvSpPr>
          <p:cNvPr id="301" name="Text 301"/>
          <p:cNvSpPr txBox="1"/>
          <p:nvPr/>
        </p:nvSpPr>
        <p:spPr>
          <a:xfrm>
            <a:off x="590550" y="1750000"/>
            <a:ext cx="3420000" cy="2850000"/>
          </a:xfrm>
          <a:prstGeom prst="roundRect">
            <a:avLst>
              <a:gd name="adj" fmla="val 4736"/>
            </a:avLst>
          </a:prstGeom>
          <a:solidFill>
            <a:srgbClr val="FFFFFF"/>
          </a:solidFill>
          <a:ln w="9525">
            <a:solidFill>
              <a:srgbClr val="D7DCE0"/>
            </a:solidFill>
          </a:ln>
        </p:spPr>
        <p:txBody>
          <a:bodyPr wrap="square" lIns="228600" tIns="228600" rIns="228600" bIns="228600" anchor="t">
            <a:noAutofit/>
          </a:bodyPr>
          <a:lstStyle/>
          <a:p>
            <a:pPr marL="0" marR="0" lvl="0" indent="0" algn="l" defTabSz="914400" rtl="0" eaLnBrk="1" fontAlgn="auto" latinLnBrk="0" hangingPunct="1">
              <a:lnSpc>
                <a:spcPct val="100000"/>
              </a:lnSpc>
              <a:spcBef>
                <a:spcPts val="0"/>
              </a:spcBef>
              <a:spcAft>
                <a:spcPts val="900"/>
              </a:spcAft>
              <a:buClrTx/>
              <a:buSzTx/>
              <a:buFontTx/>
              <a:buNone/>
              <a:tabLst/>
              <a:defRPr/>
            </a:pPr>
            <a:r>
              <a:rPr kumimoji="0" lang="sv-SE" sz="1600" b="1" i="0" u="none" strike="noStrike" kern="1200" cap="none" spc="0" normalizeH="0" baseline="0" noProof="0" dirty="0">
                <a:ln>
                  <a:noFill/>
                </a:ln>
                <a:solidFill>
                  <a:srgbClr val="DDAE65"/>
                </a:solidFill>
                <a:effectLst/>
                <a:uLnTx/>
                <a:uFillTx/>
                <a:latin typeface="Liberation Sans"/>
                <a:ea typeface="Liberation Sans"/>
                <a:cs typeface="Liberation Sans"/>
              </a:rPr>
              <a:t>1  </a:t>
            </a:r>
            <a:r>
              <a:rPr kumimoji="0" lang="sv-SE" sz="1300" b="1" i="0" u="none" strike="noStrike" kern="1200" cap="none" spc="0" normalizeH="0" baseline="0" noProof="0" dirty="0">
                <a:ln>
                  <a:noFill/>
                </a:ln>
                <a:solidFill>
                  <a:srgbClr val="9A5A12"/>
                </a:solidFill>
                <a:effectLst/>
                <a:uLnTx/>
                <a:uFillTx/>
                <a:latin typeface="Liberation Sans"/>
                <a:ea typeface="Liberation Sans"/>
                <a:cs typeface="Liberation Sans"/>
              </a:rPr>
              <a:t>DEN VANLIGA FRÅGAN</a:t>
            </a:r>
          </a:p>
          <a:p>
            <a:pPr marL="0" marR="0" lvl="0" indent="0" algn="l" defTabSz="914400" rtl="0" eaLnBrk="1" fontAlgn="auto" latinLnBrk="0" hangingPunct="1">
              <a:lnSpc>
                <a:spcPct val="100000"/>
              </a:lnSpc>
              <a:spcBef>
                <a:spcPts val="0"/>
              </a:spcBef>
              <a:spcAft>
                <a:spcPts val="900"/>
              </a:spcAft>
              <a:buClrTx/>
              <a:buSzTx/>
              <a:buFontTx/>
              <a:buNone/>
              <a:tabLst/>
              <a:defRPr/>
            </a:pPr>
            <a:r>
              <a:rPr kumimoji="0" lang="sv-SE" sz="2200" b="1" i="0" u="none" strike="noStrike" kern="1200" cap="none" spc="0" normalizeH="0" baseline="0" noProof="0" dirty="0">
                <a:ln>
                  <a:noFill/>
                </a:ln>
                <a:solidFill>
                  <a:srgbClr val="002F5F"/>
                </a:solidFill>
                <a:effectLst/>
                <a:uLnTx/>
                <a:uFillTx/>
                <a:latin typeface="Liberation Sans"/>
                <a:ea typeface="Liberation Sans"/>
                <a:cs typeface="Liberation Sans"/>
              </a:rPr>
              <a:t>”När en </a:t>
            </a:r>
            <a:r>
              <a:rPr kumimoji="0" lang="sv-SE" sz="2200" b="1" i="0" u="none" strike="noStrike" kern="1200" cap="none" spc="0" normalizeH="0" baseline="0" noProof="0" dirty="0">
                <a:ln>
                  <a:noFill/>
                </a:ln>
                <a:solidFill>
                  <a:srgbClr val="2F6FA8"/>
                </a:solidFill>
                <a:effectLst/>
                <a:uLnTx/>
                <a:uFillTx/>
                <a:latin typeface="Liberation Sans"/>
                <a:ea typeface="Liberation Sans"/>
                <a:cs typeface="Liberation Sans"/>
              </a:rPr>
              <a:t>mamma</a:t>
            </a:r>
            <a:r>
              <a:rPr kumimoji="0" lang="sv-SE" sz="2200" b="1" i="0" u="none" strike="noStrike" kern="1200" cap="none" spc="0" normalizeH="0" baseline="0" noProof="0" dirty="0">
                <a:ln>
                  <a:noFill/>
                </a:ln>
                <a:solidFill>
                  <a:srgbClr val="002F5F"/>
                </a:solidFill>
                <a:effectLst/>
                <a:uLnTx/>
                <a:uFillTx/>
                <a:latin typeface="Liberation Sans"/>
                <a:ea typeface="Liberation Sans"/>
                <a:cs typeface="Liberation Sans"/>
              </a:rPr>
              <a:t> arbetar för lön far barnen illa.”</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sv-SE" sz="1400" b="0" i="1" u="none" strike="noStrike" kern="1200" cap="none" spc="0" normalizeH="0" baseline="0" noProof="0" dirty="0">
                <a:ln>
                  <a:noFill/>
                </a:ln>
                <a:solidFill>
                  <a:srgbClr val="17334B"/>
                </a:solidFill>
                <a:effectLst/>
                <a:uLnTx/>
                <a:uFillTx/>
                <a:latin typeface="Liberation Sans"/>
                <a:ea typeface="Liberation Sans"/>
                <a:cs typeface="Liberation Sans"/>
              </a:rPr>
              <a:t>Tror du att andra i samhället håller med?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17334B"/>
                </a:solidFill>
                <a:effectLst/>
                <a:uLnTx/>
                <a:uFillTx/>
                <a:latin typeface="Liberation Sans"/>
                <a:ea typeface="Liberation Sans"/>
                <a:cs typeface="Liberation Sans"/>
              </a:rPr>
              <a:t>19 % av amerikanerna tror det. Normerna ser jämställda ut.</a:t>
            </a:r>
          </a:p>
        </p:txBody>
      </p:sp>
      <p:sp>
        <p:nvSpPr>
          <p:cNvPr id="304" name="Text 304"/>
          <p:cNvSpPr txBox="1"/>
          <p:nvPr/>
        </p:nvSpPr>
        <p:spPr>
          <a:xfrm>
            <a:off x="4010550" y="2875000"/>
            <a:ext cx="374725" cy="600000"/>
          </a:xfrm>
          <a:prstGeom prst="rect">
            <a:avLst/>
          </a:prstGeom>
          <a:noFill/>
          <a:ln w="0">
            <a:noFill/>
          </a:ln>
        </p:spPr>
        <p:txBody>
          <a:bodyPr wrap="square"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3200" b="1" i="0" u="none" strike="noStrike" kern="1200" cap="none" spc="0" normalizeH="0" baseline="0" noProof="0" dirty="0">
                <a:ln>
                  <a:noFill/>
                </a:ln>
                <a:solidFill>
                  <a:srgbClr val="9A5A12"/>
                </a:solidFill>
                <a:effectLst/>
                <a:uLnTx/>
                <a:uFillTx/>
                <a:latin typeface="Liberation Sans"/>
                <a:ea typeface="Liberation Sans"/>
                <a:cs typeface="Liberation Sans"/>
              </a:rPr>
              <a:t>→</a:t>
            </a:r>
          </a:p>
        </p:txBody>
      </p:sp>
      <p:sp>
        <p:nvSpPr>
          <p:cNvPr id="305" name="Text 305"/>
          <p:cNvSpPr txBox="1"/>
          <p:nvPr/>
        </p:nvSpPr>
        <p:spPr>
          <a:xfrm>
            <a:off x="7805275" y="2875000"/>
            <a:ext cx="374725" cy="600000"/>
          </a:xfrm>
          <a:prstGeom prst="rect">
            <a:avLst/>
          </a:prstGeom>
          <a:noFill/>
          <a:ln w="0">
            <a:noFill/>
          </a:ln>
        </p:spPr>
        <p:txBody>
          <a:bodyPr wrap="square"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3200" b="1" i="0" u="none" strike="noStrike" kern="1200" cap="none" spc="0" normalizeH="0" baseline="0" noProof="0" dirty="0">
                <a:ln>
                  <a:noFill/>
                </a:ln>
                <a:solidFill>
                  <a:srgbClr val="9A5A12"/>
                </a:solidFill>
                <a:effectLst/>
                <a:uLnTx/>
                <a:uFillTx/>
                <a:latin typeface="Liberation Sans"/>
                <a:ea typeface="Liberation Sans"/>
                <a:cs typeface="Liberation Sans"/>
              </a:rPr>
              <a:t>→</a:t>
            </a:r>
          </a:p>
        </p:txBody>
      </p:sp>
      <p:sp>
        <p:nvSpPr>
          <p:cNvPr id="302" name="Text 302"/>
          <p:cNvSpPr txBox="1"/>
          <p:nvPr/>
        </p:nvSpPr>
        <p:spPr>
          <a:xfrm>
            <a:off x="4385275" y="1750000"/>
            <a:ext cx="3420000" cy="2850000"/>
          </a:xfrm>
          <a:prstGeom prst="roundRect">
            <a:avLst>
              <a:gd name="adj" fmla="val 4736"/>
            </a:avLst>
          </a:prstGeom>
          <a:solidFill>
            <a:srgbClr val="FFFFFF"/>
          </a:solidFill>
          <a:ln w="9525">
            <a:solidFill>
              <a:srgbClr val="D7DCE0"/>
            </a:solidFill>
          </a:ln>
        </p:spPr>
        <p:txBody>
          <a:bodyPr wrap="square" lIns="228600" tIns="228600" rIns="228600" bIns="228600" anchor="t">
            <a:noAutofit/>
          </a:bodyPr>
          <a:lstStyle/>
          <a:p>
            <a:pPr marL="0" marR="0" lvl="0" indent="0" algn="l" defTabSz="914400" rtl="0" eaLnBrk="1" fontAlgn="auto" latinLnBrk="0" hangingPunct="1">
              <a:lnSpc>
                <a:spcPct val="100000"/>
              </a:lnSpc>
              <a:spcBef>
                <a:spcPts val="0"/>
              </a:spcBef>
              <a:spcAft>
                <a:spcPts val="900"/>
              </a:spcAft>
              <a:buClrTx/>
              <a:buSzTx/>
              <a:buFontTx/>
              <a:buNone/>
              <a:tabLst/>
              <a:defRPr/>
            </a:pPr>
            <a:r>
              <a:rPr kumimoji="0" lang="sv-SE" sz="1600" b="1" i="0" u="none" strike="noStrike" kern="1200" cap="none" spc="0" normalizeH="0" baseline="0" noProof="0" dirty="0">
                <a:ln>
                  <a:noFill/>
                </a:ln>
                <a:solidFill>
                  <a:srgbClr val="DDAE65"/>
                </a:solidFill>
                <a:effectLst/>
                <a:uLnTx/>
                <a:uFillTx/>
                <a:latin typeface="Liberation Sans"/>
                <a:ea typeface="Liberation Sans"/>
                <a:cs typeface="Liberation Sans"/>
              </a:rPr>
              <a:t>2  </a:t>
            </a:r>
            <a:r>
              <a:rPr kumimoji="0" lang="sv-SE" sz="1300" b="1" i="0" u="none" strike="noStrike" kern="1200" cap="none" spc="0" normalizeH="0" baseline="0" noProof="0" dirty="0">
                <a:ln>
                  <a:noFill/>
                </a:ln>
                <a:solidFill>
                  <a:srgbClr val="9A5A12"/>
                </a:solidFill>
                <a:effectLst/>
                <a:uLnTx/>
                <a:uFillTx/>
                <a:latin typeface="Liberation Sans"/>
                <a:ea typeface="Liberation Sans"/>
                <a:cs typeface="Liberation Sans"/>
              </a:rPr>
              <a:t>SAMMA FRÅGA OM MÄN</a:t>
            </a:r>
          </a:p>
          <a:p>
            <a:pPr marL="0" marR="0" lvl="0" indent="0" algn="l" defTabSz="914400" rtl="0" eaLnBrk="1" fontAlgn="auto" latinLnBrk="0" hangingPunct="1">
              <a:lnSpc>
                <a:spcPct val="100000"/>
              </a:lnSpc>
              <a:spcBef>
                <a:spcPts val="0"/>
              </a:spcBef>
              <a:spcAft>
                <a:spcPts val="900"/>
              </a:spcAft>
              <a:buClrTx/>
              <a:buSzTx/>
              <a:buFontTx/>
              <a:buNone/>
              <a:tabLst/>
              <a:defRPr/>
            </a:pPr>
            <a:r>
              <a:rPr kumimoji="0" lang="sv-SE" sz="2200" b="1" i="0" u="none" strike="noStrike" kern="1200" cap="none" spc="0" normalizeH="0" baseline="0" noProof="0" dirty="0">
                <a:ln>
                  <a:noFill/>
                </a:ln>
                <a:solidFill>
                  <a:srgbClr val="002F5F"/>
                </a:solidFill>
                <a:effectLst/>
                <a:uLnTx/>
                <a:uFillTx/>
                <a:latin typeface="Liberation Sans"/>
                <a:ea typeface="Liberation Sans"/>
                <a:cs typeface="Liberation Sans"/>
              </a:rPr>
              <a:t>”När en </a:t>
            </a:r>
            <a:r>
              <a:rPr kumimoji="0" lang="sv-SE" sz="2200" b="1" i="0" u="none" strike="noStrike" kern="1200" cap="none" spc="0" normalizeH="0" baseline="0" noProof="0" dirty="0">
                <a:ln>
                  <a:noFill/>
                </a:ln>
                <a:solidFill>
                  <a:srgbClr val="9A5A12"/>
                </a:solidFill>
                <a:effectLst/>
                <a:uLnTx/>
                <a:uFillTx/>
                <a:latin typeface="Liberation Sans"/>
                <a:ea typeface="Liberation Sans"/>
                <a:cs typeface="Liberation Sans"/>
              </a:rPr>
              <a:t>pappa</a:t>
            </a:r>
            <a:r>
              <a:rPr kumimoji="0" lang="sv-SE" sz="2200" b="1" i="0" u="none" strike="noStrike" kern="1200" cap="none" spc="0" normalizeH="0" baseline="0" noProof="0" dirty="0">
                <a:ln>
                  <a:noFill/>
                </a:ln>
                <a:solidFill>
                  <a:srgbClr val="002F5F"/>
                </a:solidFill>
                <a:effectLst/>
                <a:uLnTx/>
                <a:uFillTx/>
                <a:latin typeface="Liberation Sans"/>
                <a:ea typeface="Liberation Sans"/>
                <a:cs typeface="Liberation Sans"/>
              </a:rPr>
              <a:t> arbetar för lön far barnen illa.”</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sv-SE" sz="1400" b="0" i="1" u="none" strike="noStrike" kern="1200" cap="none" spc="0" normalizeH="0" baseline="0" noProof="0" dirty="0">
                <a:ln>
                  <a:noFill/>
                </a:ln>
                <a:solidFill>
                  <a:srgbClr val="17334B"/>
                </a:solidFill>
                <a:effectLst/>
                <a:uLnTx/>
                <a:uFillTx/>
                <a:latin typeface="Liberation Sans"/>
                <a:ea typeface="Liberation Sans"/>
                <a:cs typeface="Liberation Sans"/>
              </a:rPr>
              <a:t>Bara ett ord är utbytt.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17334B"/>
                </a:solidFill>
                <a:effectLst/>
                <a:uLnTx/>
                <a:uFillTx/>
                <a:latin typeface="Liberation Sans"/>
                <a:ea typeface="Liberation Sans"/>
                <a:cs typeface="Liberation Sans"/>
              </a:rPr>
              <a:t>Bara 4 % tror att samhället håller med om pappor.</a:t>
            </a:r>
          </a:p>
        </p:txBody>
      </p:sp>
      <p:sp>
        <p:nvSpPr>
          <p:cNvPr id="303" name="Text 303"/>
          <p:cNvSpPr txBox="1"/>
          <p:nvPr/>
        </p:nvSpPr>
        <p:spPr>
          <a:xfrm>
            <a:off x="8180000" y="1750000"/>
            <a:ext cx="3420000" cy="2850000"/>
          </a:xfrm>
          <a:prstGeom prst="roundRect">
            <a:avLst>
              <a:gd name="adj" fmla="val 4736"/>
            </a:avLst>
          </a:prstGeom>
          <a:solidFill>
            <a:srgbClr val="002F5F"/>
          </a:solidFill>
          <a:ln w="0">
            <a:noFill/>
          </a:ln>
        </p:spPr>
        <p:txBody>
          <a:bodyPr wrap="square" lIns="228600" tIns="228600" rIns="228600" bIns="228600" anchor="t">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1600" b="1" i="0" u="none" strike="noStrike" kern="1200" cap="none" spc="0" normalizeH="0" baseline="0" noProof="0" dirty="0">
                <a:ln>
                  <a:noFill/>
                </a:ln>
                <a:solidFill>
                  <a:srgbClr val="DDAE65"/>
                </a:solidFill>
                <a:effectLst/>
                <a:uLnTx/>
                <a:uFillTx/>
                <a:latin typeface="Liberation Sans"/>
                <a:ea typeface="Liberation Sans"/>
                <a:cs typeface="Liberation Sans"/>
              </a:rPr>
              <a:t>3  </a:t>
            </a:r>
            <a:r>
              <a:rPr kumimoji="0" lang="sv-SE" sz="1300" b="1" i="0" u="none" strike="noStrike" kern="1200" cap="none" spc="0" normalizeH="0" baseline="0" noProof="0" dirty="0">
                <a:ln>
                  <a:noFill/>
                </a:ln>
                <a:solidFill>
                  <a:srgbClr val="DDAE65"/>
                </a:solidFill>
                <a:effectLst/>
                <a:uLnTx/>
                <a:uFillTx/>
                <a:latin typeface="Liberation Sans"/>
                <a:ea typeface="Liberation Sans"/>
                <a:cs typeface="Liberation Sans"/>
              </a:rPr>
              <a:t>RESULTATET</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sv-SE" sz="6000" b="1" i="0" u="none" strike="noStrike" kern="1200" cap="none" spc="0" normalizeH="0" baseline="0" noProof="0" dirty="0">
                <a:ln>
                  <a:noFill/>
                </a:ln>
                <a:solidFill>
                  <a:srgbClr val="FFFFFF"/>
                </a:solidFill>
                <a:effectLst/>
                <a:uLnTx/>
                <a:uFillTx/>
                <a:latin typeface="Liberation Sans"/>
                <a:ea typeface="Liberation Sans"/>
                <a:cs typeface="Liberation Sans"/>
              </a:rPr>
              <a:t>49%</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1700" b="1" i="0" u="none" strike="noStrike" kern="1200" cap="none" spc="0" normalizeH="0" baseline="0" noProof="0" dirty="0">
                <a:ln>
                  <a:noFill/>
                </a:ln>
                <a:solidFill>
                  <a:srgbClr val="FFFFFF"/>
                </a:solidFill>
                <a:effectLst/>
                <a:uLnTx/>
                <a:uFillTx/>
                <a:latin typeface="Liberation Sans"/>
                <a:ea typeface="Liberation Sans"/>
                <a:cs typeface="Liberation Sans"/>
              </a:rPr>
              <a:t>gav olika svar på de två frågorna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ACDEE6"/>
                </a:solidFill>
                <a:effectLst/>
                <a:uLnTx/>
                <a:uFillTx/>
                <a:latin typeface="Liberation Sans"/>
                <a:ea typeface="Liberation Sans"/>
                <a:cs typeface="Liberation Sans"/>
              </a:rPr>
              <a:t>Samma person, båda versionerna. Över 19 frågepar svarar under hälften likadant oavsett kön.</a:t>
            </a:r>
          </a:p>
        </p:txBody>
      </p:sp>
      <p:sp>
        <p:nvSpPr>
          <p:cNvPr id="306" name="Text 306"/>
          <p:cNvSpPr txBox="1"/>
          <p:nvPr/>
        </p:nvSpPr>
        <p:spPr>
          <a:xfrm>
            <a:off x="590550" y="4780000"/>
            <a:ext cx="11009450" cy="1000000"/>
          </a:xfrm>
          <a:prstGeom prst="roundRect">
            <a:avLst>
              <a:gd name="adj" fmla="val 9000"/>
            </a:avLst>
          </a:prstGeom>
          <a:solidFill>
            <a:srgbClr val="002F5F"/>
          </a:solidFill>
          <a:ln w="0">
            <a:noFill/>
          </a:ln>
        </p:spPr>
        <p:txBody>
          <a:bodyPr wrap="square" lIns="182880" tIns="182880" rIns="182880" bIns="18288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900" b="1" i="0" u="none" strike="noStrike" kern="1200" cap="none" spc="0" normalizeH="0" baseline="0" noProof="0" dirty="0">
                <a:ln>
                  <a:noFill/>
                </a:ln>
                <a:solidFill>
                  <a:srgbClr val="FFFFFF"/>
                </a:solidFill>
                <a:effectLst/>
                <a:uLnTx/>
                <a:uFillTx/>
                <a:latin typeface="Liberation Sans"/>
                <a:ea typeface="Liberation Sans"/>
                <a:cs typeface="Liberation Sans"/>
              </a:rPr>
              <a:t>Hur vi frågar avgör vad vi ser. Frågar man om män syns en annan norm: 55 % tror att samhället ser det som mannens jobb att försörja familjen.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2"/>
                                        </p:tgtEl>
                                        <p:attrNameLst>
                                          <p:attrName>style.visibility</p:attrName>
                                        </p:attrNameLst>
                                      </p:cBhvr>
                                      <p:to>
                                        <p:strVal val="visible"/>
                                      </p:to>
                                    </p:set>
                                    <p:animEffect transition="in" filter="fade">
                                      <p:cBhvr>
                                        <p:cTn id="7" dur="500"/>
                                        <p:tgtEl>
                                          <p:spTgt spid="302"/>
                                        </p:tgtEl>
                                      </p:cBhvr>
                                    </p:animEffect>
                                  </p:childTnLst>
                                </p:cTn>
                              </p:par>
                              <p:par>
                                <p:cTn id="8" presetID="10" presetClass="entr" presetSubtype="0" fill="hold" nodeType="withEffect">
                                  <p:stCondLst>
                                    <p:cond delay="0"/>
                                  </p:stCondLst>
                                  <p:childTnLst>
                                    <p:set>
                                      <p:cBhvr>
                                        <p:cTn id="9" dur="1" fill="hold">
                                          <p:stCondLst>
                                            <p:cond delay="0"/>
                                          </p:stCondLst>
                                        </p:cTn>
                                        <p:tgtEl>
                                          <p:spTgt spid="304"/>
                                        </p:tgtEl>
                                        <p:attrNameLst>
                                          <p:attrName>style.visibility</p:attrName>
                                        </p:attrNameLst>
                                      </p:cBhvr>
                                      <p:to>
                                        <p:strVal val="visible"/>
                                      </p:to>
                                    </p:set>
                                    <p:animEffect transition="in" filter="fade">
                                      <p:cBhvr>
                                        <p:cTn id="10" dur="500"/>
                                        <p:tgtEl>
                                          <p:spTgt spid="30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03"/>
                                        </p:tgtEl>
                                        <p:attrNameLst>
                                          <p:attrName>style.visibility</p:attrName>
                                        </p:attrNameLst>
                                      </p:cBhvr>
                                      <p:to>
                                        <p:strVal val="visible"/>
                                      </p:to>
                                    </p:set>
                                    <p:animEffect transition="in" filter="fade">
                                      <p:cBhvr>
                                        <p:cTn id="15" dur="500"/>
                                        <p:tgtEl>
                                          <p:spTgt spid="303"/>
                                        </p:tgtEl>
                                      </p:cBhvr>
                                    </p:animEffect>
                                  </p:childTnLst>
                                </p:cTn>
                              </p:par>
                              <p:par>
                                <p:cTn id="16" presetID="10" presetClass="entr" presetSubtype="0" fill="hold" nodeType="withEffect">
                                  <p:stCondLst>
                                    <p:cond delay="0"/>
                                  </p:stCondLst>
                                  <p:childTnLst>
                                    <p:set>
                                      <p:cBhvr>
                                        <p:cTn id="17" dur="1" fill="hold">
                                          <p:stCondLst>
                                            <p:cond delay="0"/>
                                          </p:stCondLst>
                                        </p:cTn>
                                        <p:tgtEl>
                                          <p:spTgt spid="305"/>
                                        </p:tgtEl>
                                        <p:attrNameLst>
                                          <p:attrName>style.visibility</p:attrName>
                                        </p:attrNameLst>
                                      </p:cBhvr>
                                      <p:to>
                                        <p:strVal val="visible"/>
                                      </p:to>
                                    </p:set>
                                    <p:animEffect transition="in" filter="fade">
                                      <p:cBhvr>
                                        <p:cTn id="18" dur="500"/>
                                        <p:tgtEl>
                                          <p:spTgt spid="30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06"/>
                                        </p:tgtEl>
                                        <p:attrNameLst>
                                          <p:attrName>style.visibility</p:attrName>
                                        </p:attrNameLst>
                                      </p:cBhvr>
                                      <p:to>
                                        <p:strVal val="visible"/>
                                      </p:to>
                                    </p:set>
                                    <p:animEffect transition="in" filter="fade">
                                      <p:cBhvr>
                                        <p:cTn id="23" dur="500"/>
                                        <p:tgtEl>
                                          <p:spTgt spid="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359" name="Top bar"/>
          <p:cNvSpPr/>
          <p:nvPr/>
        </p:nvSpPr>
        <p:spPr>
          <a:xfrm>
            <a:off x="0" y="0"/>
            <a:ext cx="12192000" cy="104775"/>
          </a:xfrm>
          <a:prstGeom prst="rect">
            <a:avLst/>
          </a:prstGeom>
          <a:solidFill>
            <a:srgbClr val="002F5F"/>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Times New Roman"/>
              <a:ea typeface="+mn-ea"/>
              <a:cs typeface="+mn-cs"/>
            </a:endParaRPr>
          </a:p>
        </p:txBody>
      </p:sp>
      <p:pic>
        <p:nvPicPr>
          <p:cNvPr id="360" name="Figure 360" descr="Stockholms universitets logotyp"/>
          <p:cNvPicPr>
            <a:picLocks noChangeAspect="1"/>
          </p:cNvPicPr>
          <p:nvPr/>
        </p:nvPicPr>
        <p:blipFill>
          <a:blip r:embed="rId3"/>
          <a:stretch>
            <a:fillRect/>
          </a:stretch>
        </p:blipFill>
        <p:spPr>
          <a:xfrm>
            <a:off x="9525000" y="5945731"/>
            <a:ext cx="2190750" cy="824414"/>
          </a:xfrm>
          <a:prstGeom prst="rect">
            <a:avLst/>
          </a:prstGeom>
        </p:spPr>
      </p:pic>
      <p:sp>
        <p:nvSpPr>
          <p:cNvPr id="361" name="Text 361"/>
          <p:cNvSpPr txBox="1"/>
          <p:nvPr/>
        </p:nvSpPr>
        <p:spPr>
          <a:xfrm>
            <a:off x="590550" y="323850"/>
            <a:ext cx="9525000" cy="238125"/>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275" b="1" i="0" u="none" strike="noStrike" kern="1200" cap="none" spc="0" normalizeH="0" baseline="0" noProof="0">
                <a:ln>
                  <a:noFill/>
                </a:ln>
                <a:solidFill>
                  <a:srgbClr val="9A5A12"/>
                </a:solidFill>
                <a:effectLst/>
                <a:uLnTx/>
                <a:uFillTx/>
                <a:latin typeface="Liberation Sans"/>
                <a:ea typeface="Liberation Sans"/>
                <a:cs typeface="Liberation Sans"/>
              </a:rPr>
              <a:t>NORMER · VEM FÖRTJÄNAR STÖD? · STUDIE I USA</a:t>
            </a:r>
          </a:p>
        </p:txBody>
      </p:sp>
      <p:sp>
        <p:nvSpPr>
          <p:cNvPr id="362" name="Text 362"/>
          <p:cNvSpPr txBox="1"/>
          <p:nvPr/>
        </p:nvSpPr>
        <p:spPr>
          <a:xfrm>
            <a:off x="590550" y="762000"/>
            <a:ext cx="10953750" cy="904875"/>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3225" b="1" i="0" u="none" strike="noStrike" kern="1200" cap="none" spc="0" normalizeH="0" baseline="0" noProof="0">
                <a:ln>
                  <a:noFill/>
                </a:ln>
                <a:solidFill>
                  <a:srgbClr val="002F5F"/>
                </a:solidFill>
                <a:effectLst/>
                <a:uLnTx/>
                <a:uFillTx/>
                <a:latin typeface="Liberation Sans"/>
                <a:ea typeface="Liberation Sans"/>
                <a:cs typeface="Liberation Sans"/>
              </a:rPr>
              <a:t>Ett tvåeggat svärd för män</a:t>
            </a:r>
          </a:p>
        </p:txBody>
      </p:sp>
      <p:sp>
        <p:nvSpPr>
          <p:cNvPr id="363" name="Text 363"/>
          <p:cNvSpPr txBox="1"/>
          <p:nvPr/>
        </p:nvSpPr>
        <p:spPr>
          <a:xfrm>
            <a:off x="590550" y="6210300"/>
            <a:ext cx="8800000" cy="333375"/>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25" b="0" i="0" u="none" strike="noStrike" kern="1200" cap="none" spc="0" normalizeH="0" baseline="0" noProof="0">
                <a:ln>
                  <a:noFill/>
                </a:ln>
                <a:solidFill>
                  <a:srgbClr val="496178"/>
                </a:solidFill>
                <a:effectLst/>
                <a:uLnTx/>
                <a:uFillTx/>
                <a:latin typeface="Liberation Sans"/>
                <a:ea typeface="Liberation Sans"/>
                <a:cs typeface="Liberation Sans"/>
              </a:rPr>
              <a:t>USA, nationella befolkningsurval. Cappelen, Falch &amp; Tungodden (2025), JEEA 23(6).</a:t>
            </a:r>
          </a:p>
        </p:txBody>
      </p:sp>
      <p:sp>
        <p:nvSpPr>
          <p:cNvPr id="353" name="Text 353"/>
          <p:cNvSpPr txBox="1"/>
          <p:nvPr/>
        </p:nvSpPr>
        <p:spPr>
          <a:xfrm>
            <a:off x="590550" y="1700000"/>
            <a:ext cx="4300000" cy="2350000"/>
          </a:xfrm>
          <a:prstGeom prst="roundRect">
            <a:avLst>
              <a:gd name="adj" fmla="val 5744"/>
            </a:avLst>
          </a:prstGeom>
          <a:solidFill>
            <a:srgbClr val="FFFFFF"/>
          </a:solidFill>
          <a:ln w="0">
            <a:noFill/>
          </a:ln>
        </p:spPr>
        <p:txBody>
          <a:bodyPr wrap="square" lIns="182880" tIns="182880" rIns="182880" bIns="182880" anchor="t">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sz="1300" b="1" i="0" u="none" strike="noStrike" kern="1200" cap="none" spc="0" normalizeH="0" baseline="0" noProof="0">
                <a:ln>
                  <a:noFill/>
                </a:ln>
                <a:solidFill>
                  <a:srgbClr val="9A5A12"/>
                </a:solidFill>
                <a:effectLst/>
                <a:uLnTx/>
                <a:uFillTx/>
                <a:latin typeface="Liberation Sans"/>
                <a:ea typeface="Liberation Sans"/>
                <a:cs typeface="Liberation Sans"/>
              </a:rPr>
              <a:t>EXPERIMENTET</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sz="1600" b="0" i="0" u="none" strike="noStrike" kern="1200" cap="none" spc="0" normalizeH="0" baseline="0" noProof="0">
                <a:ln>
                  <a:noFill/>
                </a:ln>
                <a:solidFill>
                  <a:srgbClr val="17334B"/>
                </a:solidFill>
                <a:effectLst/>
                <a:uLnTx/>
                <a:uFillTx/>
                <a:latin typeface="Liberation Sans"/>
                <a:ea typeface="Liberation Sans"/>
                <a:cs typeface="Liberation Sans"/>
              </a:rPr>
              <a:t>Två personer gör samma uppgift. Den som presterar bäst får betalt, den andra får noll.</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sz="1700" b="1" i="0" u="none" strike="noStrike" kern="1200" cap="none" spc="0" normalizeH="0" baseline="0" noProof="0">
                <a:ln>
                  <a:noFill/>
                </a:ln>
                <a:solidFill>
                  <a:srgbClr val="002F5F"/>
                </a:solidFill>
                <a:effectLst/>
                <a:uLnTx/>
                <a:uFillTx/>
                <a:latin typeface="Liberation Sans"/>
                <a:ea typeface="Liberation Sans"/>
                <a:cs typeface="Liberation Sans"/>
              </a:rPr>
              <a:t>Enda skillnaden: förloraren är en man eller en kvinna. Vill du föra över pengar?</a:t>
            </a:r>
          </a:p>
        </p:txBody>
      </p:sp>
      <p:sp>
        <p:nvSpPr>
          <p:cNvPr id="354" name="Text 354"/>
          <p:cNvSpPr txBox="1"/>
          <p:nvPr/>
        </p:nvSpPr>
        <p:spPr>
          <a:xfrm>
            <a:off x="5140550" y="1700000"/>
            <a:ext cx="6459450" cy="2650000"/>
          </a:xfrm>
          <a:prstGeom prst="roundRect">
            <a:avLst>
              <a:gd name="adj" fmla="val 5094"/>
            </a:avLst>
          </a:prstGeom>
          <a:solidFill>
            <a:srgbClr val="FFFFFF"/>
          </a:solidFill>
          <a:ln w="9525">
            <a:solidFill>
              <a:srgbClr val="D7DCE0"/>
            </a:solid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srgbClr val="17334B"/>
                </a:solidFill>
                <a:effectLst/>
                <a:uLnTx/>
                <a:uFillTx/>
                <a:latin typeface="Liberation Sans"/>
                <a:ea typeface="Liberation Sans"/>
                <a:cs typeface="Liberation Sans"/>
              </a:rPr>
              <a:t> </a:t>
            </a:r>
          </a:p>
        </p:txBody>
      </p:sp>
      <p:sp>
        <p:nvSpPr>
          <p:cNvPr id="355" name="Text 355"/>
          <p:cNvSpPr txBox="1"/>
          <p:nvPr/>
        </p:nvSpPr>
        <p:spPr>
          <a:xfrm>
            <a:off x="5340550" y="1800000"/>
            <a:ext cx="6059450" cy="3500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srgbClr val="002F5F"/>
                </a:solidFill>
                <a:effectLst/>
                <a:uLnTx/>
                <a:uFillTx/>
                <a:latin typeface="Liberation Sans"/>
                <a:ea typeface="Liberation Sans"/>
                <a:cs typeface="Liberation Sans"/>
              </a:rPr>
              <a:t>Avstod helt från att hjälpa (%)</a:t>
            </a:r>
          </a:p>
        </p:txBody>
      </p:sp>
      <p:graphicFrame>
        <p:nvGraphicFramePr>
          <p:cNvPr id="356" name="Chart"/>
          <p:cNvGraphicFramePr/>
          <p:nvPr/>
        </p:nvGraphicFramePr>
        <p:xfrm>
          <a:off x="5290550" y="2150000"/>
          <a:ext cx="6159450" cy="2100000"/>
        </p:xfrm>
        <a:graphic>
          <a:graphicData uri="http://schemas.openxmlformats.org/drawingml/2006/chart">
            <c:chart xmlns:c="http://schemas.openxmlformats.org/drawingml/2006/chart" xmlns:r="http://schemas.openxmlformats.org/officeDocument/2006/relationships" r:id="rId4"/>
          </a:graphicData>
        </a:graphic>
      </p:graphicFrame>
      <p:sp>
        <p:nvSpPr>
          <p:cNvPr id="357" name="Text 357"/>
          <p:cNvSpPr txBox="1"/>
          <p:nvPr/>
        </p:nvSpPr>
        <p:spPr>
          <a:xfrm>
            <a:off x="590550" y="4150000"/>
            <a:ext cx="4300000" cy="1650000"/>
          </a:xfrm>
          <a:prstGeom prst="roundRect">
            <a:avLst>
              <a:gd name="adj" fmla="val 8181"/>
            </a:avLst>
          </a:prstGeom>
          <a:solidFill>
            <a:srgbClr val="FFFFFF"/>
          </a:solidFill>
          <a:ln w="9525">
            <a:solidFill>
              <a:srgbClr val="D7DCE0"/>
            </a:solidFill>
          </a:ln>
        </p:spPr>
        <p:txBody>
          <a:bodyPr wrap="square" lIns="182880" tIns="182880" rIns="182880" bIns="182880" anchor="t">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sz="1300" b="1" i="0" u="none" strike="noStrike" kern="1200" cap="none" spc="0" normalizeH="0" baseline="0" noProof="0">
                <a:ln>
                  <a:noFill/>
                </a:ln>
                <a:solidFill>
                  <a:srgbClr val="9A5A12"/>
                </a:solidFill>
                <a:effectLst/>
                <a:uLnTx/>
                <a:uFillTx/>
                <a:latin typeface="Liberation Sans"/>
                <a:ea typeface="Liberation Sans"/>
                <a:cs typeface="Liberation Sans"/>
              </a:rPr>
              <a:t>BEDÖMNING AV ANSTRÄNGNING</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sz="2800" b="1" i="0" u="none" strike="noStrike" kern="1200" cap="none" spc="0" normalizeH="0" baseline="0" noProof="0">
                <a:ln>
                  <a:noFill/>
                </a:ln>
                <a:solidFill>
                  <a:srgbClr val="002F5F"/>
                </a:solidFill>
                <a:effectLst/>
                <a:uLnTx/>
                <a:uFillTx/>
                <a:latin typeface="Liberation Sans"/>
                <a:ea typeface="Liberation Sans"/>
                <a:cs typeface="Liberation Sans"/>
              </a:rPr>
              <a:t>53 % mot 44 %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sz="1500" b="0" i="0" u="none" strike="noStrike" kern="1200" cap="none" spc="0" normalizeH="0" baseline="0" noProof="0">
                <a:ln>
                  <a:noFill/>
                </a:ln>
                <a:solidFill>
                  <a:srgbClr val="17334B"/>
                </a:solidFill>
                <a:effectLst/>
                <a:uLnTx/>
                <a:uFillTx/>
                <a:latin typeface="Liberation Sans"/>
                <a:ea typeface="Liberation Sans"/>
                <a:cs typeface="Liberation Sans"/>
              </a:rPr>
              <a:t>trodde att förloraren ansträngt sig för lite, när det var en man respektive kvinna</a:t>
            </a:r>
          </a:p>
        </p:txBody>
      </p:sp>
      <p:sp>
        <p:nvSpPr>
          <p:cNvPr id="358" name="Text 358"/>
          <p:cNvSpPr txBox="1"/>
          <p:nvPr/>
        </p:nvSpPr>
        <p:spPr>
          <a:xfrm>
            <a:off x="5140550" y="4450000"/>
            <a:ext cx="6459450" cy="1350000"/>
          </a:xfrm>
          <a:prstGeom prst="roundRect">
            <a:avLst>
              <a:gd name="adj" fmla="val 9000"/>
            </a:avLst>
          </a:prstGeom>
          <a:solidFill>
            <a:srgbClr val="002F5F"/>
          </a:solidFill>
          <a:ln w="0">
            <a:noFill/>
          </a:ln>
        </p:spPr>
        <p:txBody>
          <a:bodyPr wrap="square" lIns="182880" tIns="182880" rIns="182880" bIns="18288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FFFFFF"/>
                </a:solidFill>
                <a:effectLst/>
                <a:uLnTx/>
                <a:uFillTx/>
                <a:latin typeface="Liberation Sans"/>
                <a:ea typeface="Liberation Sans"/>
                <a:cs typeface="Liberation Sans"/>
              </a:rPr>
              <a:t>Män som halkar efter får mindre stöd och ses oftare som ansvariga själva.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4"/>
                                        </p:tgtEl>
                                        <p:attrNameLst>
                                          <p:attrName>style.visibility</p:attrName>
                                        </p:attrNameLst>
                                      </p:cBhvr>
                                      <p:to>
                                        <p:strVal val="visible"/>
                                      </p:to>
                                    </p:set>
                                    <p:animEffect transition="in" filter="fade">
                                      <p:cBhvr>
                                        <p:cTn id="7" dur="500"/>
                                        <p:tgtEl>
                                          <p:spTgt spid="354"/>
                                        </p:tgtEl>
                                      </p:cBhvr>
                                    </p:animEffect>
                                  </p:childTnLst>
                                </p:cTn>
                              </p:par>
                              <p:par>
                                <p:cTn id="8" presetID="10" presetClass="entr" presetSubtype="0" fill="hold" nodeType="withEffect">
                                  <p:stCondLst>
                                    <p:cond delay="0"/>
                                  </p:stCondLst>
                                  <p:childTnLst>
                                    <p:set>
                                      <p:cBhvr>
                                        <p:cTn id="9" dur="1" fill="hold">
                                          <p:stCondLst>
                                            <p:cond delay="0"/>
                                          </p:stCondLst>
                                        </p:cTn>
                                        <p:tgtEl>
                                          <p:spTgt spid="355"/>
                                        </p:tgtEl>
                                        <p:attrNameLst>
                                          <p:attrName>style.visibility</p:attrName>
                                        </p:attrNameLst>
                                      </p:cBhvr>
                                      <p:to>
                                        <p:strVal val="visible"/>
                                      </p:to>
                                    </p:set>
                                    <p:animEffect transition="in" filter="fade">
                                      <p:cBhvr>
                                        <p:cTn id="10" dur="500"/>
                                        <p:tgtEl>
                                          <p:spTgt spid="355"/>
                                        </p:tgtEl>
                                      </p:cBhvr>
                                    </p:animEffect>
                                  </p:childTnLst>
                                </p:cTn>
                              </p:par>
                              <p:par>
                                <p:cTn id="11" presetID="10" presetClass="entr" presetSubtype="0" fill="hold" nodeType="withEffect">
                                  <p:stCondLst>
                                    <p:cond delay="0"/>
                                  </p:stCondLst>
                                  <p:childTnLst>
                                    <p:set>
                                      <p:cBhvr>
                                        <p:cTn id="12" dur="1" fill="hold">
                                          <p:stCondLst>
                                            <p:cond delay="0"/>
                                          </p:stCondLst>
                                        </p:cTn>
                                        <p:tgtEl>
                                          <p:spTgt spid="356"/>
                                        </p:tgtEl>
                                        <p:attrNameLst>
                                          <p:attrName>style.visibility</p:attrName>
                                        </p:attrNameLst>
                                      </p:cBhvr>
                                      <p:to>
                                        <p:strVal val="visible"/>
                                      </p:to>
                                    </p:set>
                                    <p:animEffect transition="in" filter="fade">
                                      <p:cBhvr>
                                        <p:cTn id="13" dur="500"/>
                                        <p:tgtEl>
                                          <p:spTgt spid="35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57"/>
                                        </p:tgtEl>
                                        <p:attrNameLst>
                                          <p:attrName>style.visibility</p:attrName>
                                        </p:attrNameLst>
                                      </p:cBhvr>
                                      <p:to>
                                        <p:strVal val="visible"/>
                                      </p:to>
                                    </p:set>
                                    <p:animEffect transition="in" filter="fade">
                                      <p:cBhvr>
                                        <p:cTn id="18" dur="500"/>
                                        <p:tgtEl>
                                          <p:spTgt spid="35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58"/>
                                        </p:tgtEl>
                                        <p:attrNameLst>
                                          <p:attrName>style.visibility</p:attrName>
                                        </p:attrNameLst>
                                      </p:cBhvr>
                                      <p:to>
                                        <p:strVal val="visible"/>
                                      </p:to>
                                    </p:set>
                                    <p:animEffect transition="in" filter="fade">
                                      <p:cBhvr>
                                        <p:cTn id="23" dur="500"/>
                                        <p:tgtEl>
                                          <p:spTgt spid="3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FF2F7BD5-6ADD-3722-CE6C-33348E211C5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ABA4FF14-5E17-70EC-3396-643E06217ACD}"/>
              </a:ext>
            </a:extLst>
          </p:cNvPr>
          <p:cNvSpPr/>
          <p:nvPr/>
        </p:nvSpPr>
        <p:spPr>
          <a:xfrm>
            <a:off x="812800" y="584200"/>
            <a:ext cx="78486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200" normalizeH="0" baseline="0" noProof="0" dirty="0">
                <a:ln>
                  <a:noFill/>
                </a:ln>
                <a:solidFill>
                  <a:srgbClr val="DDAE65"/>
                </a:solidFill>
                <a:effectLst/>
                <a:uLnTx/>
                <a:uFillTx/>
                <a:latin typeface="Liberation Sans" pitchFamily="34" charset="0"/>
                <a:ea typeface="Liberation Sans" pitchFamily="34" charset="-122"/>
                <a:cs typeface="Liberation Sans" pitchFamily="34" charset="-120"/>
              </a:rPr>
              <a:t>JÄMSTÄLLDHETSDEBATTEN I TRE SCENER</a:t>
            </a:r>
            <a:endParaRPr kumimoji="0" lang="en-US" sz="12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3" name="Text 1">
            <a:extLst>
              <a:ext uri="{FF2B5EF4-FFF2-40B4-BE49-F238E27FC236}">
                <a16:creationId xmlns:a16="http://schemas.microsoft.com/office/drawing/2014/main" id="{19AAF3CA-26C3-3F5C-79C8-BE32A5476D42}"/>
              </a:ext>
            </a:extLst>
          </p:cNvPr>
          <p:cNvSpPr>
            <a:spLocks noGrp="1"/>
          </p:cNvSpPr>
          <p:nvPr>
            <p:ph type="title"/>
          </p:nvPr>
        </p:nvSpPr>
        <p:spPr>
          <a:xfrm>
            <a:off x="812800" y="850900"/>
            <a:ext cx="9810750"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FFFFF"/>
                </a:solidFill>
                <a:latin typeface="Liberation Sans" pitchFamily="18" charset="0"/>
                <a:ea typeface="Liberation Sans" pitchFamily="18" charset="-122"/>
                <a:cs typeface="Liberation Sans" pitchFamily="18" charset="-120"/>
              </a:rPr>
              <a:t>Var har vi riktat ljuset?</a:t>
            </a:r>
            <a:endParaRPr lang="en-US" sz="3600" dirty="0"/>
          </a:p>
        </p:txBody>
      </p:sp>
      <p:pic>
        <p:nvPicPr>
          <p:cNvPr id="4" name="Image 0" descr="En smal, varm strålkastare lyser på en kvinna med portfölj som skjuter en barnvagn">
            <a:extLst>
              <a:ext uri="{FF2B5EF4-FFF2-40B4-BE49-F238E27FC236}">
                <a16:creationId xmlns:a16="http://schemas.microsoft.com/office/drawing/2014/main" id="{9BA8452D-70AF-96BC-D474-71F59F822B5F}"/>
              </a:ext>
            </a:extLst>
          </p:cNvPr>
          <p:cNvPicPr>
            <a:picLocks noChangeAspect="1"/>
          </p:cNvPicPr>
          <p:nvPr/>
        </p:nvPicPr>
        <p:blipFill>
          <a:blip r:embed="rId3"/>
          <a:srcRect/>
          <a:stretch/>
        </p:blipFill>
        <p:spPr>
          <a:xfrm>
            <a:off x="812800" y="1498600"/>
            <a:ext cx="3302000" cy="2984500"/>
          </a:xfrm>
          <a:prstGeom prst="rect">
            <a:avLst/>
          </a:prstGeom>
        </p:spPr>
      </p:pic>
      <p:sp>
        <p:nvSpPr>
          <p:cNvPr id="5" name="Text 2">
            <a:extLst>
              <a:ext uri="{FF2B5EF4-FFF2-40B4-BE49-F238E27FC236}">
                <a16:creationId xmlns:a16="http://schemas.microsoft.com/office/drawing/2014/main" id="{175344C0-E03C-F47C-E725-F5B9A6652F2D}"/>
              </a:ext>
            </a:extLst>
          </p:cNvPr>
          <p:cNvSpPr/>
          <p:nvPr/>
        </p:nvSpPr>
        <p:spPr>
          <a:xfrm>
            <a:off x="812800" y="4622800"/>
            <a:ext cx="3401060" cy="2742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2B55E"/>
                </a:solidFill>
                <a:effectLst/>
                <a:uLnTx/>
                <a:uFillTx/>
                <a:latin typeface="Liberation Sans" pitchFamily="34" charset="0"/>
                <a:ea typeface="Liberation Sans" pitchFamily="34" charset="-122"/>
                <a:cs typeface="Liberation Sans" pitchFamily="34" charset="-120"/>
              </a:rPr>
              <a:t>1970–2000-tal</a:t>
            </a:r>
            <a:endParaRPr kumimoji="0" lang="en-US" sz="1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6" name="Text 3">
            <a:extLst>
              <a:ext uri="{FF2B5EF4-FFF2-40B4-BE49-F238E27FC236}">
                <a16:creationId xmlns:a16="http://schemas.microsoft.com/office/drawing/2014/main" id="{4A7736A6-FDDE-0554-6E20-A8F9BA7EAABE}"/>
              </a:ext>
            </a:extLst>
          </p:cNvPr>
          <p:cNvSpPr/>
          <p:nvPr/>
        </p:nvSpPr>
        <p:spPr>
          <a:xfrm>
            <a:off x="812800" y="4902200"/>
            <a:ext cx="3401060" cy="5397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025"/>
              </a:lnSpc>
              <a:spcBef>
                <a:spcPts val="0"/>
              </a:spcBef>
              <a:spcAft>
                <a:spcPts val="0"/>
              </a:spcAft>
              <a:buClrTx/>
              <a:buSzTx/>
              <a:buFontTx/>
              <a:buNone/>
              <a:tabLst/>
              <a:defRPr/>
            </a:pPr>
            <a:r>
              <a:rPr kumimoji="0" lang="en-US" sz="1500" b="0" i="1" u="none" strike="noStrike" kern="1200" cap="none" spc="0" normalizeH="0" baseline="0" noProof="0" dirty="0">
                <a:ln>
                  <a:noFill/>
                </a:ln>
                <a:solidFill>
                  <a:srgbClr val="FFFFFF"/>
                </a:solidFill>
                <a:effectLst/>
                <a:uLnTx/>
                <a:uFillTx/>
                <a:latin typeface="Liberation Sans" pitchFamily="18" charset="0"/>
                <a:ea typeface="Liberation Sans" pitchFamily="18" charset="-122"/>
                <a:cs typeface="Liberation Sans" pitchFamily="18" charset="-120"/>
              </a:rPr>
              <a:t>”Hur kan kvinnor förvärvsarbeta och ha familj?”</a:t>
            </a:r>
            <a:endParaRPr kumimoji="0" lang="en-US" sz="15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7" name="Text 4">
            <a:extLst>
              <a:ext uri="{FF2B5EF4-FFF2-40B4-BE49-F238E27FC236}">
                <a16:creationId xmlns:a16="http://schemas.microsoft.com/office/drawing/2014/main" id="{32BED22F-97AA-46C2-CEFD-D0C8C7FF9082}"/>
              </a:ext>
            </a:extLst>
          </p:cNvPr>
          <p:cNvSpPr/>
          <p:nvPr/>
        </p:nvSpPr>
        <p:spPr>
          <a:xfrm>
            <a:off x="812800" y="5524500"/>
            <a:ext cx="3401060" cy="4520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CDEE6"/>
                </a:solidFill>
                <a:effectLst/>
                <a:uLnTx/>
                <a:uFillTx/>
                <a:latin typeface="Liberation Sans" pitchFamily="34" charset="0"/>
                <a:ea typeface="Liberation Sans" pitchFamily="34" charset="-122"/>
                <a:cs typeface="Liberation Sans" pitchFamily="34" charset="-120"/>
              </a:rPr>
              <a:t>Särbeskattning 1971 · föräldraförsäkring 1974 · pappamånad 1995</a:t>
            </a:r>
            <a:endParaRPr kumimoji="0" lang="en-US" sz="1200" b="0" i="0" u="none" strike="noStrike" kern="1200" cap="none" spc="0" normalizeH="0" baseline="0" noProof="0" dirty="0">
              <a:ln>
                <a:noFill/>
              </a:ln>
              <a:solidFill>
                <a:srgbClr val="FFFFFF"/>
              </a:solidFill>
              <a:effectLst/>
              <a:uLnTx/>
              <a:uFillTx/>
              <a:latin typeface="Times New Roman"/>
              <a:ea typeface="+mn-ea"/>
              <a:cs typeface="+mn-cs"/>
            </a:endParaRPr>
          </a:p>
        </p:txBody>
      </p:sp>
      <p:pic>
        <p:nvPicPr>
          <p:cNvPr id="8" name="Image 1" descr="En smal, kall och skarp strålkastare lyser på en ung man som skyddar ögonen med handen">
            <a:extLst>
              <a:ext uri="{FF2B5EF4-FFF2-40B4-BE49-F238E27FC236}">
                <a16:creationId xmlns:a16="http://schemas.microsoft.com/office/drawing/2014/main" id="{B63FA258-6035-C407-9B3A-4BA89C200EDE}"/>
              </a:ext>
            </a:extLst>
          </p:cNvPr>
          <p:cNvPicPr>
            <a:picLocks noChangeAspect="1"/>
          </p:cNvPicPr>
          <p:nvPr/>
        </p:nvPicPr>
        <p:blipFill>
          <a:blip r:embed="rId4"/>
          <a:srcRect/>
          <a:stretch/>
        </p:blipFill>
        <p:spPr>
          <a:xfrm>
            <a:off x="4445000" y="1498600"/>
            <a:ext cx="3302000" cy="2984500"/>
          </a:xfrm>
          <a:prstGeom prst="rect">
            <a:avLst/>
          </a:prstGeom>
        </p:spPr>
      </p:pic>
      <p:sp>
        <p:nvSpPr>
          <p:cNvPr id="9" name="Text 5">
            <a:extLst>
              <a:ext uri="{FF2B5EF4-FFF2-40B4-BE49-F238E27FC236}">
                <a16:creationId xmlns:a16="http://schemas.microsoft.com/office/drawing/2014/main" id="{7920D1AB-5F92-1194-3321-F2CC425F7AAA}"/>
              </a:ext>
            </a:extLst>
          </p:cNvPr>
          <p:cNvSpPr/>
          <p:nvPr/>
        </p:nvSpPr>
        <p:spPr>
          <a:xfrm rot="21240000">
            <a:off x="6921500" y="1905595"/>
            <a:ext cx="952500" cy="349250"/>
          </a:xfrm>
          <a:prstGeom prst="roundRect">
            <a:avLst>
              <a:gd name="adj" fmla="val 14545"/>
            </a:avLst>
          </a:prstGeom>
          <a:solidFill>
            <a:srgbClr val="8FB8E8"/>
          </a:solidFill>
          <a:ln/>
        </p:spPr>
        <p:txBody>
          <a:bodyPr wrap="square" lIns="86721" tIns="35921" rIns="35921" bIns="10521"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2F5F"/>
                </a:solidFill>
                <a:effectLst/>
                <a:uLnTx/>
                <a:uFillTx/>
                <a:latin typeface="Liberation Sans" pitchFamily="34" charset="0"/>
                <a:ea typeface="Liberation Sans" pitchFamily="34" charset="-122"/>
                <a:cs typeface="Liberation Sans" pitchFamily="34" charset="-120"/>
              </a:rPr>
              <a:t>#metoo</a:t>
            </a:r>
            <a:endParaRPr kumimoji="0" lang="en-US" sz="1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0" name="Text 6">
            <a:extLst>
              <a:ext uri="{FF2B5EF4-FFF2-40B4-BE49-F238E27FC236}">
                <a16:creationId xmlns:a16="http://schemas.microsoft.com/office/drawing/2014/main" id="{DF2F66E6-E8DB-BC67-C011-8E9E98597325}"/>
              </a:ext>
            </a:extLst>
          </p:cNvPr>
          <p:cNvSpPr/>
          <p:nvPr/>
        </p:nvSpPr>
        <p:spPr>
          <a:xfrm>
            <a:off x="4445000" y="4622800"/>
            <a:ext cx="3401060" cy="2742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FB8E8"/>
                </a:solidFill>
                <a:effectLst/>
                <a:uLnTx/>
                <a:uFillTx/>
                <a:latin typeface="Liberation Sans" pitchFamily="34" charset="0"/>
                <a:ea typeface="Liberation Sans" pitchFamily="34" charset="-122"/>
                <a:cs typeface="Liberation Sans" pitchFamily="34" charset="-120"/>
              </a:rPr>
              <a:t>2017 och framåt</a:t>
            </a:r>
            <a:endParaRPr kumimoji="0" lang="en-US" sz="1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1" name="Text 7">
            <a:extLst>
              <a:ext uri="{FF2B5EF4-FFF2-40B4-BE49-F238E27FC236}">
                <a16:creationId xmlns:a16="http://schemas.microsoft.com/office/drawing/2014/main" id="{9B376515-E183-2035-63AF-20036D18DB67}"/>
              </a:ext>
            </a:extLst>
          </p:cNvPr>
          <p:cNvSpPr/>
          <p:nvPr/>
        </p:nvSpPr>
        <p:spPr>
          <a:xfrm>
            <a:off x="4445000" y="4902200"/>
            <a:ext cx="3401060" cy="28257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025"/>
              </a:lnSpc>
              <a:spcBef>
                <a:spcPts val="0"/>
              </a:spcBef>
              <a:spcAft>
                <a:spcPts val="0"/>
              </a:spcAft>
              <a:buClrTx/>
              <a:buSzTx/>
              <a:buFontTx/>
              <a:buNone/>
              <a:tabLst/>
              <a:defRPr/>
            </a:pPr>
            <a:r>
              <a:rPr kumimoji="0" lang="en-US" sz="1500" b="0" i="1" u="none" strike="noStrike" kern="1200" cap="none" spc="0" normalizeH="0" baseline="0" noProof="0" dirty="0">
                <a:ln>
                  <a:noFill/>
                </a:ln>
                <a:solidFill>
                  <a:srgbClr val="FFFFFF"/>
                </a:solidFill>
                <a:effectLst/>
                <a:uLnTx/>
                <a:uFillTx/>
                <a:latin typeface="Liberation Sans" pitchFamily="18" charset="0"/>
                <a:ea typeface="Liberation Sans" pitchFamily="18" charset="-122"/>
                <a:cs typeface="Liberation Sans" pitchFamily="18" charset="-120"/>
              </a:rPr>
              <a:t>”Är männen problemet?”</a:t>
            </a:r>
            <a:endParaRPr kumimoji="0" lang="en-US" sz="15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2" name="Text 8">
            <a:extLst>
              <a:ext uri="{FF2B5EF4-FFF2-40B4-BE49-F238E27FC236}">
                <a16:creationId xmlns:a16="http://schemas.microsoft.com/office/drawing/2014/main" id="{2187DDF0-4D76-1D9D-42D7-B0543C8BDD00}"/>
              </a:ext>
            </a:extLst>
          </p:cNvPr>
          <p:cNvSpPr/>
          <p:nvPr/>
        </p:nvSpPr>
        <p:spPr>
          <a:xfrm>
            <a:off x="4445000" y="5524500"/>
            <a:ext cx="340106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CDEE6"/>
                </a:solidFill>
                <a:effectLst/>
                <a:uLnTx/>
                <a:uFillTx/>
                <a:latin typeface="Liberation Sans" pitchFamily="34" charset="0"/>
                <a:ea typeface="Liberation Sans" pitchFamily="34" charset="-122"/>
                <a:cs typeface="Liberation Sans" pitchFamily="34" charset="-120"/>
              </a:rPr>
              <a:t>Ifrågasatta unga män · NEET · manosfären</a:t>
            </a:r>
            <a:endParaRPr kumimoji="0" lang="en-US" sz="1200" b="0" i="0" u="none" strike="noStrike" kern="1200" cap="none" spc="0" normalizeH="0" baseline="0" noProof="0" dirty="0">
              <a:ln>
                <a:noFill/>
              </a:ln>
              <a:solidFill>
                <a:srgbClr val="FFFFFF"/>
              </a:solidFill>
              <a:effectLst/>
              <a:uLnTx/>
              <a:uFillTx/>
              <a:latin typeface="Times New Roman"/>
              <a:ea typeface="+mn-ea"/>
              <a:cs typeface="+mn-cs"/>
            </a:endParaRPr>
          </a:p>
        </p:txBody>
      </p:sp>
      <p:pic>
        <p:nvPicPr>
          <p:cNvPr id="13" name="Image 2" descr="En bred, mjuk strålkastare i varma och kalla toner lyser på en kvinna och en man som står sida vid sida och håller varandras händer">
            <a:extLst>
              <a:ext uri="{FF2B5EF4-FFF2-40B4-BE49-F238E27FC236}">
                <a16:creationId xmlns:a16="http://schemas.microsoft.com/office/drawing/2014/main" id="{37555F84-EDC1-86AD-0A32-0671CC805C6B}"/>
              </a:ext>
            </a:extLst>
          </p:cNvPr>
          <p:cNvPicPr>
            <a:picLocks noChangeAspect="1"/>
          </p:cNvPicPr>
          <p:nvPr/>
        </p:nvPicPr>
        <p:blipFill>
          <a:blip r:embed="rId5"/>
          <a:srcRect/>
          <a:stretch/>
        </p:blipFill>
        <p:spPr>
          <a:xfrm>
            <a:off x="8077200" y="1498600"/>
            <a:ext cx="3302000" cy="2984500"/>
          </a:xfrm>
          <a:prstGeom prst="rect">
            <a:avLst/>
          </a:prstGeom>
        </p:spPr>
      </p:pic>
      <p:sp>
        <p:nvSpPr>
          <p:cNvPr id="14" name="Text 9">
            <a:extLst>
              <a:ext uri="{FF2B5EF4-FFF2-40B4-BE49-F238E27FC236}">
                <a16:creationId xmlns:a16="http://schemas.microsoft.com/office/drawing/2014/main" id="{4CB7BD47-47D4-E0BD-25A6-09BB6E359500}"/>
              </a:ext>
            </a:extLst>
          </p:cNvPr>
          <p:cNvSpPr/>
          <p:nvPr/>
        </p:nvSpPr>
        <p:spPr>
          <a:xfrm>
            <a:off x="8077200" y="4622800"/>
            <a:ext cx="3401060" cy="2742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ADFC8"/>
                </a:solidFill>
                <a:effectLst/>
                <a:uLnTx/>
                <a:uFillTx/>
                <a:latin typeface="Liberation Sans" pitchFamily="34" charset="0"/>
                <a:ea typeface="Liberation Sans" pitchFamily="34" charset="-122"/>
                <a:cs typeface="Liberation Sans" pitchFamily="34" charset="-120"/>
              </a:rPr>
              <a:t>Nu – i bästa fall</a:t>
            </a:r>
            <a:endParaRPr kumimoji="0" lang="en-US" sz="14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5" name="Text 10">
            <a:extLst>
              <a:ext uri="{FF2B5EF4-FFF2-40B4-BE49-F238E27FC236}">
                <a16:creationId xmlns:a16="http://schemas.microsoft.com/office/drawing/2014/main" id="{511A2B63-92D4-0124-AD10-CA78A145A833}"/>
              </a:ext>
            </a:extLst>
          </p:cNvPr>
          <p:cNvSpPr/>
          <p:nvPr/>
        </p:nvSpPr>
        <p:spPr>
          <a:xfrm>
            <a:off x="8077200" y="4902200"/>
            <a:ext cx="3962400" cy="28257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025"/>
              </a:lnSpc>
              <a:spcBef>
                <a:spcPts val="0"/>
              </a:spcBef>
              <a:spcAft>
                <a:spcPts val="0"/>
              </a:spcAft>
              <a:buClrTx/>
              <a:buSzTx/>
              <a:buFontTx/>
              <a:buNone/>
              <a:tabLst/>
              <a:defRPr/>
            </a:pPr>
            <a:r>
              <a:rPr kumimoji="0" lang="en-US" sz="1500" b="0" i="1" u="none" strike="noStrike" kern="1200" cap="none" spc="0" normalizeH="0" baseline="0" noProof="0" dirty="0">
                <a:ln>
                  <a:noFill/>
                </a:ln>
                <a:solidFill>
                  <a:srgbClr val="FFFFFF"/>
                </a:solidFill>
                <a:effectLst/>
                <a:uLnTx/>
                <a:uFillTx/>
                <a:latin typeface="Liberation Sans" pitchFamily="18" charset="0"/>
                <a:ea typeface="Liberation Sans" pitchFamily="18" charset="-122"/>
                <a:cs typeface="Liberation Sans" pitchFamily="18" charset="-120"/>
              </a:rPr>
              <a:t>”Vad behöver både kvinnor och män?”</a:t>
            </a:r>
            <a:endParaRPr kumimoji="0" lang="en-US" sz="1500" b="0" i="0" u="none" strike="noStrike" kern="1200" cap="none" spc="0" normalizeH="0" baseline="0" noProof="0" dirty="0">
              <a:ln>
                <a:noFill/>
              </a:ln>
              <a:solidFill>
                <a:srgbClr val="FFFFFF"/>
              </a:solidFill>
              <a:effectLst/>
              <a:uLnTx/>
              <a:uFillTx/>
              <a:latin typeface="Times New Roman"/>
              <a:ea typeface="+mn-ea"/>
              <a:cs typeface="+mn-cs"/>
            </a:endParaRPr>
          </a:p>
        </p:txBody>
      </p:sp>
      <p:sp>
        <p:nvSpPr>
          <p:cNvPr id="16" name="Text 11">
            <a:extLst>
              <a:ext uri="{FF2B5EF4-FFF2-40B4-BE49-F238E27FC236}">
                <a16:creationId xmlns:a16="http://schemas.microsoft.com/office/drawing/2014/main" id="{384A8C29-3B64-A689-3AFD-C01401D206B0}"/>
              </a:ext>
            </a:extLst>
          </p:cNvPr>
          <p:cNvSpPr/>
          <p:nvPr/>
        </p:nvSpPr>
        <p:spPr>
          <a:xfrm>
            <a:off x="8077200" y="5524500"/>
            <a:ext cx="3401060" cy="452041"/>
          </a:xfrm>
          <a:prstGeom prst="rect">
            <a:avLst/>
          </a:prstGeom>
          <a:noFill/>
          <a:ln/>
        </p:spPr>
        <p:txBody>
          <a:bodyPr wrap="square" lIns="0" tIns="0" rIns="0" bIns="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sz="1200" b="0" i="0" u="none" strike="noStrike" kern="1200" cap="none" spc="0" normalizeH="0" baseline="0" noProof="0" dirty="0" err="1">
                <a:ln>
                  <a:noFill/>
                </a:ln>
                <a:solidFill>
                  <a:srgbClr val="ACDEE6"/>
                </a:solidFill>
                <a:effectLst/>
                <a:uLnTx/>
                <a:uFillTx/>
                <a:latin typeface="Liberation Sans"/>
                <a:ea typeface="Liberation Sans"/>
                <a:cs typeface="Liberation Sans"/>
              </a:rPr>
              <a:t>Både</a:t>
            </a:r>
            <a:r>
              <a:rPr kumimoji="0" sz="1200" b="0" i="0" u="none" strike="noStrike" kern="1200" cap="none" spc="0" normalizeH="0" baseline="0" noProof="0" dirty="0">
                <a:ln>
                  <a:noFill/>
                </a:ln>
                <a:solidFill>
                  <a:srgbClr val="ACDEE6"/>
                </a:solidFill>
                <a:effectLst/>
                <a:uLnTx/>
                <a:uFillTx/>
                <a:latin typeface="Liberation Sans"/>
                <a:ea typeface="Liberation Sans"/>
                <a:cs typeface="Liberation Sans"/>
              </a:rPr>
              <a:t> </a:t>
            </a:r>
            <a:r>
              <a:rPr kumimoji="0" sz="1200" b="0" i="0" u="none" strike="noStrike" kern="1200" cap="none" spc="0" normalizeH="0" baseline="0" noProof="0" dirty="0" err="1">
                <a:ln>
                  <a:noFill/>
                </a:ln>
                <a:solidFill>
                  <a:srgbClr val="ACDEE6"/>
                </a:solidFill>
                <a:effectLst/>
                <a:uLnTx/>
                <a:uFillTx/>
                <a:latin typeface="Liberation Sans"/>
                <a:ea typeface="Liberation Sans"/>
                <a:cs typeface="Liberation Sans"/>
              </a:rPr>
              <a:t>mäns</a:t>
            </a:r>
            <a:r>
              <a:rPr kumimoji="0" sz="1200" b="0" i="0" u="none" strike="noStrike" kern="1200" cap="none" spc="0" normalizeH="0" baseline="0" noProof="0" dirty="0">
                <a:ln>
                  <a:noFill/>
                </a:ln>
                <a:solidFill>
                  <a:srgbClr val="ACDEE6"/>
                </a:solidFill>
                <a:effectLst/>
                <a:uLnTx/>
                <a:uFillTx/>
                <a:latin typeface="Liberation Sans"/>
                <a:ea typeface="Liberation Sans"/>
                <a:cs typeface="Liberation Sans"/>
              </a:rPr>
              <a:t> </a:t>
            </a:r>
            <a:r>
              <a:rPr kumimoji="0" lang="sv-SE" sz="1200" b="0" i="0" u="none" strike="noStrike" kern="1200" cap="none" spc="0" normalizeH="0" baseline="0" noProof="0" dirty="0">
                <a:ln>
                  <a:noFill/>
                </a:ln>
                <a:solidFill>
                  <a:srgbClr val="ACDEE6"/>
                </a:solidFill>
                <a:effectLst/>
                <a:uLnTx/>
                <a:uFillTx/>
                <a:latin typeface="Liberation Sans"/>
                <a:ea typeface="Liberation Sans"/>
                <a:cs typeface="Liberation Sans"/>
              </a:rPr>
              <a:t>och kvinnors </a:t>
            </a:r>
            <a:r>
              <a:rPr kumimoji="0" sz="1200" b="0" i="0" u="none" strike="noStrike" kern="1200" cap="none" spc="0" normalizeH="0" baseline="0" noProof="0" dirty="0" err="1">
                <a:ln>
                  <a:noFill/>
                </a:ln>
                <a:solidFill>
                  <a:srgbClr val="ACDEE6"/>
                </a:solidFill>
                <a:effectLst/>
                <a:uLnTx/>
                <a:uFillTx/>
                <a:latin typeface="Liberation Sans"/>
                <a:ea typeface="Liberation Sans"/>
                <a:cs typeface="Liberation Sans"/>
              </a:rPr>
              <a:t>svårigheter</a:t>
            </a:r>
            <a:r>
              <a:rPr kumimoji="0" sz="1200" b="0" i="0" u="none" strike="noStrike" kern="1200" cap="none" spc="0" normalizeH="0" baseline="0" noProof="0" dirty="0">
                <a:ln>
                  <a:noFill/>
                </a:ln>
                <a:solidFill>
                  <a:srgbClr val="ACDEE6"/>
                </a:solidFill>
                <a:effectLst/>
                <a:uLnTx/>
                <a:uFillTx/>
                <a:latin typeface="Liberation Sans"/>
                <a:ea typeface="Liberation Sans"/>
                <a:cs typeface="Liberation Sans"/>
              </a:rPr>
              <a:t> och </a:t>
            </a:r>
            <a:r>
              <a:rPr kumimoji="0" sz="1200" b="0" i="0" u="none" strike="noStrike" kern="1200" cap="none" spc="0" normalizeH="0" baseline="0" noProof="0" dirty="0" err="1">
                <a:ln>
                  <a:noFill/>
                </a:ln>
                <a:solidFill>
                  <a:srgbClr val="ACDEE6"/>
                </a:solidFill>
                <a:effectLst/>
                <a:uLnTx/>
                <a:uFillTx/>
                <a:latin typeface="Liberation Sans"/>
                <a:ea typeface="Liberation Sans"/>
                <a:cs typeface="Liberation Sans"/>
              </a:rPr>
              <a:t>ekonomiska</a:t>
            </a:r>
            <a:r>
              <a:rPr kumimoji="0" lang="sv-SE" sz="1200" b="0" i="0" u="none" strike="noStrike" kern="1200" cap="none" spc="0" normalizeH="0" baseline="0" noProof="0" dirty="0">
                <a:ln>
                  <a:noFill/>
                </a:ln>
                <a:solidFill>
                  <a:srgbClr val="ACDEE6"/>
                </a:solidFill>
                <a:effectLst/>
                <a:uLnTx/>
                <a:uFillTx/>
                <a:latin typeface="Liberation Sans"/>
                <a:ea typeface="Liberation Sans"/>
                <a:cs typeface="Liberation Sans"/>
              </a:rPr>
              <a:t> situationer</a:t>
            </a:r>
            <a:r>
              <a:rPr kumimoji="0" sz="1200" b="0" i="0" u="none" strike="noStrike" kern="1200" cap="none" spc="0" normalizeH="0" baseline="0" noProof="0" dirty="0">
                <a:ln>
                  <a:noFill/>
                </a:ln>
                <a:solidFill>
                  <a:srgbClr val="ACDEE6"/>
                </a:solidFill>
                <a:effectLst/>
                <a:uLnTx/>
                <a:uFillTx/>
                <a:latin typeface="Liberation Sans"/>
                <a:ea typeface="Liberation Sans"/>
                <a:cs typeface="Liberation Sans"/>
              </a:rPr>
              <a:t> </a:t>
            </a:r>
            <a:r>
              <a:rPr kumimoji="0" sz="1200" b="0" i="0" u="none" strike="noStrike" kern="1200" cap="none" spc="0" normalizeH="0" baseline="0" noProof="0" dirty="0" err="1">
                <a:ln>
                  <a:noFill/>
                </a:ln>
                <a:solidFill>
                  <a:srgbClr val="ACDEE6"/>
                </a:solidFill>
                <a:effectLst/>
                <a:uLnTx/>
                <a:uFillTx/>
                <a:latin typeface="Liberation Sans"/>
                <a:ea typeface="Liberation Sans"/>
                <a:cs typeface="Liberation Sans"/>
              </a:rPr>
              <a:t>behöver</a:t>
            </a:r>
            <a:r>
              <a:rPr kumimoji="0" sz="1200" b="0" i="0" u="none" strike="noStrike" kern="1200" cap="none" spc="0" normalizeH="0" baseline="0" noProof="0" dirty="0">
                <a:ln>
                  <a:noFill/>
                </a:ln>
                <a:solidFill>
                  <a:srgbClr val="ACDEE6"/>
                </a:solidFill>
                <a:effectLst/>
                <a:uLnTx/>
                <a:uFillTx/>
                <a:latin typeface="Liberation Sans"/>
                <a:ea typeface="Liberation Sans"/>
                <a:cs typeface="Liberation Sans"/>
              </a:rPr>
              <a:t> </a:t>
            </a:r>
            <a:r>
              <a:rPr kumimoji="0" sz="1200" b="0" i="0" u="none" strike="noStrike" kern="1200" cap="none" spc="0" normalizeH="0" baseline="0" noProof="0" dirty="0" err="1">
                <a:ln>
                  <a:noFill/>
                </a:ln>
                <a:solidFill>
                  <a:srgbClr val="ACDEE6"/>
                </a:solidFill>
                <a:effectLst/>
                <a:uLnTx/>
                <a:uFillTx/>
                <a:latin typeface="Liberation Sans"/>
                <a:ea typeface="Liberation Sans"/>
                <a:cs typeface="Liberation Sans"/>
              </a:rPr>
              <a:t>rymmas</a:t>
            </a:r>
            <a:r>
              <a:rPr kumimoji="0" sz="1200" b="0" i="0" u="none" strike="noStrike" kern="1200" cap="none" spc="0" normalizeH="0" baseline="0" noProof="0" dirty="0">
                <a:ln>
                  <a:noFill/>
                </a:ln>
                <a:solidFill>
                  <a:srgbClr val="ACDEE6"/>
                </a:solidFill>
                <a:effectLst/>
                <a:uLnTx/>
                <a:uFillTx/>
                <a:latin typeface="Liberation Sans"/>
                <a:ea typeface="Liberation Sans"/>
                <a:cs typeface="Liberation Sans"/>
              </a:rPr>
              <a:t>.</a:t>
            </a:r>
            <a:endParaRPr kumimoji="0" sz="1200" b="0" i="0" u="none" strike="noStrike" kern="1200" cap="none" spc="0" normalizeH="0" baseline="0" noProof="0" dirty="0">
              <a:ln>
                <a:noFill/>
              </a:ln>
              <a:solidFill>
                <a:srgbClr val="FFFFFF"/>
              </a:solidFill>
              <a:effectLst/>
              <a:uLnTx/>
              <a:uFillTx/>
              <a:latin typeface="Times New Roman"/>
              <a:ea typeface="+mn-ea"/>
              <a:cs typeface="+mn-cs"/>
            </a:endParaRPr>
          </a:p>
        </p:txBody>
      </p:sp>
      <p:pic>
        <p:nvPicPr>
          <p:cNvPr id="90" name="SU logo" descr="Stockholms universitets logotyp">
            <a:extLst>
              <a:ext uri="{FF2B5EF4-FFF2-40B4-BE49-F238E27FC236}">
                <a16:creationId xmlns:a16="http://schemas.microsoft.com/office/drawing/2014/main" id="{65ED5371-4797-BF8F-9EDA-AEC0A82F0A55}"/>
              </a:ext>
            </a:extLst>
          </p:cNvPr>
          <p:cNvPicPr>
            <a:picLocks noChangeAspect="1"/>
          </p:cNvPicPr>
          <p:nvPr/>
        </p:nvPicPr>
        <p:blipFill>
          <a:blip r:embed="rId6"/>
          <a:stretch>
            <a:fillRect/>
          </a:stretch>
        </p:blipFill>
        <p:spPr>
          <a:xfrm>
            <a:off x="9525000" y="5945731"/>
            <a:ext cx="2190750" cy="824414"/>
          </a:xfrm>
          <a:prstGeom prst="rect">
            <a:avLst/>
          </a:prstGeom>
        </p:spPr>
      </p:pic>
    </p:spTree>
    <p:extLst>
      <p:ext uri="{BB962C8B-B14F-4D97-AF65-F5344CB8AC3E}">
        <p14:creationId xmlns:p14="http://schemas.microsoft.com/office/powerpoint/2010/main" val="31058987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856DB-A125-708D-7706-E98F1F3D8441}"/>
            </a:ext>
          </a:extLst>
        </p:cNvPr>
        <p:cNvGrpSpPr/>
        <p:nvPr/>
      </p:nvGrpSpPr>
      <p:grpSpPr>
        <a:xfrm>
          <a:off x="0" y="0"/>
          <a:ext cx="0" cy="0"/>
          <a:chOff x="0" y="0"/>
          <a:chExt cx="0" cy="0"/>
        </a:xfrm>
      </p:grpSpPr>
      <p:sp>
        <p:nvSpPr>
          <p:cNvPr id="3" name="Underrubrik 2">
            <a:extLst>
              <a:ext uri="{FF2B5EF4-FFF2-40B4-BE49-F238E27FC236}">
                <a16:creationId xmlns:a16="http://schemas.microsoft.com/office/drawing/2014/main" id="{C72A3CE2-EF5A-84B9-35D9-726EFBF887EA}"/>
              </a:ext>
            </a:extLst>
          </p:cNvPr>
          <p:cNvSpPr>
            <a:spLocks noGrp="1"/>
          </p:cNvSpPr>
          <p:nvPr>
            <p:ph type="subTitle" idx="1"/>
          </p:nvPr>
        </p:nvSpPr>
        <p:spPr>
          <a:xfrm>
            <a:off x="2072892" y="1285461"/>
            <a:ext cx="8701125" cy="4267200"/>
          </a:xfrm>
        </p:spPr>
        <p:txBody>
          <a:bodyPr>
            <a:normAutofit/>
          </a:bodyPr>
          <a:lstStyle/>
          <a:p>
            <a:r>
              <a:rPr lang="sv-SE" b="1" dirty="0"/>
              <a:t> </a:t>
            </a:r>
            <a:r>
              <a:rPr lang="sv-SE" sz="4000" b="1" dirty="0"/>
              <a:t>Seminarium om ” Männen och arbetsmarknaden - jämställdhetens nästa steg?”</a:t>
            </a:r>
          </a:p>
          <a:p>
            <a:endParaRPr lang="sv-SE" sz="2000" b="1" dirty="0"/>
          </a:p>
          <a:p>
            <a:endParaRPr lang="sv-SE" sz="2000" b="1" dirty="0"/>
          </a:p>
          <a:p>
            <a:r>
              <a:rPr lang="sv-SE" sz="2000" b="1" dirty="0"/>
              <a:t>6 oktober 2026</a:t>
            </a:r>
          </a:p>
          <a:p>
            <a:endParaRPr lang="sv-SE" sz="4000" b="1" dirty="0">
              <a:solidFill>
                <a:schemeClr val="bg1"/>
              </a:solidFill>
            </a:endParaRPr>
          </a:p>
        </p:txBody>
      </p:sp>
      <p:pic>
        <p:nvPicPr>
          <p:cNvPr id="4" name="Bildobjekt 3">
            <a:extLst>
              <a:ext uri="{FF2B5EF4-FFF2-40B4-BE49-F238E27FC236}">
                <a16:creationId xmlns:a16="http://schemas.microsoft.com/office/drawing/2014/main" id="{E790BD7B-CE4D-3AF8-64B8-D4C7E25BA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77977" y="5112914"/>
            <a:ext cx="1114023" cy="1745086"/>
          </a:xfrm>
          <a:prstGeom prst="rect">
            <a:avLst/>
          </a:prstGeom>
        </p:spPr>
      </p:pic>
    </p:spTree>
    <p:extLst>
      <p:ext uri="{BB962C8B-B14F-4D97-AF65-F5344CB8AC3E}">
        <p14:creationId xmlns:p14="http://schemas.microsoft.com/office/powerpoint/2010/main" val="29247963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DAED773E-6029-E22C-E888-20200DE2B086}"/>
              </a:ext>
            </a:extLst>
          </p:cNvPr>
          <p:cNvSpPr>
            <a:spLocks noGrp="1"/>
          </p:cNvSpPr>
          <p:nvPr>
            <p:ph sz="half" idx="1"/>
          </p:nvPr>
        </p:nvSpPr>
        <p:spPr>
          <a:xfrm>
            <a:off x="600075" y="1391478"/>
            <a:ext cx="4929982" cy="5128592"/>
          </a:xfrm>
        </p:spPr>
        <p:txBody>
          <a:bodyPr/>
          <a:lstStyle/>
          <a:p>
            <a:r>
              <a:rPr lang="sv-SE" sz="2400" b="1" noProof="1"/>
              <a:t>Charlotte Holgersson</a:t>
            </a:r>
            <a:r>
              <a:rPr lang="sv-SE" sz="2400" noProof="1"/>
              <a:t>, docent &amp; lektor vid KTH, gästprofessor Högskolan Dalarna</a:t>
            </a:r>
          </a:p>
          <a:p>
            <a:r>
              <a:rPr lang="sv-SE" sz="2400" noProof="1"/>
              <a:t>Forskat om organisation och kön sedan tidigt 1990-tal, fokus på </a:t>
            </a:r>
            <a:r>
              <a:rPr lang="sv-SE" sz="2400" b="1" noProof="1"/>
              <a:t>ojämställdhet,</a:t>
            </a:r>
            <a:r>
              <a:rPr lang="sv-SE" sz="2400" noProof="1"/>
              <a:t> </a:t>
            </a:r>
            <a:r>
              <a:rPr lang="sv-SE" sz="2400" b="1" noProof="1"/>
              <a:t>mansdominerade kontexter </a:t>
            </a:r>
            <a:r>
              <a:rPr lang="sv-SE" sz="2400" noProof="1"/>
              <a:t>och </a:t>
            </a:r>
            <a:r>
              <a:rPr lang="sv-SE" sz="2400" b="1" noProof="1"/>
              <a:t>förändrings–arbete</a:t>
            </a:r>
          </a:p>
          <a:p>
            <a:r>
              <a:rPr lang="sv-SE" sz="2400" noProof="1"/>
              <a:t>Leder forskningsprogram ”Män i fokus” som syftar till att utveckla kunskap om </a:t>
            </a:r>
            <a:r>
              <a:rPr lang="sv-SE" sz="2400" b="1" noProof="1"/>
              <a:t>homosociala kulturer </a:t>
            </a:r>
            <a:r>
              <a:rPr lang="sv-SE" sz="2400" noProof="1"/>
              <a:t>och hur män kan agera som </a:t>
            </a:r>
            <a:r>
              <a:rPr lang="sv-SE" sz="2400" b="1" noProof="1"/>
              <a:t>förändringsagenter</a:t>
            </a:r>
            <a:endParaRPr lang="sv-SE" sz="2400" noProof="1"/>
          </a:p>
          <a:p>
            <a:endParaRPr lang="en-US" dirty="0"/>
          </a:p>
        </p:txBody>
      </p:sp>
      <p:pic>
        <p:nvPicPr>
          <p:cNvPr id="6" name="Platshållare för bild 5">
            <a:extLst>
              <a:ext uri="{FF2B5EF4-FFF2-40B4-BE49-F238E27FC236}">
                <a16:creationId xmlns:a16="http://schemas.microsoft.com/office/drawing/2014/main" id="{F4B080FA-D7B2-578B-8B65-27AB8898B903}"/>
              </a:ext>
            </a:extLst>
          </p:cNvPr>
          <p:cNvPicPr>
            <a:picLocks noGrp="1" noChangeAspect="1"/>
          </p:cNvPicPr>
          <p:nvPr>
            <p:ph sz="half" idx="13"/>
          </p:nvPr>
        </p:nvPicPr>
        <p:blipFill>
          <a:blip r:embed="rId2"/>
          <a:stretch>
            <a:fillRect/>
          </a:stretch>
        </p:blipFill>
        <p:spPr>
          <a:xfrm>
            <a:off x="5982704" y="-417234"/>
            <a:ext cx="5457195" cy="7722622"/>
          </a:xfrm>
        </p:spPr>
      </p:pic>
    </p:spTree>
    <p:extLst>
      <p:ext uri="{BB962C8B-B14F-4D97-AF65-F5344CB8AC3E}">
        <p14:creationId xmlns:p14="http://schemas.microsoft.com/office/powerpoint/2010/main" val="22417244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00076" y="2501609"/>
            <a:ext cx="4929982" cy="1680098"/>
          </a:xfrm>
        </p:spPr>
        <p:txBody>
          <a:bodyPr/>
          <a:lstStyle/>
          <a:p>
            <a:pPr>
              <a:defRPr/>
            </a:pPr>
            <a:r>
              <a:rPr lang="sv-SE" dirty="0"/>
              <a:t>Problemet: </a:t>
            </a:r>
            <a:br>
              <a:rPr lang="sv-SE" dirty="0"/>
            </a:br>
            <a:r>
              <a:rPr lang="sv-SE" dirty="0"/>
              <a:t>ojämlikhet och ojämställdhet </a:t>
            </a:r>
          </a:p>
        </p:txBody>
      </p:sp>
      <p:sp>
        <p:nvSpPr>
          <p:cNvPr id="4" name="Platshållare för text 3">
            <a:extLst>
              <a:ext uri="{FF2B5EF4-FFF2-40B4-BE49-F238E27FC236}">
                <a16:creationId xmlns:a16="http://schemas.microsoft.com/office/drawing/2014/main" id="{4E329BDD-C4A6-E230-5EFE-F55AC98B1996}"/>
              </a:ext>
            </a:extLst>
          </p:cNvPr>
          <p:cNvSpPr>
            <a:spLocks noGrp="1"/>
          </p:cNvSpPr>
          <p:nvPr>
            <p:ph type="body" sz="quarter" idx="14"/>
          </p:nvPr>
        </p:nvSpPr>
        <p:spPr/>
        <p:txBody>
          <a:bodyPr/>
          <a:lstStyle/>
          <a:p>
            <a:r>
              <a:rPr lang="en-US" dirty="0" err="1"/>
              <a:t>Uttryck</a:t>
            </a:r>
            <a:endParaRPr lang="en-US" dirty="0"/>
          </a:p>
        </p:txBody>
      </p:sp>
      <p:sp>
        <p:nvSpPr>
          <p:cNvPr id="3" name="Platshållare för innehåll 2">
            <a:extLst>
              <a:ext uri="{FF2B5EF4-FFF2-40B4-BE49-F238E27FC236}">
                <a16:creationId xmlns:a16="http://schemas.microsoft.com/office/drawing/2014/main" id="{A890D7E2-5A5B-B5E6-C1C8-A4715E97829D}"/>
              </a:ext>
            </a:extLst>
          </p:cNvPr>
          <p:cNvSpPr>
            <a:spLocks noGrp="1"/>
          </p:cNvSpPr>
          <p:nvPr>
            <p:ph sz="half" idx="13"/>
          </p:nvPr>
        </p:nvSpPr>
        <p:spPr>
          <a:xfrm>
            <a:off x="6661947" y="2147132"/>
            <a:ext cx="4928391" cy="4180641"/>
          </a:xfrm>
        </p:spPr>
        <p:txBody>
          <a:bodyPr/>
          <a:lstStyle/>
          <a:p>
            <a:r>
              <a:rPr lang="sv-SE" sz="2400" dirty="0">
                <a:cs typeface="Calibri" panose="020F0502020204030204" pitchFamily="34" charset="0"/>
              </a:rPr>
              <a:t>Diskriminering: löner, befordran, rekrytering, utveckling och möjligheter</a:t>
            </a:r>
          </a:p>
          <a:p>
            <a:r>
              <a:rPr lang="sv-SE" sz="2400" dirty="0">
                <a:cs typeface="Calibri" panose="020F0502020204030204" pitchFamily="34" charset="0"/>
              </a:rPr>
              <a:t>(Sexuella) trakasserier</a:t>
            </a:r>
          </a:p>
          <a:p>
            <a:r>
              <a:rPr lang="sv-SE" sz="2400" dirty="0">
                <a:cs typeface="Calibri" panose="020F0502020204030204" pitchFamily="34" charset="0"/>
              </a:rPr>
              <a:t>Icke-handlingar, osynliggörande, brist på bekräftelse</a:t>
            </a:r>
          </a:p>
          <a:p>
            <a:r>
              <a:rPr lang="sv-SE" sz="2400" dirty="0">
                <a:cs typeface="Calibri" panose="020F0502020204030204" pitchFamily="34" charset="0"/>
              </a:rPr>
              <a:t>Exkludering</a:t>
            </a:r>
          </a:p>
          <a:p>
            <a:r>
              <a:rPr lang="sv-SE" sz="2400" dirty="0">
                <a:cs typeface="Calibri" panose="020F0502020204030204" pitchFamily="34" charset="0"/>
              </a:rPr>
              <a:t>Ohälsa</a:t>
            </a:r>
          </a:p>
          <a:p>
            <a:endParaRPr lang="en-US" dirty="0"/>
          </a:p>
        </p:txBody>
      </p:sp>
    </p:spTree>
    <p:extLst>
      <p:ext uri="{BB962C8B-B14F-4D97-AF65-F5344CB8AC3E}">
        <p14:creationId xmlns:p14="http://schemas.microsoft.com/office/powerpoint/2010/main" val="32962136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63518BA2-8162-B430-69B6-2E3907A6C5AD}"/>
              </a:ext>
            </a:extLst>
          </p:cNvPr>
          <p:cNvSpPr>
            <a:spLocks noGrp="1"/>
          </p:cNvSpPr>
          <p:nvPr>
            <p:ph type="title"/>
          </p:nvPr>
        </p:nvSpPr>
        <p:spPr/>
        <p:txBody>
          <a:bodyPr/>
          <a:lstStyle/>
          <a:p>
            <a:r>
              <a:rPr lang="en-US" dirty="0" err="1"/>
              <a:t>Några</a:t>
            </a:r>
            <a:r>
              <a:rPr lang="en-US" dirty="0"/>
              <a:t> </a:t>
            </a:r>
            <a:r>
              <a:rPr lang="en-US" dirty="0" err="1"/>
              <a:t>observationer</a:t>
            </a:r>
            <a:r>
              <a:rPr lang="en-US" dirty="0"/>
              <a:t> </a:t>
            </a:r>
            <a:r>
              <a:rPr lang="en-US" dirty="0" err="1"/>
              <a:t>från</a:t>
            </a:r>
            <a:r>
              <a:rPr lang="en-US" dirty="0"/>
              <a:t> </a:t>
            </a:r>
            <a:r>
              <a:rPr lang="en-US" dirty="0" err="1"/>
              <a:t>forskningen</a:t>
            </a:r>
            <a:endParaRPr lang="en-US" dirty="0"/>
          </a:p>
        </p:txBody>
      </p:sp>
      <p:sp>
        <p:nvSpPr>
          <p:cNvPr id="7" name="Platshållare för innehåll 6">
            <a:extLst>
              <a:ext uri="{FF2B5EF4-FFF2-40B4-BE49-F238E27FC236}">
                <a16:creationId xmlns:a16="http://schemas.microsoft.com/office/drawing/2014/main" id="{042EA7F6-6BEA-28F7-0E4A-4986BBB7480F}"/>
              </a:ext>
            </a:extLst>
          </p:cNvPr>
          <p:cNvSpPr>
            <a:spLocks noGrp="1"/>
          </p:cNvSpPr>
          <p:nvPr>
            <p:ph idx="1"/>
          </p:nvPr>
        </p:nvSpPr>
        <p:spPr>
          <a:xfrm>
            <a:off x="600075" y="1795850"/>
            <a:ext cx="9716742" cy="4530302"/>
          </a:xfrm>
        </p:spPr>
        <p:txBody>
          <a:bodyPr/>
          <a:lstStyle/>
          <a:p>
            <a:r>
              <a:rPr lang="en-US" sz="2400" dirty="0" err="1"/>
              <a:t>Jämställdhet</a:t>
            </a:r>
            <a:r>
              <a:rPr lang="en-US" sz="2400" dirty="0"/>
              <a:t>/</a:t>
            </a:r>
            <a:r>
              <a:rPr lang="en-US" sz="2400" dirty="0" err="1"/>
              <a:t>ojämställdhet</a:t>
            </a:r>
            <a:r>
              <a:rPr lang="en-US" sz="2400" dirty="0"/>
              <a:t> </a:t>
            </a:r>
            <a:r>
              <a:rPr lang="en-US" sz="2400" dirty="0" err="1"/>
              <a:t>förknippas</a:t>
            </a:r>
            <a:r>
              <a:rPr lang="en-US" sz="2400" dirty="0"/>
              <a:t> med </a:t>
            </a:r>
            <a:r>
              <a:rPr lang="en-US" sz="2400" dirty="0" err="1"/>
              <a:t>kvinnor</a:t>
            </a:r>
            <a:r>
              <a:rPr lang="en-US" sz="2400" dirty="0"/>
              <a:t> och </a:t>
            </a:r>
            <a:r>
              <a:rPr lang="en-US" sz="2400" dirty="0" err="1"/>
              <a:t>flickor</a:t>
            </a:r>
            <a:endParaRPr lang="en-US" sz="2400" dirty="0"/>
          </a:p>
          <a:p>
            <a:r>
              <a:rPr lang="en-US" sz="2400" dirty="0" err="1"/>
              <a:t>Ojämställdhetens</a:t>
            </a:r>
            <a:r>
              <a:rPr lang="en-US" sz="2400" dirty="0"/>
              <a:t> </a:t>
            </a:r>
            <a:r>
              <a:rPr lang="en-US" sz="2400" dirty="0" err="1"/>
              <a:t>konsekvenser</a:t>
            </a:r>
            <a:r>
              <a:rPr lang="en-US" sz="2400" dirty="0"/>
              <a:t> för </a:t>
            </a:r>
            <a:r>
              <a:rPr lang="en-US" sz="2400" dirty="0" err="1"/>
              <a:t>män</a:t>
            </a:r>
            <a:r>
              <a:rPr lang="en-US" sz="2400" dirty="0"/>
              <a:t> </a:t>
            </a:r>
            <a:r>
              <a:rPr lang="en-US" sz="2400" dirty="0" err="1"/>
              <a:t>ofta</a:t>
            </a:r>
            <a:r>
              <a:rPr lang="en-US" sz="2400" dirty="0"/>
              <a:t> </a:t>
            </a:r>
            <a:r>
              <a:rPr lang="en-US" sz="2400" dirty="0" err="1"/>
              <a:t>osynliggjorda</a:t>
            </a:r>
            <a:endParaRPr lang="en-US" sz="2400" dirty="0"/>
          </a:p>
          <a:p>
            <a:r>
              <a:rPr lang="en-US" sz="2400" dirty="0" err="1"/>
              <a:t>Varken</a:t>
            </a:r>
            <a:r>
              <a:rPr lang="en-US" sz="2400" dirty="0"/>
              <a:t> </a:t>
            </a:r>
            <a:r>
              <a:rPr lang="en-US" sz="2400" dirty="0" err="1"/>
              <a:t>mansdominerade</a:t>
            </a:r>
            <a:r>
              <a:rPr lang="en-US" sz="2400" dirty="0"/>
              <a:t> </a:t>
            </a:r>
            <a:r>
              <a:rPr lang="en-US" sz="2400" dirty="0" err="1"/>
              <a:t>eller</a:t>
            </a:r>
            <a:r>
              <a:rPr lang="en-US" sz="2400" dirty="0"/>
              <a:t> </a:t>
            </a:r>
            <a:r>
              <a:rPr lang="en-US" sz="2400" dirty="0" err="1"/>
              <a:t>kvinnodominerade</a:t>
            </a:r>
            <a:r>
              <a:rPr lang="en-US" sz="2400" dirty="0"/>
              <a:t> </a:t>
            </a:r>
            <a:r>
              <a:rPr lang="en-US" sz="2400" dirty="0" err="1"/>
              <a:t>arbetsplatser</a:t>
            </a:r>
            <a:r>
              <a:rPr lang="en-US" sz="2400" dirty="0"/>
              <a:t> </a:t>
            </a:r>
            <a:r>
              <a:rPr lang="en-US" sz="2400" dirty="0" err="1"/>
              <a:t>är</a:t>
            </a:r>
            <a:r>
              <a:rPr lang="en-US" sz="2400" dirty="0"/>
              <a:t> </a:t>
            </a:r>
            <a:r>
              <a:rPr lang="en-US" sz="2400" dirty="0" err="1"/>
              <a:t>nödvändigtvis</a:t>
            </a:r>
            <a:r>
              <a:rPr lang="en-US" sz="2400" dirty="0"/>
              <a:t> bra för </a:t>
            </a:r>
            <a:r>
              <a:rPr lang="en-US" sz="2400" dirty="0" err="1"/>
              <a:t>män</a:t>
            </a:r>
            <a:endParaRPr lang="en-US" sz="2400" dirty="0"/>
          </a:p>
          <a:p>
            <a:r>
              <a:rPr lang="en-US" sz="2400" dirty="0" err="1"/>
              <a:t>Män</a:t>
            </a:r>
            <a:r>
              <a:rPr lang="en-US" sz="2400" dirty="0"/>
              <a:t> </a:t>
            </a:r>
            <a:r>
              <a:rPr lang="en-US" sz="2400" dirty="0" err="1"/>
              <a:t>vittnar</a:t>
            </a:r>
            <a:r>
              <a:rPr lang="en-US" sz="2400" dirty="0"/>
              <a:t> om:</a:t>
            </a:r>
          </a:p>
          <a:p>
            <a:pPr lvl="1"/>
            <a:r>
              <a:rPr lang="en-US" sz="2200" dirty="0" err="1"/>
              <a:t>att</a:t>
            </a:r>
            <a:r>
              <a:rPr lang="en-US" sz="2200" dirty="0"/>
              <a:t> de </a:t>
            </a:r>
            <a:r>
              <a:rPr lang="en-US" sz="2200" dirty="0" err="1"/>
              <a:t>inte</a:t>
            </a:r>
            <a:r>
              <a:rPr lang="en-US" sz="2200" dirty="0"/>
              <a:t> </a:t>
            </a:r>
            <a:r>
              <a:rPr lang="en-US" sz="2200" dirty="0" err="1"/>
              <a:t>uppskattar</a:t>
            </a:r>
            <a:r>
              <a:rPr lang="en-US" sz="2200" dirty="0"/>
              <a:t> </a:t>
            </a:r>
            <a:r>
              <a:rPr lang="en-US" sz="2200" dirty="0" err="1"/>
              <a:t>mansdominerade</a:t>
            </a:r>
            <a:r>
              <a:rPr lang="en-US" sz="2200" dirty="0"/>
              <a:t> </a:t>
            </a:r>
            <a:r>
              <a:rPr lang="en-US" sz="2200" dirty="0" err="1"/>
              <a:t>kulturer</a:t>
            </a:r>
            <a:r>
              <a:rPr lang="en-US" sz="2200" dirty="0"/>
              <a:t> men </a:t>
            </a:r>
            <a:r>
              <a:rPr lang="en-US" sz="2200" dirty="0" err="1"/>
              <a:t>kan</a:t>
            </a:r>
            <a:r>
              <a:rPr lang="en-US" sz="2200" dirty="0"/>
              <a:t> </a:t>
            </a:r>
            <a:r>
              <a:rPr lang="en-US" sz="2200" dirty="0" err="1"/>
              <a:t>inte</a:t>
            </a:r>
            <a:r>
              <a:rPr lang="en-US" sz="2200" dirty="0"/>
              <a:t> </a:t>
            </a:r>
            <a:r>
              <a:rPr lang="en-US" sz="2200" dirty="0" err="1"/>
              <a:t>bryta</a:t>
            </a:r>
            <a:r>
              <a:rPr lang="en-US" sz="2200" dirty="0"/>
              <a:t> mot dem</a:t>
            </a:r>
          </a:p>
          <a:p>
            <a:pPr lvl="1"/>
            <a:r>
              <a:rPr lang="en-US" sz="2400" dirty="0" err="1"/>
              <a:t>hyser</a:t>
            </a:r>
            <a:r>
              <a:rPr lang="en-US" sz="2400" dirty="0"/>
              <a:t> </a:t>
            </a:r>
            <a:r>
              <a:rPr lang="en-US" sz="2400" dirty="0" err="1"/>
              <a:t>önskan</a:t>
            </a:r>
            <a:r>
              <a:rPr lang="en-US" sz="2400" dirty="0"/>
              <a:t> om </a:t>
            </a:r>
            <a:r>
              <a:rPr lang="en-US" sz="2400" dirty="0" err="1"/>
              <a:t>mer</a:t>
            </a:r>
            <a:r>
              <a:rPr lang="en-US" sz="2400" dirty="0"/>
              <a:t> </a:t>
            </a:r>
            <a:r>
              <a:rPr lang="en-US" sz="2400" dirty="0" err="1"/>
              <a:t>jämställt</a:t>
            </a:r>
            <a:r>
              <a:rPr lang="en-US" sz="2400" dirty="0"/>
              <a:t> </a:t>
            </a:r>
            <a:r>
              <a:rPr lang="en-US" sz="2400" dirty="0" err="1"/>
              <a:t>föräldraskap</a:t>
            </a:r>
            <a:r>
              <a:rPr lang="en-US" sz="2400" dirty="0"/>
              <a:t> men </a:t>
            </a:r>
            <a:r>
              <a:rPr lang="en-US" sz="2400" dirty="0" err="1"/>
              <a:t>inte</a:t>
            </a:r>
            <a:r>
              <a:rPr lang="en-US" sz="2400" dirty="0"/>
              <a:t> </a:t>
            </a:r>
            <a:r>
              <a:rPr lang="en-US" sz="2400" dirty="0" err="1"/>
              <a:t>beredda</a:t>
            </a:r>
            <a:r>
              <a:rPr lang="en-US" sz="2400" dirty="0"/>
              <a:t> </a:t>
            </a:r>
            <a:r>
              <a:rPr lang="en-US" sz="2400" dirty="0" err="1"/>
              <a:t>att</a:t>
            </a:r>
            <a:r>
              <a:rPr lang="en-US" sz="2400" dirty="0"/>
              <a:t> </a:t>
            </a:r>
            <a:r>
              <a:rPr lang="en-US" sz="2400" dirty="0" err="1"/>
              <a:t>utmana</a:t>
            </a:r>
            <a:r>
              <a:rPr lang="en-US" sz="2400" dirty="0"/>
              <a:t> </a:t>
            </a:r>
            <a:r>
              <a:rPr lang="en-US" sz="2400" dirty="0" err="1"/>
              <a:t>etablerade</a:t>
            </a:r>
            <a:r>
              <a:rPr lang="en-US" sz="2400" dirty="0"/>
              <a:t> </a:t>
            </a:r>
            <a:r>
              <a:rPr lang="en-US" sz="2400" dirty="0" err="1"/>
              <a:t>normer</a:t>
            </a:r>
            <a:r>
              <a:rPr lang="en-US" sz="2400" dirty="0"/>
              <a:t> </a:t>
            </a:r>
            <a:r>
              <a:rPr lang="en-US" sz="2400" dirty="0" err="1"/>
              <a:t>på</a:t>
            </a:r>
            <a:r>
              <a:rPr lang="en-US" sz="2400" dirty="0"/>
              <a:t> </a:t>
            </a:r>
            <a:r>
              <a:rPr lang="en-US" sz="2400" dirty="0" err="1"/>
              <a:t>jobbet</a:t>
            </a:r>
            <a:endParaRPr lang="en-US" sz="2400" dirty="0"/>
          </a:p>
          <a:p>
            <a:pPr lvl="1"/>
            <a:r>
              <a:rPr lang="en-US" sz="2400" dirty="0" err="1"/>
              <a:t>att</a:t>
            </a:r>
            <a:r>
              <a:rPr lang="en-US" sz="2400" dirty="0"/>
              <a:t> de </a:t>
            </a:r>
            <a:r>
              <a:rPr lang="en-US" sz="2400" dirty="0" err="1"/>
              <a:t>har</a:t>
            </a:r>
            <a:r>
              <a:rPr lang="en-US" sz="2400" dirty="0"/>
              <a:t> </a:t>
            </a:r>
            <a:r>
              <a:rPr lang="en-US" sz="2400" dirty="0" err="1"/>
              <a:t>svårt</a:t>
            </a:r>
            <a:r>
              <a:rPr lang="en-US" sz="2400" dirty="0"/>
              <a:t> </a:t>
            </a:r>
            <a:r>
              <a:rPr lang="en-US" sz="2400" dirty="0" err="1"/>
              <a:t>att</a:t>
            </a:r>
            <a:r>
              <a:rPr lang="en-US" sz="2400" dirty="0"/>
              <a:t> </a:t>
            </a:r>
            <a:r>
              <a:rPr lang="en-US" sz="2400" dirty="0" err="1"/>
              <a:t>identifiera</a:t>
            </a:r>
            <a:r>
              <a:rPr lang="en-US" sz="2400" dirty="0"/>
              <a:t> </a:t>
            </a:r>
            <a:r>
              <a:rPr lang="en-US" sz="2400" dirty="0" err="1"/>
              <a:t>ojämställdhet</a:t>
            </a:r>
            <a:r>
              <a:rPr lang="en-US" sz="2400" dirty="0"/>
              <a:t> </a:t>
            </a:r>
            <a:r>
              <a:rPr lang="en-US" sz="2400" dirty="0" err="1"/>
              <a:t>på</a:t>
            </a:r>
            <a:r>
              <a:rPr lang="en-US" sz="2400" dirty="0"/>
              <a:t> </a:t>
            </a:r>
            <a:r>
              <a:rPr lang="en-US" sz="2400" dirty="0" err="1"/>
              <a:t>jobbet</a:t>
            </a:r>
            <a:endParaRPr lang="en-US" sz="2400" dirty="0"/>
          </a:p>
          <a:p>
            <a:pPr lvl="1"/>
            <a:r>
              <a:rPr lang="en-US" sz="2400" dirty="0" err="1"/>
              <a:t>att</a:t>
            </a:r>
            <a:r>
              <a:rPr lang="en-US" sz="2400" dirty="0"/>
              <a:t> </a:t>
            </a:r>
            <a:r>
              <a:rPr lang="en-US" sz="2400" dirty="0" err="1"/>
              <a:t>jämställdhet</a:t>
            </a:r>
            <a:r>
              <a:rPr lang="en-US" sz="2400" dirty="0"/>
              <a:t> </a:t>
            </a:r>
            <a:r>
              <a:rPr lang="en-US" sz="2400" dirty="0" err="1"/>
              <a:t>är</a:t>
            </a:r>
            <a:r>
              <a:rPr lang="en-US" sz="2400" dirty="0"/>
              <a:t> </a:t>
            </a:r>
            <a:r>
              <a:rPr lang="en-US" sz="2400" dirty="0" err="1"/>
              <a:t>viktigt</a:t>
            </a:r>
            <a:r>
              <a:rPr lang="en-US" sz="2400" dirty="0"/>
              <a:t> men vet </a:t>
            </a:r>
            <a:r>
              <a:rPr lang="en-US" sz="2400" dirty="0" err="1"/>
              <a:t>inte</a:t>
            </a:r>
            <a:r>
              <a:rPr lang="en-US" sz="2400" dirty="0"/>
              <a:t> </a:t>
            </a:r>
            <a:r>
              <a:rPr lang="en-US" sz="2400" dirty="0" err="1"/>
              <a:t>hur</a:t>
            </a:r>
            <a:r>
              <a:rPr lang="en-US" sz="2400" dirty="0"/>
              <a:t> de </a:t>
            </a:r>
            <a:r>
              <a:rPr lang="en-US" sz="2400" dirty="0" err="1"/>
              <a:t>kan</a:t>
            </a:r>
            <a:r>
              <a:rPr lang="en-US" sz="2400" dirty="0"/>
              <a:t> </a:t>
            </a:r>
            <a:r>
              <a:rPr lang="en-US" sz="2400" dirty="0" err="1"/>
              <a:t>agera</a:t>
            </a:r>
            <a:endParaRPr lang="en-US" sz="2400" dirty="0"/>
          </a:p>
          <a:p>
            <a:pPr marL="0" indent="0">
              <a:buNone/>
            </a:pPr>
            <a:endParaRPr lang="en-US" sz="2400" dirty="0"/>
          </a:p>
          <a:p>
            <a:endParaRPr lang="en-US" dirty="0"/>
          </a:p>
        </p:txBody>
      </p:sp>
    </p:spTree>
    <p:extLst>
      <p:ext uri="{BB962C8B-B14F-4D97-AF65-F5344CB8AC3E}">
        <p14:creationId xmlns:p14="http://schemas.microsoft.com/office/powerpoint/2010/main" val="27496414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68BEE-3BBA-31F8-C06A-F00093A6244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9B00E25-78D1-D5AA-605C-4B7A256344CD}"/>
              </a:ext>
            </a:extLst>
          </p:cNvPr>
          <p:cNvSpPr>
            <a:spLocks noGrp="1"/>
          </p:cNvSpPr>
          <p:nvPr>
            <p:ph type="title"/>
          </p:nvPr>
        </p:nvSpPr>
        <p:spPr/>
        <p:txBody>
          <a:bodyPr>
            <a:normAutofit/>
          </a:bodyPr>
          <a:lstStyle/>
          <a:p>
            <a:r>
              <a:rPr lang="en-US" dirty="0" err="1"/>
              <a:t>Homosociala</a:t>
            </a:r>
            <a:r>
              <a:rPr lang="en-US" dirty="0"/>
              <a:t> </a:t>
            </a:r>
            <a:r>
              <a:rPr lang="en-US" dirty="0" err="1"/>
              <a:t>kulturer</a:t>
            </a:r>
            <a:endParaRPr lang="en-US" dirty="0"/>
          </a:p>
        </p:txBody>
      </p:sp>
      <p:sp>
        <p:nvSpPr>
          <p:cNvPr id="3" name="Platshållare för innehåll 2">
            <a:extLst>
              <a:ext uri="{FF2B5EF4-FFF2-40B4-BE49-F238E27FC236}">
                <a16:creationId xmlns:a16="http://schemas.microsoft.com/office/drawing/2014/main" id="{9E54A544-624D-6BED-C4C7-A1094A460263}"/>
              </a:ext>
            </a:extLst>
          </p:cNvPr>
          <p:cNvSpPr>
            <a:spLocks noGrp="1"/>
          </p:cNvSpPr>
          <p:nvPr>
            <p:ph sz="half" idx="1"/>
          </p:nvPr>
        </p:nvSpPr>
        <p:spPr>
          <a:xfrm>
            <a:off x="600074" y="1769165"/>
            <a:ext cx="5287883" cy="4558609"/>
          </a:xfrm>
        </p:spPr>
        <p:txBody>
          <a:bodyPr>
            <a:normAutofit/>
          </a:bodyPr>
          <a:lstStyle/>
          <a:p>
            <a:r>
              <a:rPr lang="sv-SE" sz="1700" b="1" dirty="0"/>
              <a:t>Homosocialitet</a:t>
            </a:r>
            <a:r>
              <a:rPr lang="sv-SE" sz="1700" dirty="0"/>
              <a:t>:</a:t>
            </a:r>
          </a:p>
          <a:p>
            <a:pPr lvl="1"/>
            <a:r>
              <a:rPr lang="sv-SE" sz="1800" dirty="0"/>
              <a:t>När män orienterar sig och identifierar sig med andra män i en patriarkal könsordning</a:t>
            </a:r>
          </a:p>
          <a:p>
            <a:r>
              <a:rPr lang="sv-SE" sz="1700" b="1" dirty="0" err="1"/>
              <a:t>Heterosocialitet</a:t>
            </a:r>
            <a:r>
              <a:rPr lang="sv-SE" sz="1700" dirty="0"/>
              <a:t>: </a:t>
            </a:r>
          </a:p>
          <a:p>
            <a:pPr lvl="1"/>
            <a:r>
              <a:rPr lang="sv-SE" sz="1800" dirty="0"/>
              <a:t>När kvinnor och andra kön orienterar sig mot män och bekräftar manlig norm</a:t>
            </a:r>
          </a:p>
          <a:p>
            <a:r>
              <a:rPr lang="sv-SE" sz="1700" b="1" dirty="0"/>
              <a:t>Homosociala organisationskulturer</a:t>
            </a:r>
            <a:r>
              <a:rPr lang="sv-SE" sz="1700" dirty="0"/>
              <a:t>:</a:t>
            </a:r>
          </a:p>
          <a:p>
            <a:pPr lvl="1"/>
            <a:r>
              <a:rPr lang="sv-SE" sz="1800" dirty="0"/>
              <a:t>Utmärks av en manlig norm och hierarki både män emellan och i förhållande till andra kön</a:t>
            </a:r>
          </a:p>
          <a:p>
            <a:pPr lvl="1"/>
            <a:r>
              <a:rPr lang="sv-SE" sz="1800" dirty="0"/>
              <a:t>Upprätthålls genom homosocialt och </a:t>
            </a:r>
            <a:r>
              <a:rPr lang="sv-SE" sz="1800" dirty="0" err="1"/>
              <a:t>heterosocialt</a:t>
            </a:r>
            <a:r>
              <a:rPr lang="sv-SE" sz="1800" dirty="0"/>
              <a:t> samspel</a:t>
            </a:r>
          </a:p>
          <a:p>
            <a:pPr lvl="1"/>
            <a:r>
              <a:rPr lang="sv-SE" sz="1800" dirty="0"/>
              <a:t>Ojämställdhet osynliggörs</a:t>
            </a:r>
          </a:p>
          <a:p>
            <a:pPr lvl="1"/>
            <a:r>
              <a:rPr lang="sv-SE" sz="1800" dirty="0"/>
              <a:t>Kan vara </a:t>
            </a:r>
            <a:r>
              <a:rPr lang="sv-SE" sz="1800" dirty="0" err="1"/>
              <a:t>gynsamma</a:t>
            </a:r>
            <a:r>
              <a:rPr lang="sv-SE" sz="1800" dirty="0"/>
              <a:t> på individnivå</a:t>
            </a:r>
          </a:p>
          <a:p>
            <a:pPr lvl="1"/>
            <a:r>
              <a:rPr lang="sv-SE" sz="1800" dirty="0"/>
              <a:t>Inkluderande OCH återskapande</a:t>
            </a:r>
          </a:p>
        </p:txBody>
      </p:sp>
      <p:sp>
        <p:nvSpPr>
          <p:cNvPr id="4" name="textruta 3">
            <a:extLst>
              <a:ext uri="{FF2B5EF4-FFF2-40B4-BE49-F238E27FC236}">
                <a16:creationId xmlns:a16="http://schemas.microsoft.com/office/drawing/2014/main" id="{1BC5D40E-00D0-A7C0-FCFE-9F317E36474E}"/>
              </a:ext>
            </a:extLst>
          </p:cNvPr>
          <p:cNvSpPr txBox="1"/>
          <p:nvPr/>
        </p:nvSpPr>
        <p:spPr>
          <a:xfrm>
            <a:off x="7733654" y="103838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Figtree" panose="020F0502020204030204"/>
              <a:ea typeface="+mn-ea"/>
              <a:cs typeface="+mn-cs"/>
            </a:endParaRPr>
          </a:p>
        </p:txBody>
      </p:sp>
      <p:sp>
        <p:nvSpPr>
          <p:cNvPr id="8" name="textruta 7">
            <a:extLst>
              <a:ext uri="{FF2B5EF4-FFF2-40B4-BE49-F238E27FC236}">
                <a16:creationId xmlns:a16="http://schemas.microsoft.com/office/drawing/2014/main" id="{A5B84886-3E4D-F338-2785-865B9C30273E}"/>
              </a:ext>
            </a:extLst>
          </p:cNvPr>
          <p:cNvSpPr txBox="1"/>
          <p:nvPr/>
        </p:nvSpPr>
        <p:spPr>
          <a:xfrm>
            <a:off x="10631837" y="561038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Figtree" panose="020F0502020204030204"/>
              <a:ea typeface="+mn-ea"/>
              <a:cs typeface="+mn-cs"/>
            </a:endParaRPr>
          </a:p>
        </p:txBody>
      </p:sp>
      <p:pic>
        <p:nvPicPr>
          <p:cNvPr id="14" name="Picture 4" descr="Homosoc.pdf                                                    00000002 CHS LILLA                      00000000:">
            <a:extLst>
              <a:ext uri="{FF2B5EF4-FFF2-40B4-BE49-F238E27FC236}">
                <a16:creationId xmlns:a16="http://schemas.microsoft.com/office/drawing/2014/main" id="{487BF2B8-8884-F320-838F-ECF50D54C993}"/>
              </a:ext>
            </a:extLst>
          </p:cNvPr>
          <p:cNvPicPr>
            <a:picLocks noChangeAspect="1" noChangeArrowheads="1"/>
          </p:cNvPicPr>
          <p:nvPr/>
        </p:nvPicPr>
        <p:blipFill>
          <a:blip r:embed="rId2"/>
          <a:srcRect l="17439" t="17293" r="14485" b="14798"/>
          <a:stretch>
            <a:fillRect/>
          </a:stretch>
        </p:blipFill>
        <p:spPr bwMode="auto">
          <a:xfrm>
            <a:off x="8383614" y="181550"/>
            <a:ext cx="3478517" cy="4909930"/>
          </a:xfrm>
          <a:prstGeom prst="rect">
            <a:avLst/>
          </a:prstGeom>
          <a:noFill/>
          <a:ln w="9525">
            <a:solidFill>
              <a:schemeClr val="accent1"/>
            </a:solidFill>
            <a:miter lim="800000"/>
            <a:headEnd/>
            <a:tailEnd/>
          </a:ln>
          <a:effectLst>
            <a:outerShdw blurRad="50800" dist="38100" dir="2700000" algn="tl" rotWithShape="0">
              <a:prstClr val="black">
                <a:alpha val="40000"/>
              </a:prstClr>
            </a:outerShdw>
          </a:effectLst>
        </p:spPr>
      </p:pic>
      <p:pic>
        <p:nvPicPr>
          <p:cNvPr id="10" name="Platshållare för innehåll 11">
            <a:extLst>
              <a:ext uri="{FF2B5EF4-FFF2-40B4-BE49-F238E27FC236}">
                <a16:creationId xmlns:a16="http://schemas.microsoft.com/office/drawing/2014/main" id="{8DECAE2C-7FCF-98AE-A5F4-A6D171E04291}"/>
              </a:ext>
            </a:extLst>
          </p:cNvPr>
          <p:cNvPicPr>
            <a:picLocks noGrp="1" noChangeAspect="1"/>
          </p:cNvPicPr>
          <p:nvPr>
            <p:ph sz="half" idx="13"/>
          </p:nvPr>
        </p:nvPicPr>
        <p:blipFill>
          <a:blip r:embed="rId3"/>
          <a:stretch>
            <a:fillRect/>
          </a:stretch>
        </p:blipFill>
        <p:spPr>
          <a:xfrm>
            <a:off x="6582788" y="2445530"/>
            <a:ext cx="3031120" cy="435089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124376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465EE-735C-EEA1-11D0-C27741CB586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F1B7B81-D735-630F-9B8C-56DEB18A2A23}"/>
              </a:ext>
            </a:extLst>
          </p:cNvPr>
          <p:cNvSpPr>
            <a:spLocks noGrp="1"/>
          </p:cNvSpPr>
          <p:nvPr>
            <p:ph type="title"/>
          </p:nvPr>
        </p:nvSpPr>
        <p:spPr>
          <a:xfrm>
            <a:off x="600076" y="1169520"/>
            <a:ext cx="4929982" cy="977612"/>
          </a:xfrm>
        </p:spPr>
        <p:txBody>
          <a:bodyPr anchor="t">
            <a:normAutofit/>
          </a:bodyPr>
          <a:lstStyle/>
          <a:p>
            <a:r>
              <a:rPr lang="sv-SE" sz="2700" dirty="0"/>
              <a:t>Förändring?</a:t>
            </a:r>
            <a:br>
              <a:rPr lang="sv-SE" dirty="0"/>
            </a:br>
            <a:endParaRPr lang="en-US" sz="2500" dirty="0"/>
          </a:p>
        </p:txBody>
      </p:sp>
      <p:sp>
        <p:nvSpPr>
          <p:cNvPr id="3" name="Platshållare för innehåll 2">
            <a:extLst>
              <a:ext uri="{FF2B5EF4-FFF2-40B4-BE49-F238E27FC236}">
                <a16:creationId xmlns:a16="http://schemas.microsoft.com/office/drawing/2014/main" id="{03BE2FA3-6E3E-633B-FE9F-43A7678C623A}"/>
              </a:ext>
            </a:extLst>
          </p:cNvPr>
          <p:cNvSpPr>
            <a:spLocks noGrp="1"/>
          </p:cNvSpPr>
          <p:nvPr>
            <p:ph sz="half" idx="1"/>
          </p:nvPr>
        </p:nvSpPr>
        <p:spPr>
          <a:xfrm>
            <a:off x="600074" y="2006930"/>
            <a:ext cx="5263515" cy="4320843"/>
          </a:xfrm>
        </p:spPr>
        <p:txBody>
          <a:bodyPr>
            <a:normAutofit/>
          </a:bodyPr>
          <a:lstStyle/>
          <a:p>
            <a:r>
              <a:rPr lang="en-US" sz="2400" dirty="0" err="1"/>
              <a:t>Kunskap</a:t>
            </a:r>
            <a:r>
              <a:rPr lang="en-US" sz="2400" dirty="0"/>
              <a:t>, </a:t>
            </a:r>
            <a:r>
              <a:rPr lang="en-US" sz="2400" dirty="0" err="1"/>
              <a:t>medvetenhet</a:t>
            </a:r>
            <a:r>
              <a:rPr lang="en-US" sz="2400" dirty="0"/>
              <a:t>, </a:t>
            </a:r>
            <a:r>
              <a:rPr lang="en-US" sz="2400" dirty="0" err="1"/>
              <a:t>vilja</a:t>
            </a:r>
            <a:r>
              <a:rPr lang="en-US" sz="2400" dirty="0"/>
              <a:t> och handling</a:t>
            </a:r>
          </a:p>
          <a:p>
            <a:r>
              <a:rPr lang="en-US" sz="2400" dirty="0"/>
              <a:t>Handling: </a:t>
            </a:r>
            <a:r>
              <a:rPr lang="en-US" sz="2400" dirty="0" err="1"/>
              <a:t>individuellt</a:t>
            </a:r>
            <a:r>
              <a:rPr lang="en-US" sz="2400" dirty="0"/>
              <a:t> och </a:t>
            </a:r>
            <a:r>
              <a:rPr lang="en-US" sz="2400" dirty="0" err="1"/>
              <a:t>kollektivt</a:t>
            </a:r>
            <a:endParaRPr lang="en-US" sz="2400" dirty="0"/>
          </a:p>
          <a:p>
            <a:pPr marL="0" lvl="0" indent="0">
              <a:buNone/>
            </a:pPr>
            <a:endParaRPr lang="sv-SE" sz="1000" kern="100" dirty="0">
              <a:effectLst/>
            </a:endParaRPr>
          </a:p>
          <a:p>
            <a:pPr marL="0" lvl="0" indent="0">
              <a:buNone/>
            </a:pPr>
            <a:endParaRPr lang="sv-SE" sz="1000" kern="100" dirty="0">
              <a:effectLst/>
            </a:endParaRPr>
          </a:p>
          <a:p>
            <a:pPr marL="0" lvl="0" indent="0">
              <a:buNone/>
            </a:pPr>
            <a:endParaRPr lang="sv-SE" sz="1000" kern="100" dirty="0">
              <a:effectLst/>
            </a:endParaRPr>
          </a:p>
        </p:txBody>
      </p:sp>
      <p:pic>
        <p:nvPicPr>
          <p:cNvPr id="6" name="Platshållare för bild 5" descr="En bild som visar Dans, siluett, staty, grupp&#10;&#10;AI-genererat innehåll kan vara felaktigt.">
            <a:extLst>
              <a:ext uri="{FF2B5EF4-FFF2-40B4-BE49-F238E27FC236}">
                <a16:creationId xmlns:a16="http://schemas.microsoft.com/office/drawing/2014/main" id="{D72E6450-B2BC-7AC7-DD35-EFBF49A78CBC}"/>
              </a:ext>
            </a:extLst>
          </p:cNvPr>
          <p:cNvPicPr>
            <a:picLocks noGrp="1" noChangeAspect="1"/>
          </p:cNvPicPr>
          <p:nvPr>
            <p:ph type="pic" sz="quarter" idx="13"/>
          </p:nvPr>
        </p:nvPicPr>
        <p:blipFill>
          <a:blip r:embed="rId2"/>
          <a:srcRect l="29855" r="10810" b="-1"/>
          <a:stretch/>
        </p:blipFill>
        <p:spPr>
          <a:xfrm>
            <a:off x="6096000" y="10"/>
            <a:ext cx="6096000" cy="6857990"/>
          </a:xfrm>
          <a:noFill/>
        </p:spPr>
      </p:pic>
      <p:sp>
        <p:nvSpPr>
          <p:cNvPr id="7" name="textruta 6">
            <a:extLst>
              <a:ext uri="{FF2B5EF4-FFF2-40B4-BE49-F238E27FC236}">
                <a16:creationId xmlns:a16="http://schemas.microsoft.com/office/drawing/2014/main" id="{1440111E-DBBB-8CDC-71E6-E08EB01DA1B5}"/>
              </a:ext>
            </a:extLst>
          </p:cNvPr>
          <p:cNvSpPr txBox="1"/>
          <p:nvPr/>
        </p:nvSpPr>
        <p:spPr>
          <a:xfrm>
            <a:off x="3363135" y="6571281"/>
            <a:ext cx="2810385"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srgbClr val="000000"/>
                </a:solidFill>
                <a:effectLst/>
                <a:uLnTx/>
                <a:uFillTx/>
                <a:latin typeface="Figtree" panose="020F0502020204030204"/>
                <a:ea typeface="+mn-ea"/>
                <a:cs typeface="+mn-cs"/>
              </a:rPr>
              <a:t>Photo by </a:t>
            </a:r>
            <a:r>
              <a:rPr kumimoji="0" lang="sv-SE" sz="1000" b="0" i="0" u="none" strike="noStrike" kern="1200" cap="none" spc="0" normalizeH="0" baseline="0" noProof="0" dirty="0">
                <a:ln>
                  <a:noFill/>
                </a:ln>
                <a:solidFill>
                  <a:srgbClr val="000000"/>
                </a:solidFill>
                <a:effectLst/>
                <a:uLnTx/>
                <a:uFillTx/>
                <a:latin typeface="Figtree" panose="020F0502020204030204"/>
                <a:ea typeface="+mn-ea"/>
                <a:cs typeface="+mn-cs"/>
                <a:hlinkClick r:id="rId3"/>
              </a:rPr>
              <a:t>Trude Jonsson Stangel</a:t>
            </a:r>
            <a:r>
              <a:rPr kumimoji="0" lang="sv-SE" sz="1000" b="0" i="0" u="none" strike="noStrike" kern="1200" cap="none" spc="0" normalizeH="0" baseline="0" noProof="0" dirty="0">
                <a:ln>
                  <a:noFill/>
                </a:ln>
                <a:solidFill>
                  <a:srgbClr val="000000"/>
                </a:solidFill>
                <a:effectLst/>
                <a:uLnTx/>
                <a:uFillTx/>
                <a:latin typeface="Figtree" panose="020F0502020204030204"/>
                <a:ea typeface="+mn-ea"/>
                <a:cs typeface="+mn-cs"/>
              </a:rPr>
              <a:t> on </a:t>
            </a:r>
            <a:r>
              <a:rPr kumimoji="0" lang="sv-SE" sz="1000" b="0" i="0" u="none" strike="noStrike" kern="1200" cap="none" spc="0" normalizeH="0" baseline="0" noProof="0" dirty="0">
                <a:ln>
                  <a:noFill/>
                </a:ln>
                <a:solidFill>
                  <a:srgbClr val="000000"/>
                </a:solidFill>
                <a:effectLst/>
                <a:uLnTx/>
                <a:uFillTx/>
                <a:latin typeface="Figtree" panose="020F0502020204030204"/>
                <a:ea typeface="+mn-ea"/>
                <a:cs typeface="+mn-cs"/>
                <a:hlinkClick r:id="rId4"/>
              </a:rPr>
              <a:t>Unsplash</a:t>
            </a:r>
            <a:r>
              <a:rPr kumimoji="0" lang="sv-SE" sz="1000" b="0" i="0" u="none" strike="noStrike" kern="1200" cap="none" spc="0" normalizeH="0" baseline="0" noProof="0" dirty="0">
                <a:ln>
                  <a:noFill/>
                </a:ln>
                <a:solidFill>
                  <a:srgbClr val="000000"/>
                </a:solidFill>
                <a:effectLst/>
                <a:uLnTx/>
                <a:uFillTx/>
                <a:latin typeface="Figtree" panose="020F0502020204030204"/>
                <a:ea typeface="+mn-ea"/>
                <a:cs typeface="+mn-cs"/>
              </a:rPr>
              <a:t> </a:t>
            </a:r>
            <a:endParaRPr kumimoji="0" lang="en-US" sz="1000" b="0" i="0" u="none" strike="noStrike" kern="1200" cap="none" spc="0" normalizeH="0" baseline="0" noProof="0" dirty="0">
              <a:ln>
                <a:noFill/>
              </a:ln>
              <a:solidFill>
                <a:srgbClr val="000000"/>
              </a:solidFill>
              <a:effectLst/>
              <a:uLnTx/>
              <a:uFillTx/>
              <a:latin typeface="Figtree" panose="020F0502020204030204"/>
              <a:ea typeface="+mn-ea"/>
              <a:cs typeface="+mn-cs"/>
            </a:endParaRPr>
          </a:p>
        </p:txBody>
      </p:sp>
    </p:spTree>
    <p:extLst>
      <p:ext uri="{BB962C8B-B14F-4D97-AF65-F5344CB8AC3E}">
        <p14:creationId xmlns:p14="http://schemas.microsoft.com/office/powerpoint/2010/main" val="19358206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6663058"/>
      </p:ext>
    </p:extLst>
  </p:cSld>
  <p:clrMapOvr>
    <a:masterClrMapping/>
  </p:clrMapOvr>
</p:sld>
</file>

<file path=ppt/theme/theme1.xml><?xml version="1.0" encoding="utf-8"?>
<a:theme xmlns:a="http://schemas.openxmlformats.org/drawingml/2006/main" name="Slinga">
  <a:themeElements>
    <a:clrScheme name="Slinga">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Slinga">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nga">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Beskjæring">
  <a:themeElements>
    <a:clrScheme name="Gråton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eskjæring">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eskjæring">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3.xml><?xml version="1.0" encoding="utf-8"?>
<a:theme xmlns:a="http://schemas.openxmlformats.org/drawingml/2006/main" name="Office-tema">
  <a:themeElements>
    <a:clrScheme name="KTH">
      <a:dk1>
        <a:srgbClr val="000000"/>
      </a:dk1>
      <a:lt1>
        <a:srgbClr val="FFFFFF"/>
      </a:lt1>
      <a:dk2>
        <a:srgbClr val="000061"/>
      </a:dk2>
      <a:lt2>
        <a:srgbClr val="EBE5E0"/>
      </a:lt2>
      <a:accent1>
        <a:srgbClr val="004791"/>
      </a:accent1>
      <a:accent2>
        <a:srgbClr val="6198D2"/>
      </a:accent2>
      <a:accent3>
        <a:srgbClr val="000061"/>
      </a:accent3>
      <a:accent4>
        <a:srgbClr val="DEF0FF"/>
      </a:accent4>
      <a:accent5>
        <a:srgbClr val="EBE5DF"/>
      </a:accent5>
      <a:accent6>
        <a:srgbClr val="0028ED"/>
      </a:accent6>
      <a:hlink>
        <a:srgbClr val="3878C2"/>
      </a:hlink>
      <a:folHlink>
        <a:srgbClr val="004691"/>
      </a:folHlink>
    </a:clrScheme>
    <a:fontScheme name="Office">
      <a:majorFont>
        <a:latin typeface="Figtree"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Figtree"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custClrLst>
    <a:custClr name="Sand">
      <a:srgbClr val="EBE5E0"/>
    </a:custClr>
    <a:custClr name="KTH blue">
      <a:srgbClr val="004791"/>
    </a:custClr>
    <a:custClr name="Sky blue">
      <a:srgbClr val="6298D2"/>
    </a:custClr>
    <a:custClr name="Navy blue">
      <a:srgbClr val="000061"/>
    </a:custClr>
    <a:custClr name="Light blue">
      <a:srgbClr val="DEF0FF"/>
    </a:custClr>
    <a:custClr name="Digital blue">
      <a:srgbClr val="0029ED"/>
    </a:custClr>
    <a:custClr name="Blank">
      <a:srgbClr val="FFFFFF"/>
    </a:custClr>
    <a:custClr name="Blank">
      <a:srgbClr val="FFFFFF"/>
    </a:custClr>
    <a:custClr name="Blank">
      <a:srgbClr val="FFFFFF"/>
    </a:custClr>
    <a:custClr name="Blank">
      <a:srgbClr val="FFFFFF"/>
    </a:custClr>
    <a:custClr name="Dark green">
      <a:srgbClr val="0D4A21"/>
    </a:custClr>
    <a:custClr name="Dark turquoise">
      <a:srgbClr val="1C434C"/>
    </a:custClr>
    <a:custClr name="Dark brick">
      <a:srgbClr val="78001A"/>
    </a:custClr>
    <a:custClr name="Dark yellow">
      <a:srgbClr val="A65900"/>
    </a:custClr>
    <a:custClr name="Dark grey">
      <a:srgbClr val="323232"/>
    </a:custClr>
    <a:custClr name="Blank">
      <a:srgbClr val="FFFFFF"/>
    </a:custClr>
    <a:custClr name="Blank">
      <a:srgbClr val="FFFFFF"/>
    </a:custClr>
    <a:custClr name="Blank">
      <a:srgbClr val="FFFFFF"/>
    </a:custClr>
    <a:custClr name="Blank">
      <a:srgbClr val="FFFFFF"/>
    </a:custClr>
    <a:custClr name="Blank">
      <a:srgbClr val="FFFFFF"/>
    </a:custClr>
    <a:custClr name="Green">
      <a:srgbClr val="4DA060"/>
    </a:custClr>
    <a:custClr name="Turquoise">
      <a:srgbClr val="339C9C"/>
    </a:custClr>
    <a:custClr name="Brick">
      <a:srgbClr val="E86A58"/>
    </a:custClr>
    <a:custClr name="Yellow">
      <a:srgbClr val="FFBE00"/>
    </a:custClr>
    <a:custClr name="Grey">
      <a:srgbClr val="A5A5A5"/>
    </a:custClr>
    <a:custClr name="Blank">
      <a:srgbClr val="FFFFFF"/>
    </a:custClr>
    <a:custClr name="Blank">
      <a:srgbClr val="FFFFFF"/>
    </a:custClr>
    <a:custClr name="Blank">
      <a:srgbClr val="FFFFFF"/>
    </a:custClr>
    <a:custClr name="Blank">
      <a:srgbClr val="FFFFFF"/>
    </a:custClr>
    <a:custClr name="Blank">
      <a:srgbClr val="FFFFFF"/>
    </a:custClr>
    <a:custClr name="Light green">
      <a:srgbClr val="C7EBBA"/>
    </a:custClr>
    <a:custClr name="Light turquoise">
      <a:srgbClr val="B2E0E0"/>
    </a:custClr>
    <a:custClr name="Light brick">
      <a:srgbClr val="FFCCC4"/>
    </a:custClr>
    <a:custClr name="Light yellow">
      <a:srgbClr val="FFF0B0"/>
    </a:custClr>
    <a:custClr name="Light grey">
      <a:srgbClr val="E6E6E6"/>
    </a:custClr>
  </a:custClrLst>
  <a:extLst>
    <a:ext uri="{05A4C25C-085E-4340-85A3-A5531E510DB2}">
      <thm15:themeFamily xmlns:thm15="http://schemas.microsoft.com/office/thememl/2012/main" name="Presentation5" id="{E87A1D26-9823-4A0C-BCAA-DEF9E3DC6E97}" vid="{36D6B77A-A1F9-4395-ADEB-46C200C195A0}"/>
    </a:ext>
  </a:extLst>
</a:theme>
</file>

<file path=ppt/theme/theme4.xml><?xml version="1.0" encoding="utf-8"?>
<a:theme xmlns:a="http://schemas.openxmlformats.org/drawingml/2006/main" name="SU">
  <a:themeElements>
    <a:clrScheme name="Stockholms Universitet">
      <a:dk1>
        <a:srgbClr val="000000"/>
      </a:dk1>
      <a:lt1>
        <a:srgbClr val="FFFFFF"/>
      </a:lt1>
      <a:dk2>
        <a:srgbClr val="002F5F"/>
      </a:dk2>
      <a:lt2>
        <a:srgbClr val="808080"/>
      </a:lt2>
      <a:accent1>
        <a:srgbClr val="002F5F"/>
      </a:accent1>
      <a:accent2>
        <a:srgbClr val="ACDEE6"/>
      </a:accent2>
      <a:accent3>
        <a:srgbClr val="9BB2CE"/>
      </a:accent3>
      <a:accent4>
        <a:srgbClr val="EB7125"/>
      </a:accent4>
      <a:accent5>
        <a:srgbClr val="4C4C4C"/>
      </a:accent5>
      <a:accent6>
        <a:srgbClr val="DADADA"/>
      </a:accent6>
      <a:hlink>
        <a:srgbClr val="0000FF"/>
      </a:hlink>
      <a:folHlink>
        <a:srgbClr val="800080"/>
      </a:folHlink>
    </a:clrScheme>
    <a:fontScheme name="Stockholms Universitet">
      <a:majorFont>
        <a:latin typeface="Calibri"/>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8171</TotalTime>
  <Words>7899</Words>
  <Application>Microsoft Office PowerPoint</Application>
  <PresentationFormat>Bredbild</PresentationFormat>
  <Paragraphs>748</Paragraphs>
  <Slides>50</Slides>
  <Notes>33</Notes>
  <HiddenSlides>0</HiddenSlides>
  <MMClips>0</MMClips>
  <ScaleCrop>false</ScaleCrop>
  <HeadingPairs>
    <vt:vector size="6" baseType="variant">
      <vt:variant>
        <vt:lpstr>Använt teckensnitt</vt:lpstr>
      </vt:variant>
      <vt:variant>
        <vt:i4>15</vt:i4>
      </vt:variant>
      <vt:variant>
        <vt:lpstr>Tema</vt:lpstr>
      </vt:variant>
      <vt:variant>
        <vt:i4>5</vt:i4>
      </vt:variant>
      <vt:variant>
        <vt:lpstr>Bildrubriker</vt:lpstr>
      </vt:variant>
      <vt:variant>
        <vt:i4>50</vt:i4>
      </vt:variant>
    </vt:vector>
  </HeadingPairs>
  <TitlesOfParts>
    <vt:vector size="70" baseType="lpstr">
      <vt:lpstr>Aptos</vt:lpstr>
      <vt:lpstr>Arial</vt:lpstr>
      <vt:lpstr>Calibri</vt:lpstr>
      <vt:lpstr>Century Gothic</vt:lpstr>
      <vt:lpstr>DepCentury Old Style</vt:lpstr>
      <vt:lpstr>Figtree</vt:lpstr>
      <vt:lpstr>Franklin Gothic Book</vt:lpstr>
      <vt:lpstr>Liberation Sans</vt:lpstr>
      <vt:lpstr>Libre Baskerville</vt:lpstr>
      <vt:lpstr>Public Sans</vt:lpstr>
      <vt:lpstr>STK Bureau Sans</vt:lpstr>
      <vt:lpstr>STK Bureau Sans Book</vt:lpstr>
      <vt:lpstr>Times</vt:lpstr>
      <vt:lpstr>Times New Roman</vt:lpstr>
      <vt:lpstr>Wingdings 3</vt:lpstr>
      <vt:lpstr>Slinga</vt:lpstr>
      <vt:lpstr>Beskjæring</vt:lpstr>
      <vt:lpstr>Office-tema</vt:lpstr>
      <vt:lpstr>SU</vt:lpstr>
      <vt:lpstr>ChatGPT</vt:lpstr>
      <vt:lpstr>PowerPoint-presentation</vt:lpstr>
      <vt:lpstr>Svenska ilera-föreningen</vt:lpstr>
      <vt:lpstr>Männen och arbetsmarknaden - jämställdhetens nästa steg?</vt:lpstr>
      <vt:lpstr>PowerPoint-presentation</vt:lpstr>
      <vt:lpstr>PowerPoint-presentation</vt:lpstr>
      <vt:lpstr>Om denne presentasjonen</vt:lpstr>
      <vt:lpstr>Hvem er jeg?</vt:lpstr>
      <vt:lpstr>Om utvalget</vt:lpstr>
      <vt:lpstr>PowerPoint-presentation</vt:lpstr>
      <vt:lpstr>Fra utvalgets mandat</vt:lpstr>
      <vt:lpstr>Arbeidsprosess</vt:lpstr>
      <vt:lpstr>Utredningen</vt:lpstr>
      <vt:lpstr>Skoleresultater</vt:lpstr>
      <vt:lpstr>Utdanningsvalg</vt:lpstr>
      <vt:lpstr>Høyere utdanning</vt:lpstr>
      <vt:lpstr>Høyere utdanning</vt:lpstr>
      <vt:lpstr>Kjønnsdeling i arbeidslivet </vt:lpstr>
      <vt:lpstr>Arbeidsmiljø</vt:lpstr>
      <vt:lpstr>Helse</vt:lpstr>
      <vt:lpstr>Helse</vt:lpstr>
      <vt:lpstr>Bruk av helsetjenester</vt:lpstr>
      <vt:lpstr>Innsatsområder </vt:lpstr>
      <vt:lpstr>Tiltak 3: Etablere trepartssamarbeid for bedre arbeid-familie-balanse i mannsdominerte bransjer</vt:lpstr>
      <vt:lpstr>Tiltak 14: Sikre rett til læreplass</vt:lpstr>
      <vt:lpstr>Tiltak 16: Gjennomføre en nasjonal satsing for flere unge skal velge og gjennomføre kjønnsutradisjonelle utdanningsprogram på yrkesfag</vt:lpstr>
      <vt:lpstr>Tiltak 17: Gjennomføre en nasjonal satsing for at flere menn skal velge og gjennomføre helse-, omsorgs-, sosial- og pedagogiske fag i høyere utdanning </vt:lpstr>
      <vt:lpstr>Tiltak 19: Økt innsats for psykososialt arbeidsmiljø, og mot trakassering og seksuell trakassering i arbeidslivet </vt:lpstr>
      <vt:lpstr>Tiltak 32: Vedta kjønnsnøytral formålsbestemmelse i Likestillings- og diskrimineringsloven</vt:lpstr>
      <vt:lpstr>The Nordic Research and Policy Network on Boys and Men</vt:lpstr>
      <vt:lpstr>Key topics of research</vt:lpstr>
      <vt:lpstr>Organization and funding</vt:lpstr>
      <vt:lpstr>PowerPoint-presentation</vt:lpstr>
      <vt:lpstr>PowerPoint-presentation</vt:lpstr>
      <vt:lpstr>Var har vi riktat ljuset?</vt:lpstr>
      <vt:lpstr>Var har vi riktat ljuset?</vt:lpstr>
      <vt:lpstr>PowerPoint-presentation</vt:lpstr>
      <vt:lpstr>PowerPoint-presentation</vt:lpstr>
      <vt:lpstr>PowerPoint-presentation</vt:lpstr>
      <vt:lpstr>PowerPoint-presentation</vt:lpstr>
      <vt:lpstr>PowerPoint-presentation</vt:lpstr>
      <vt:lpstr>PowerPoint-presentation</vt:lpstr>
      <vt:lpstr>PowerPoint-presentation</vt:lpstr>
      <vt:lpstr>Var har vi riktat ljuset?</vt:lpstr>
      <vt:lpstr>PowerPoint-presentation</vt:lpstr>
      <vt:lpstr>PowerPoint-presentation</vt:lpstr>
      <vt:lpstr>Problemet:  ojämlikhet och ojämställdhet </vt:lpstr>
      <vt:lpstr>Några observationer från forskningen</vt:lpstr>
      <vt:lpstr>Homosociala kulturer</vt:lpstr>
      <vt:lpstr>Förändring? </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Svenska ilera-föreningen</dc:title>
  <dc:creator>Charlotta Stern</dc:creator>
  <cp:lastModifiedBy>Farhad Abdi-Aghleboub</cp:lastModifiedBy>
  <cp:revision>4</cp:revision>
  <dcterms:created xsi:type="dcterms:W3CDTF">2024-10-15T10:04:41Z</dcterms:created>
  <dcterms:modified xsi:type="dcterms:W3CDTF">2026-10-06T06:11:35Z</dcterms:modified>
</cp:coreProperties>
</file>