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0" r:id="rId6"/>
    <p:sldMasterId id="2147483778" r:id="rId7"/>
    <p:sldMasterId id="2147483799" r:id="rId8"/>
    <p:sldMasterId id="2147483817" r:id="rId9"/>
  </p:sldMasterIdLst>
  <p:notesMasterIdLst>
    <p:notesMasterId r:id="rId43"/>
  </p:notesMasterIdLst>
  <p:sldIdLst>
    <p:sldId id="256" r:id="rId10"/>
    <p:sldId id="257" r:id="rId11"/>
    <p:sldId id="2147480849" r:id="rId12"/>
    <p:sldId id="502" r:id="rId13"/>
    <p:sldId id="389" r:id="rId14"/>
    <p:sldId id="479" r:id="rId15"/>
    <p:sldId id="501" r:id="rId16"/>
    <p:sldId id="482" r:id="rId17"/>
    <p:sldId id="484" r:id="rId18"/>
    <p:sldId id="543" r:id="rId19"/>
    <p:sldId id="498" r:id="rId20"/>
    <p:sldId id="490" r:id="rId21"/>
    <p:sldId id="494" r:id="rId22"/>
    <p:sldId id="492" r:id="rId23"/>
    <p:sldId id="499" r:id="rId24"/>
    <p:sldId id="491" r:id="rId25"/>
    <p:sldId id="2147480850" r:id="rId26"/>
    <p:sldId id="2147480851" r:id="rId27"/>
    <p:sldId id="2147480852" r:id="rId28"/>
    <p:sldId id="2147480854" r:id="rId29"/>
    <p:sldId id="12618" r:id="rId30"/>
    <p:sldId id="320" r:id="rId31"/>
    <p:sldId id="12623" r:id="rId32"/>
    <p:sldId id="12621" r:id="rId33"/>
    <p:sldId id="12605" r:id="rId34"/>
    <p:sldId id="2147480855" r:id="rId35"/>
    <p:sldId id="12622" r:id="rId36"/>
    <p:sldId id="12619" r:id="rId37"/>
    <p:sldId id="12625" r:id="rId38"/>
    <p:sldId id="12626" r:id="rId39"/>
    <p:sldId id="12620" r:id="rId40"/>
    <p:sldId id="2147480848" r:id="rId41"/>
    <p:sldId id="2147480853" r:id="rId4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5BA57-76B1-4ABE-9D9F-98B787A6A732}" v="7" dt="2025-11-27T08:53:10.534"/>
    <p1510:client id="{FA9CC426-E927-43A1-99AD-C09DBCE6A805}" v="2" dt="2025-11-27T14:11:30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site.arbetsformedlingen.se/personal/waigi/Documents/AUB-inriktningar/Results%20Sianesi/Kostnadsuppskattningar%20Siane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hs.sp.regeringskansliet.se/yta/a-sv/analys/Arbetsmarknadspolitiska%20insatser/Arbetsmarknadsutbildning/AUB%20yrkesprognos%20202509%20och%20utfall%20deltagare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ysite.arbetsformedlingen.se/personal/waigi/Documents/AUB-inriktningar/Results%20Sianesi/Kostnadsuppskattningar%20Sianes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ysite.arbetsformedlingen.se/personal/waigi/Documents/AUB-inriktningar/Results%20Sianesi/Kostnadsuppskattningar%20Sianesi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ysite.arbetsformedlingen.se/personal/waigi/Documents/AUB-inriktningar/Results%20Sianesi/Kostnadsuppskattningar%20Sianes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hs.sp.regeringskansliet.se/yta/a-sv/analys/Arbetsmarknadslget/Matchning%20och%20jobbprognoser/Matchning/Arbetsl&#246;shet%20p&#229;%20webb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ALLA!$AY$76</c:f>
              <c:strCache>
                <c:ptCount val="1"/>
                <c:pt idx="0">
                  <c:v>Alla deltagare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ALLA!$AX$77:$AX$88</c:f>
              <c:strCache>
                <c:ptCount val="12"/>
                <c:pt idx="0">
                  <c:v>Lokalvård</c:v>
                </c:pt>
                <c:pt idx="1">
                  <c:v>Maskin</c:v>
                </c:pt>
                <c:pt idx="2">
                  <c:v>Kontor / Ekonomi</c:v>
                </c:pt>
                <c:pt idx="3">
                  <c:v>Vård</c:v>
                </c:pt>
                <c:pt idx="4">
                  <c:v>Transport</c:v>
                </c:pt>
                <c:pt idx="5">
                  <c:v>IT / Teknik</c:v>
                </c:pt>
                <c:pt idx="6">
                  <c:v>Handel</c:v>
                </c:pt>
                <c:pt idx="7">
                  <c:v>Hantverk</c:v>
                </c:pt>
                <c:pt idx="8">
                  <c:v>Bygg</c:v>
                </c:pt>
                <c:pt idx="9">
                  <c:v>Restaurang</c:v>
                </c:pt>
                <c:pt idx="10">
                  <c:v>Naturbruk</c:v>
                </c:pt>
                <c:pt idx="11">
                  <c:v>Kultur</c:v>
                </c:pt>
              </c:strCache>
            </c:strRef>
          </c:cat>
          <c:val>
            <c:numRef>
              <c:f>ALLA!$AY$77:$AY$88</c:f>
              <c:numCache>
                <c:formatCode>0</c:formatCode>
                <c:ptCount val="12"/>
                <c:pt idx="0">
                  <c:v>86.491718699547292</c:v>
                </c:pt>
                <c:pt idx="1">
                  <c:v>107.9021136520836</c:v>
                </c:pt>
                <c:pt idx="2">
                  <c:v>118.73283249572067</c:v>
                </c:pt>
                <c:pt idx="3">
                  <c:v>129.07945855637988</c:v>
                </c:pt>
                <c:pt idx="4">
                  <c:v>132.99719140600973</c:v>
                </c:pt>
                <c:pt idx="5">
                  <c:v>163.16779488155748</c:v>
                </c:pt>
                <c:pt idx="6">
                  <c:v>167.84981939273274</c:v>
                </c:pt>
                <c:pt idx="7">
                  <c:v>262.27521264200385</c:v>
                </c:pt>
                <c:pt idx="8">
                  <c:v>297.5060510304927</c:v>
                </c:pt>
                <c:pt idx="9">
                  <c:v>329.92957295357701</c:v>
                </c:pt>
                <c:pt idx="10">
                  <c:v>593.56252326395554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F-414C-8827-1F23908F1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567600"/>
        <c:axId val="1885568080"/>
      </c:barChart>
      <c:catAx>
        <c:axId val="188556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85568080"/>
        <c:crosses val="autoZero"/>
        <c:auto val="1"/>
        <c:lblAlgn val="ctr"/>
        <c:lblOffset val="100"/>
        <c:noMultiLvlLbl val="0"/>
      </c:catAx>
      <c:valAx>
        <c:axId val="1885568080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8556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65286734749786E-2"/>
          <c:y val="5.2163373944454125E-2"/>
          <c:w val="0.87541827283190532"/>
          <c:h val="0.81919183517553251"/>
        </c:manualLayout>
      </c:layout>
      <c:bubbleChart>
        <c:varyColors val="0"/>
        <c:ser>
          <c:idx val="0"/>
          <c:order val="0"/>
          <c:tx>
            <c:v>Överskottsyrken</c:v>
          </c:tx>
          <c:spPr>
            <a:solidFill>
              <a:srgbClr val="C00000">
                <a:alpha val="50000"/>
              </a:srgbClr>
            </a:solidFill>
            <a:ln w="25400">
              <a:noFill/>
            </a:ln>
            <a:effectLst/>
          </c:spPr>
          <c:invertIfNegative val="0"/>
          <c:xVal>
            <c:numRef>
              <c:f>'bearb2 AUB'!$E$4:$E$13</c:f>
              <c:numCache>
                <c:formatCode>0%</c:formatCode>
                <c:ptCount val="10"/>
                <c:pt idx="0">
                  <c:v>0.49959546925566345</c:v>
                </c:pt>
                <c:pt idx="1">
                  <c:v>0.34639663335086796</c:v>
                </c:pt>
                <c:pt idx="2">
                  <c:v>0.75247081639503222</c:v>
                </c:pt>
                <c:pt idx="3">
                  <c:v>0.84098970687441521</c:v>
                </c:pt>
                <c:pt idx="4">
                  <c:v>0.38790205228561392</c:v>
                </c:pt>
                <c:pt idx="5">
                  <c:v>0.28520485983274602</c:v>
                </c:pt>
                <c:pt idx="6">
                  <c:v>0.27187319756865874</c:v>
                </c:pt>
                <c:pt idx="7">
                  <c:v>0.79349148418491489</c:v>
                </c:pt>
                <c:pt idx="8">
                  <c:v>0.40944090321582838</c:v>
                </c:pt>
                <c:pt idx="9">
                  <c:v>0.19058217172308772</c:v>
                </c:pt>
              </c:numCache>
            </c:numRef>
          </c:xVal>
          <c:yVal>
            <c:numRef>
              <c:f>'bearb2 AUB'!$C$4:$C$13</c:f>
              <c:numCache>
                <c:formatCode>0%</c:formatCode>
                <c:ptCount val="10"/>
                <c:pt idx="0">
                  <c:v>0.21666666666666667</c:v>
                </c:pt>
                <c:pt idx="1">
                  <c:v>8.6956521739130432E-2</c:v>
                </c:pt>
                <c:pt idx="2">
                  <c:v>0.53333333333333333</c:v>
                </c:pt>
                <c:pt idx="3">
                  <c:v>0.30027548209366389</c:v>
                </c:pt>
                <c:pt idx="4">
                  <c:v>0.18888888888888888</c:v>
                </c:pt>
                <c:pt idx="5">
                  <c:v>0.17477477477477477</c:v>
                </c:pt>
                <c:pt idx="6">
                  <c:v>0.20983213429256595</c:v>
                </c:pt>
                <c:pt idx="7">
                  <c:v>0.2711864406779661</c:v>
                </c:pt>
                <c:pt idx="8">
                  <c:v>0.2818181818181818</c:v>
                </c:pt>
                <c:pt idx="9">
                  <c:v>0.16923076923076924</c:v>
                </c:pt>
              </c:numCache>
            </c:numRef>
          </c:yVal>
          <c:bubbleSize>
            <c:numRef>
              <c:f>'bearb2 AUB'!$B$4:$B$13</c:f>
              <c:numCache>
                <c:formatCode>_-* #\ ##0\ _k_r_-;\-* #\ ##0\ _k_r_-;_-* "-"??\ _k_r_-;_-@_-</c:formatCode>
                <c:ptCount val="10"/>
                <c:pt idx="0">
                  <c:v>60</c:v>
                </c:pt>
                <c:pt idx="1">
                  <c:v>69</c:v>
                </c:pt>
                <c:pt idx="2">
                  <c:v>15</c:v>
                </c:pt>
                <c:pt idx="3">
                  <c:v>363</c:v>
                </c:pt>
                <c:pt idx="4">
                  <c:v>270</c:v>
                </c:pt>
                <c:pt idx="5">
                  <c:v>555</c:v>
                </c:pt>
                <c:pt idx="6">
                  <c:v>834</c:v>
                </c:pt>
                <c:pt idx="7">
                  <c:v>59</c:v>
                </c:pt>
                <c:pt idx="8">
                  <c:v>110</c:v>
                </c:pt>
                <c:pt idx="9">
                  <c:v>195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5DCC-47E6-A2C0-9D6542CED82C}"/>
            </c:ext>
          </c:extLst>
        </c:ser>
        <c:ser>
          <c:idx val="1"/>
          <c:order val="1"/>
          <c:tx>
            <c:v>Ej bedömda yrken</c:v>
          </c:tx>
          <c:spPr>
            <a:solidFill>
              <a:schemeClr val="tx1">
                <a:lumMod val="50000"/>
                <a:lumOff val="50000"/>
                <a:alpha val="50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'bearb2 AUB'!$E$14:$E$30</c:f>
              <c:numCache>
                <c:formatCode>0%</c:formatCode>
                <c:ptCount val="17"/>
                <c:pt idx="0">
                  <c:v>0.71140763997906853</c:v>
                </c:pt>
                <c:pt idx="1">
                  <c:v>0.7007115948095437</c:v>
                </c:pt>
                <c:pt idx="2">
                  <c:v>0.74243393009377667</c:v>
                </c:pt>
                <c:pt idx="3">
                  <c:v>0.74900362724463754</c:v>
                </c:pt>
                <c:pt idx="4">
                  <c:v>0.95362495888737486</c:v>
                </c:pt>
                <c:pt idx="5">
                  <c:v>0.97843794920939142</c:v>
                </c:pt>
                <c:pt idx="6">
                  <c:v>0.94541984732824424</c:v>
                </c:pt>
                <c:pt idx="7">
                  <c:v>0.98336414048059151</c:v>
                </c:pt>
                <c:pt idx="8">
                  <c:v>0.87841641128275694</c:v>
                </c:pt>
                <c:pt idx="9">
                  <c:v>0.96939156401642401</c:v>
                </c:pt>
                <c:pt idx="10">
                  <c:v>0.85306570487690137</c:v>
                </c:pt>
                <c:pt idx="11">
                  <c:v>0.95730706075533667</c:v>
                </c:pt>
                <c:pt idx="12">
                  <c:v>0.75024222198299062</c:v>
                </c:pt>
                <c:pt idx="13">
                  <c:v>0.77621591228563391</c:v>
                </c:pt>
                <c:pt idx="14">
                  <c:v>0.21124999999999999</c:v>
                </c:pt>
                <c:pt idx="15">
                  <c:v>0.80534684605975881</c:v>
                </c:pt>
                <c:pt idx="16">
                  <c:v>0.57317406143344707</c:v>
                </c:pt>
              </c:numCache>
            </c:numRef>
          </c:xVal>
          <c:yVal>
            <c:numRef>
              <c:f>'bearb2 AUB'!$C$14:$C$30</c:f>
              <c:numCache>
                <c:formatCode>0%</c:formatCode>
                <c:ptCount val="17"/>
                <c:pt idx="0">
                  <c:v>0.13513513513513514</c:v>
                </c:pt>
                <c:pt idx="1">
                  <c:v>0.18699186991869918</c:v>
                </c:pt>
                <c:pt idx="2">
                  <c:v>0.2391304347826087</c:v>
                </c:pt>
                <c:pt idx="3">
                  <c:v>0.33333333333333331</c:v>
                </c:pt>
                <c:pt idx="4">
                  <c:v>0.18831168831168832</c:v>
                </c:pt>
                <c:pt idx="5">
                  <c:v>0.46153846153846156</c:v>
                </c:pt>
                <c:pt idx="6">
                  <c:v>0.41935483870967744</c:v>
                </c:pt>
                <c:pt idx="7">
                  <c:v>0.26506024096385544</c:v>
                </c:pt>
                <c:pt idx="8">
                  <c:v>0.23484848484848486</c:v>
                </c:pt>
                <c:pt idx="9">
                  <c:v>0.37037037037037035</c:v>
                </c:pt>
                <c:pt idx="10">
                  <c:v>0.28846153846153844</c:v>
                </c:pt>
                <c:pt idx="11">
                  <c:v>0.3125</c:v>
                </c:pt>
                <c:pt idx="12">
                  <c:v>0.66666666666666663</c:v>
                </c:pt>
                <c:pt idx="13">
                  <c:v>0.83333333333333337</c:v>
                </c:pt>
                <c:pt idx="14">
                  <c:v>0.30434782608695654</c:v>
                </c:pt>
                <c:pt idx="15">
                  <c:v>0.30769230769230771</c:v>
                </c:pt>
                <c:pt idx="16">
                  <c:v>0.25161290322580643</c:v>
                </c:pt>
              </c:numCache>
            </c:numRef>
          </c:yVal>
          <c:bubbleSize>
            <c:numRef>
              <c:f>'bearb2 AUB'!$B$14:$B$30</c:f>
              <c:numCache>
                <c:formatCode>_-* #\ ##0\ _k_r_-;\-* #\ ##0\ _k_r_-;_-* "-"??\ _k_r_-;_-@_-</c:formatCode>
                <c:ptCount val="17"/>
                <c:pt idx="0">
                  <c:v>111</c:v>
                </c:pt>
                <c:pt idx="1">
                  <c:v>246</c:v>
                </c:pt>
                <c:pt idx="2">
                  <c:v>46</c:v>
                </c:pt>
                <c:pt idx="3">
                  <c:v>33</c:v>
                </c:pt>
                <c:pt idx="4">
                  <c:v>154</c:v>
                </c:pt>
                <c:pt idx="5">
                  <c:v>13</c:v>
                </c:pt>
                <c:pt idx="6">
                  <c:v>31</c:v>
                </c:pt>
                <c:pt idx="7">
                  <c:v>166</c:v>
                </c:pt>
                <c:pt idx="8">
                  <c:v>264</c:v>
                </c:pt>
                <c:pt idx="9">
                  <c:v>27</c:v>
                </c:pt>
                <c:pt idx="10">
                  <c:v>52</c:v>
                </c:pt>
                <c:pt idx="11">
                  <c:v>16</c:v>
                </c:pt>
                <c:pt idx="12">
                  <c:v>18</c:v>
                </c:pt>
                <c:pt idx="13">
                  <c:v>18</c:v>
                </c:pt>
                <c:pt idx="14">
                  <c:v>23</c:v>
                </c:pt>
                <c:pt idx="15">
                  <c:v>39</c:v>
                </c:pt>
                <c:pt idx="16">
                  <c:v>155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5DCC-47E6-A2C0-9D6542CED82C}"/>
            </c:ext>
          </c:extLst>
        </c:ser>
        <c:ser>
          <c:idx val="2"/>
          <c:order val="2"/>
          <c:tx>
            <c:v>Balansyrken</c:v>
          </c:tx>
          <c:spPr>
            <a:solidFill>
              <a:schemeClr val="accent1">
                <a:lumMod val="60000"/>
                <a:lumOff val="40000"/>
                <a:alpha val="60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'bearb2 AUB'!$E$31:$E$42</c:f>
              <c:numCache>
                <c:formatCode>0%</c:formatCode>
                <c:ptCount val="12"/>
                <c:pt idx="0">
                  <c:v>0.22637682996387604</c:v>
                </c:pt>
                <c:pt idx="1">
                  <c:v>0.66277304053264807</c:v>
                </c:pt>
                <c:pt idx="2">
                  <c:v>0.75655126970449593</c:v>
                </c:pt>
                <c:pt idx="3">
                  <c:v>0.98260469885268797</c:v>
                </c:pt>
                <c:pt idx="4">
                  <c:v>0.98154074305338745</c:v>
                </c:pt>
                <c:pt idx="5">
                  <c:v>0.97051406401551887</c:v>
                </c:pt>
                <c:pt idx="6">
                  <c:v>0.95048814504881451</c:v>
                </c:pt>
                <c:pt idx="7">
                  <c:v>0.70174399473511029</c:v>
                </c:pt>
                <c:pt idx="8">
                  <c:v>0.91897609477469855</c:v>
                </c:pt>
                <c:pt idx="9">
                  <c:v>0.87613535889397953</c:v>
                </c:pt>
                <c:pt idx="10">
                  <c:v>0.90728867754365827</c:v>
                </c:pt>
                <c:pt idx="11">
                  <c:v>0.94566057172289464</c:v>
                </c:pt>
              </c:numCache>
            </c:numRef>
          </c:xVal>
          <c:yVal>
            <c:numRef>
              <c:f>'bearb2 AUB'!$C$31:$C$42</c:f>
              <c:numCache>
                <c:formatCode>0%</c:formatCode>
                <c:ptCount val="12"/>
                <c:pt idx="0">
                  <c:v>6.25E-2</c:v>
                </c:pt>
                <c:pt idx="1">
                  <c:v>0.2413793103448276</c:v>
                </c:pt>
                <c:pt idx="2">
                  <c:v>0.22727272727272727</c:v>
                </c:pt>
                <c:pt idx="3">
                  <c:v>0.22448979591836735</c:v>
                </c:pt>
                <c:pt idx="4">
                  <c:v>0.37804878048780488</c:v>
                </c:pt>
                <c:pt idx="5">
                  <c:v>0.23178807947019867</c:v>
                </c:pt>
                <c:pt idx="6">
                  <c:v>0.26666666666666666</c:v>
                </c:pt>
                <c:pt idx="7">
                  <c:v>0.25757575757575757</c:v>
                </c:pt>
                <c:pt idx="8">
                  <c:v>0.45161290322580644</c:v>
                </c:pt>
                <c:pt idx="9">
                  <c:v>0.47381242387332523</c:v>
                </c:pt>
                <c:pt idx="10">
                  <c:v>0.38919737506309943</c:v>
                </c:pt>
                <c:pt idx="11">
                  <c:v>0.27272727272727271</c:v>
                </c:pt>
              </c:numCache>
            </c:numRef>
          </c:yVal>
          <c:bubbleSize>
            <c:numRef>
              <c:f>'bearb2 AUB'!$B$31:$B$42</c:f>
              <c:numCache>
                <c:formatCode>_-* #\ ##0\ _k_r_-;\-* #\ ##0\ _k_r_-;_-* "-"??\ _k_r_-;_-@_-</c:formatCode>
                <c:ptCount val="12"/>
                <c:pt idx="0">
                  <c:v>32</c:v>
                </c:pt>
                <c:pt idx="1">
                  <c:v>29</c:v>
                </c:pt>
                <c:pt idx="2">
                  <c:v>286</c:v>
                </c:pt>
                <c:pt idx="3">
                  <c:v>98</c:v>
                </c:pt>
                <c:pt idx="4">
                  <c:v>82</c:v>
                </c:pt>
                <c:pt idx="5">
                  <c:v>302</c:v>
                </c:pt>
                <c:pt idx="6">
                  <c:v>45</c:v>
                </c:pt>
                <c:pt idx="7">
                  <c:v>66</c:v>
                </c:pt>
                <c:pt idx="8">
                  <c:v>31</c:v>
                </c:pt>
                <c:pt idx="9">
                  <c:v>821</c:v>
                </c:pt>
                <c:pt idx="10">
                  <c:v>1981</c:v>
                </c:pt>
                <c:pt idx="11">
                  <c:v>264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5DCC-47E6-A2C0-9D6542CED82C}"/>
            </c:ext>
          </c:extLst>
        </c:ser>
        <c:ser>
          <c:idx val="3"/>
          <c:order val="3"/>
          <c:tx>
            <c:v>Bristyrken</c:v>
          </c:tx>
          <c:spPr>
            <a:solidFill>
              <a:srgbClr val="92D050">
                <a:alpha val="80000"/>
              </a:srgbClr>
            </a:solidFill>
            <a:ln w="25400">
              <a:noFill/>
            </a:ln>
            <a:effectLst/>
          </c:spPr>
          <c:invertIfNegative val="0"/>
          <c:xVal>
            <c:numRef>
              <c:f>'bearb2 AUB'!$E$43:$E$57</c:f>
              <c:numCache>
                <c:formatCode>0%</c:formatCode>
                <c:ptCount val="15"/>
                <c:pt idx="0">
                  <c:v>0.82674842218687461</c:v>
                </c:pt>
                <c:pt idx="1">
                  <c:v>0.45007166746297184</c:v>
                </c:pt>
                <c:pt idx="2">
                  <c:v>0.11673693925191364</c:v>
                </c:pt>
                <c:pt idx="3">
                  <c:v>0.4150224877712485</c:v>
                </c:pt>
                <c:pt idx="4">
                  <c:v>0.70213803450862711</c:v>
                </c:pt>
                <c:pt idx="5">
                  <c:v>0.79048809017439392</c:v>
                </c:pt>
                <c:pt idx="6">
                  <c:v>0.71730011575180264</c:v>
                </c:pt>
                <c:pt idx="7">
                  <c:v>0.77439867293337017</c:v>
                </c:pt>
                <c:pt idx="8">
                  <c:v>0.52383792765540449</c:v>
                </c:pt>
                <c:pt idx="9">
                  <c:v>0.72730842589476041</c:v>
                </c:pt>
                <c:pt idx="10">
                  <c:v>0.94800791183950273</c:v>
                </c:pt>
                <c:pt idx="11">
                  <c:v>0.98500509535594705</c:v>
                </c:pt>
                <c:pt idx="12">
                  <c:v>0.83691174068494889</c:v>
                </c:pt>
                <c:pt idx="13">
                  <c:v>0.96884225216037789</c:v>
                </c:pt>
                <c:pt idx="14">
                  <c:v>0.92874289324068227</c:v>
                </c:pt>
              </c:numCache>
            </c:numRef>
          </c:xVal>
          <c:yVal>
            <c:numRef>
              <c:f>'bearb2 AUB'!$C$43:$C$57</c:f>
              <c:numCache>
                <c:formatCode>0%</c:formatCode>
                <c:ptCount val="15"/>
                <c:pt idx="0">
                  <c:v>7.1428571428571425E-2</c:v>
                </c:pt>
                <c:pt idx="1">
                  <c:v>9.4736842105263161E-2</c:v>
                </c:pt>
                <c:pt idx="2">
                  <c:v>0.24</c:v>
                </c:pt>
                <c:pt idx="3">
                  <c:v>0.11864406779661017</c:v>
                </c:pt>
                <c:pt idx="4">
                  <c:v>0.22549019607843138</c:v>
                </c:pt>
                <c:pt idx="5">
                  <c:v>0.22178988326848248</c:v>
                </c:pt>
                <c:pt idx="6">
                  <c:v>4.5454545454545456E-2</c:v>
                </c:pt>
                <c:pt idx="7">
                  <c:v>0.28260869565217389</c:v>
                </c:pt>
                <c:pt idx="8">
                  <c:v>0.21933085501858737</c:v>
                </c:pt>
                <c:pt idx="9">
                  <c:v>0.49477351916376305</c:v>
                </c:pt>
                <c:pt idx="10">
                  <c:v>0.32104752667313285</c:v>
                </c:pt>
                <c:pt idx="11">
                  <c:v>0.47368421052631576</c:v>
                </c:pt>
                <c:pt idx="12">
                  <c:v>0.40153846153846151</c:v>
                </c:pt>
                <c:pt idx="13">
                  <c:v>0.35986159169550175</c:v>
                </c:pt>
                <c:pt idx="14">
                  <c:v>0.25242718446601942</c:v>
                </c:pt>
              </c:numCache>
            </c:numRef>
          </c:yVal>
          <c:bubbleSize>
            <c:numRef>
              <c:f>'bearb2 AUB'!$B$43:$B$57</c:f>
              <c:numCache>
                <c:formatCode>_-* #\ ##0\ _k_r_-;\-* #\ ##0\ _k_r_-;_-* "-"??\ _k_r_-;_-@_-</c:formatCode>
                <c:ptCount val="15"/>
                <c:pt idx="0">
                  <c:v>28</c:v>
                </c:pt>
                <c:pt idx="1">
                  <c:v>95</c:v>
                </c:pt>
                <c:pt idx="2">
                  <c:v>25</c:v>
                </c:pt>
                <c:pt idx="3">
                  <c:v>59</c:v>
                </c:pt>
                <c:pt idx="4">
                  <c:v>306</c:v>
                </c:pt>
                <c:pt idx="5">
                  <c:v>257</c:v>
                </c:pt>
                <c:pt idx="6">
                  <c:v>22</c:v>
                </c:pt>
                <c:pt idx="7">
                  <c:v>138</c:v>
                </c:pt>
                <c:pt idx="8">
                  <c:v>538</c:v>
                </c:pt>
                <c:pt idx="9">
                  <c:v>287</c:v>
                </c:pt>
                <c:pt idx="10">
                  <c:v>1031</c:v>
                </c:pt>
                <c:pt idx="11">
                  <c:v>171</c:v>
                </c:pt>
                <c:pt idx="12">
                  <c:v>650</c:v>
                </c:pt>
                <c:pt idx="13">
                  <c:v>289</c:v>
                </c:pt>
                <c:pt idx="14">
                  <c:v>103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5DCC-47E6-A2C0-9D6542CED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49495399"/>
        <c:axId val="49491799"/>
      </c:bubbleChart>
      <c:valAx>
        <c:axId val="49495399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200" dirty="0"/>
                  <a:t>Andel anställda</a:t>
                </a:r>
                <a:r>
                  <a:rPr lang="sv-SE" sz="1200" baseline="0" dirty="0"/>
                  <a:t> män i yrket</a:t>
                </a:r>
              </a:p>
            </c:rich>
          </c:tx>
          <c:layout>
            <c:manualLayout>
              <c:xMode val="edge"/>
              <c:yMode val="edge"/>
              <c:x val="0.43327484151488016"/>
              <c:y val="0.932779309276481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491799"/>
        <c:crosses val="autoZero"/>
        <c:crossBetween val="midCat"/>
        <c:majorUnit val="0.1"/>
      </c:valAx>
      <c:valAx>
        <c:axId val="49491799"/>
        <c:scaling>
          <c:orientation val="minMax"/>
          <c:max val="0.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200" dirty="0"/>
                  <a:t>Andel i arbete efter 90 dagar</a:t>
                </a:r>
              </a:p>
            </c:rich>
          </c:tx>
          <c:layout>
            <c:manualLayout>
              <c:xMode val="edge"/>
              <c:yMode val="edge"/>
              <c:x val="1.2617059758481467E-2"/>
              <c:y val="0.24554523114188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4953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8546138809214979E-2"/>
          <c:y val="7.2340209234409092E-2"/>
          <c:w val="0.20269762683376874"/>
          <c:h val="0.26296250820760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studerande inom yrkeshögskola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Blad1!$A$2:$A$21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Blad1!$B$2:$B$21</c:f>
              <c:numCache>
                <c:formatCode>0</c:formatCode>
                <c:ptCount val="20"/>
                <c:pt idx="0">
                  <c:v>24789</c:v>
                </c:pt>
                <c:pt idx="1">
                  <c:v>29556</c:v>
                </c:pt>
                <c:pt idx="2">
                  <c:v>33684</c:v>
                </c:pt>
                <c:pt idx="3">
                  <c:v>36657</c:v>
                </c:pt>
                <c:pt idx="4">
                  <c:v>39417</c:v>
                </c:pt>
                <c:pt idx="5">
                  <c:v>41597</c:v>
                </c:pt>
                <c:pt idx="6">
                  <c:v>42484</c:v>
                </c:pt>
                <c:pt idx="7">
                  <c:v>40754</c:v>
                </c:pt>
                <c:pt idx="8">
                  <c:v>42596</c:v>
                </c:pt>
                <c:pt idx="9">
                  <c:v>44929</c:v>
                </c:pt>
                <c:pt idx="10">
                  <c:v>46633</c:v>
                </c:pt>
                <c:pt idx="11">
                  <c:v>47983</c:v>
                </c:pt>
                <c:pt idx="12">
                  <c:v>50373</c:v>
                </c:pt>
                <c:pt idx="13">
                  <c:v>52741</c:v>
                </c:pt>
                <c:pt idx="14">
                  <c:v>61393</c:v>
                </c:pt>
                <c:pt idx="15">
                  <c:v>75371</c:v>
                </c:pt>
                <c:pt idx="16">
                  <c:v>82753</c:v>
                </c:pt>
                <c:pt idx="17">
                  <c:v>84870</c:v>
                </c:pt>
                <c:pt idx="18">
                  <c:v>84552</c:v>
                </c:pt>
                <c:pt idx="19">
                  <c:v>87284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A-4DBC-AF55-0015853FF5E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Antal elever inom regionalt yrkesvux</c:v>
                </c:pt>
              </c:strCache>
            </c:strRef>
          </c:tx>
          <c:spPr>
            <a:ln w="28575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cat>
            <c:strRef>
              <c:f>Blad1!$A$2:$A$21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Blad1!$C$2:$C$21</c:f>
              <c:numCache>
                <c:formatCode>General</c:formatCode>
                <c:ptCount val="20"/>
                <c:pt idx="12" formatCode="#,##0">
                  <c:v>37693</c:v>
                </c:pt>
                <c:pt idx="13" formatCode="#,##0">
                  <c:v>45176</c:v>
                </c:pt>
                <c:pt idx="14" formatCode="#,##0">
                  <c:v>49279</c:v>
                </c:pt>
                <c:pt idx="15" formatCode="#,##0">
                  <c:v>59783</c:v>
                </c:pt>
                <c:pt idx="16" formatCode="#,##0">
                  <c:v>77880</c:v>
                </c:pt>
                <c:pt idx="17" formatCode="#,##0">
                  <c:v>77135</c:v>
                </c:pt>
                <c:pt idx="18" formatCode="#,##0">
                  <c:v>74255</c:v>
                </c:pt>
                <c:pt idx="19" formatCode="#,##0">
                  <c:v>72568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A-4DBC-AF55-0015853FF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1523496"/>
        <c:axId val="771522056"/>
      </c:lineChart>
      <c:catAx>
        <c:axId val="77152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1522056"/>
        <c:crosses val="autoZero"/>
        <c:auto val="1"/>
        <c:lblAlgn val="ctr"/>
        <c:lblOffset val="100"/>
        <c:noMultiLvlLbl val="0"/>
      </c:catAx>
      <c:valAx>
        <c:axId val="77152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152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ALLA!$AY$91</c:f>
              <c:strCache>
                <c:ptCount val="1"/>
                <c:pt idx="0">
                  <c:v>Alla deltagare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ALLA!$AX$92:$AX$103</c:f>
              <c:strCache>
                <c:ptCount val="12"/>
                <c:pt idx="0">
                  <c:v>Transport</c:v>
                </c:pt>
                <c:pt idx="1">
                  <c:v>IT / Teknik</c:v>
                </c:pt>
                <c:pt idx="2">
                  <c:v>Maskin</c:v>
                </c:pt>
                <c:pt idx="3">
                  <c:v>Lokalvård</c:v>
                </c:pt>
                <c:pt idx="4">
                  <c:v>Vård</c:v>
                </c:pt>
                <c:pt idx="5">
                  <c:v>Kontor / Ekonomi</c:v>
                </c:pt>
                <c:pt idx="6">
                  <c:v>Bygg</c:v>
                </c:pt>
                <c:pt idx="7">
                  <c:v>Hantverk</c:v>
                </c:pt>
                <c:pt idx="8">
                  <c:v>Handel</c:v>
                </c:pt>
                <c:pt idx="9">
                  <c:v>Kultur</c:v>
                </c:pt>
                <c:pt idx="10">
                  <c:v>Restaurang</c:v>
                </c:pt>
                <c:pt idx="11">
                  <c:v>Naturbruk</c:v>
                </c:pt>
              </c:strCache>
            </c:strRef>
          </c:cat>
          <c:val>
            <c:numRef>
              <c:f>ALLA!$AY$92:$AY$103</c:f>
              <c:numCache>
                <c:formatCode>0</c:formatCode>
                <c:ptCount val="12"/>
                <c:pt idx="0">
                  <c:v>34.704365470107099</c:v>
                </c:pt>
                <c:pt idx="1">
                  <c:v>33.125934527960965</c:v>
                </c:pt>
                <c:pt idx="2">
                  <c:v>28.179919379596729</c:v>
                </c:pt>
                <c:pt idx="3">
                  <c:v>16.132783874971377</c:v>
                </c:pt>
                <c:pt idx="4">
                  <c:v>14.708666960900645</c:v>
                </c:pt>
                <c:pt idx="5">
                  <c:v>13.153985775053847</c:v>
                </c:pt>
                <c:pt idx="6">
                  <c:v>4.5483532994695626</c:v>
                </c:pt>
                <c:pt idx="7">
                  <c:v>3.1619167619038295</c:v>
                </c:pt>
                <c:pt idx="8">
                  <c:v>-0.30315527903221895</c:v>
                </c:pt>
                <c:pt idx="9">
                  <c:v>-6.1059332733095788</c:v>
                </c:pt>
                <c:pt idx="10">
                  <c:v>-13.805965424504191</c:v>
                </c:pt>
                <c:pt idx="11">
                  <c:v>-14.479594183864075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A-4BF0-9483-D15F747E7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620400"/>
        <c:axId val="1885630960"/>
      </c:barChart>
      <c:catAx>
        <c:axId val="18856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85630960"/>
        <c:crosses val="autoZero"/>
        <c:auto val="1"/>
        <c:lblAlgn val="ctr"/>
        <c:lblOffset val="100"/>
        <c:noMultiLvlLbl val="0"/>
      </c:catAx>
      <c:valAx>
        <c:axId val="188563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8562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ALLA!$AZ$91</c:f>
              <c:strCache>
                <c:ptCount val="1"/>
                <c:pt idx="0">
                  <c:v>Utan gymnasieutbildning</c:v>
                </c:pt>
              </c:strCache>
            </c:strRef>
          </c:tx>
          <c:spPr>
            <a:solidFill>
              <a:srgbClr val="262673"/>
            </a:solidFill>
            <a:ln>
              <a:noFill/>
            </a:ln>
            <a:effectLst/>
          </c:spPr>
          <c:invertIfNegative val="0"/>
          <c:cat>
            <c:strRef>
              <c:f>(ALLA!$AX$92,ALLA!$AX$94:$AX$96,ALLA!$AX$98:$AX$100,ALLA!$AX$102:$AX$103)</c:f>
              <c:strCache>
                <c:ptCount val="9"/>
                <c:pt idx="0">
                  <c:v>Transport</c:v>
                </c:pt>
                <c:pt idx="1">
                  <c:v>Maskin</c:v>
                </c:pt>
                <c:pt idx="2">
                  <c:v>Lokalvård</c:v>
                </c:pt>
                <c:pt idx="3">
                  <c:v>Vård</c:v>
                </c:pt>
                <c:pt idx="4">
                  <c:v>Bygg</c:v>
                </c:pt>
                <c:pt idx="5">
                  <c:v>Hantverk</c:v>
                </c:pt>
                <c:pt idx="6">
                  <c:v>Handel</c:v>
                </c:pt>
                <c:pt idx="7">
                  <c:v>Restaurang</c:v>
                </c:pt>
                <c:pt idx="8">
                  <c:v>Naturbruk</c:v>
                </c:pt>
              </c:strCache>
              <c:extLst/>
            </c:strRef>
          </c:cat>
          <c:val>
            <c:numRef>
              <c:f>(ALLA!$AZ$92,ALLA!$AZ$94:$AZ$96,ALLA!$AZ$98:$AZ$100,ALLA!$AZ$102:$AZ$103)</c:f>
              <c:numCache>
                <c:formatCode>0</c:formatCode>
                <c:ptCount val="9"/>
                <c:pt idx="0">
                  <c:v>42.317927822697357</c:v>
                </c:pt>
                <c:pt idx="1">
                  <c:v>32.770756873579764</c:v>
                </c:pt>
                <c:pt idx="2">
                  <c:v>12.469310592160058</c:v>
                </c:pt>
                <c:pt idx="3">
                  <c:v>20.011393095718127</c:v>
                </c:pt>
                <c:pt idx="4">
                  <c:v>6.8737442298254097</c:v>
                </c:pt>
                <c:pt idx="5">
                  <c:v>14.02205244400038</c:v>
                </c:pt>
                <c:pt idx="6">
                  <c:v>5.4638856847403297</c:v>
                </c:pt>
                <c:pt idx="7">
                  <c:v>-4.2147657878188411</c:v>
                </c:pt>
                <c:pt idx="8">
                  <c:v>-12.94628695660748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866-4342-88DE-10C4BB144266}"/>
            </c:ext>
          </c:extLst>
        </c:ser>
        <c:ser>
          <c:idx val="2"/>
          <c:order val="1"/>
          <c:tx>
            <c:strRef>
              <c:f>ALLA!$BA$91</c:f>
              <c:strCache>
                <c:ptCount val="1"/>
                <c:pt idx="0">
                  <c:v>Med gymnasieutbildning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(ALLA!$AX$92,ALLA!$AX$94:$AX$96,ALLA!$AX$98:$AX$100,ALLA!$AX$102:$AX$103)</c:f>
              <c:strCache>
                <c:ptCount val="9"/>
                <c:pt idx="0">
                  <c:v>Transport</c:v>
                </c:pt>
                <c:pt idx="1">
                  <c:v>Maskin</c:v>
                </c:pt>
                <c:pt idx="2">
                  <c:v>Lokalvård</c:v>
                </c:pt>
                <c:pt idx="3">
                  <c:v>Vård</c:v>
                </c:pt>
                <c:pt idx="4">
                  <c:v>Bygg</c:v>
                </c:pt>
                <c:pt idx="5">
                  <c:v>Hantverk</c:v>
                </c:pt>
                <c:pt idx="6">
                  <c:v>Handel</c:v>
                </c:pt>
                <c:pt idx="7">
                  <c:v>Restaurang</c:v>
                </c:pt>
                <c:pt idx="8">
                  <c:v>Naturbruk</c:v>
                </c:pt>
              </c:strCache>
              <c:extLst/>
            </c:strRef>
          </c:cat>
          <c:val>
            <c:numRef>
              <c:f>(ALLA!$BA$92,ALLA!$BA$94:$BA$96,ALLA!$BA$98:$BA$100,ALLA!$BA$102:$BA$103)</c:f>
              <c:numCache>
                <c:formatCode>0</c:formatCode>
                <c:ptCount val="9"/>
                <c:pt idx="0">
                  <c:v>31.785981493789979</c:v>
                </c:pt>
                <c:pt idx="1">
                  <c:v>18.57590256936847</c:v>
                </c:pt>
                <c:pt idx="2">
                  <c:v>16.494935903378757</c:v>
                </c:pt>
                <c:pt idx="3">
                  <c:v>15.877204477761392</c:v>
                </c:pt>
                <c:pt idx="4">
                  <c:v>7.9172716968001016</c:v>
                </c:pt>
                <c:pt idx="5">
                  <c:v>4.275325344030942</c:v>
                </c:pt>
                <c:pt idx="6">
                  <c:v>-0.80473937111329863</c:v>
                </c:pt>
                <c:pt idx="7">
                  <c:v>-18.388787061306676</c:v>
                </c:pt>
                <c:pt idx="8">
                  <c:v>-12.911608915173399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866-4342-88DE-10C4BB144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215152"/>
        <c:axId val="219217072"/>
      </c:barChart>
      <c:catAx>
        <c:axId val="21921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9217072"/>
        <c:crosses val="autoZero"/>
        <c:auto val="1"/>
        <c:lblAlgn val="ctr"/>
        <c:lblOffset val="100"/>
        <c:noMultiLvlLbl val="0"/>
      </c:catAx>
      <c:valAx>
        <c:axId val="2192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921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'[Kostnadsuppskattningar Sianesi.xlsx]ALLA'!$R$894</c:f>
              <c:strCache>
                <c:ptCount val="1"/>
                <c:pt idx="0">
                  <c:v>Alla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'[Kostnadsuppskattningar Sianesi.xlsx]ALLA'!$Q$895:$Q$906</c:f>
              <c:strCache>
                <c:ptCount val="12"/>
                <c:pt idx="0">
                  <c:v>Vård</c:v>
                </c:pt>
                <c:pt idx="1">
                  <c:v>Transport</c:v>
                </c:pt>
                <c:pt idx="2">
                  <c:v>Maskin</c:v>
                </c:pt>
                <c:pt idx="3">
                  <c:v>IT / Teknik</c:v>
                </c:pt>
                <c:pt idx="4">
                  <c:v>Restaurang</c:v>
                </c:pt>
                <c:pt idx="5">
                  <c:v>Lokalvård</c:v>
                </c:pt>
                <c:pt idx="6">
                  <c:v>Hantverk</c:v>
                </c:pt>
                <c:pt idx="7">
                  <c:v>Kultur</c:v>
                </c:pt>
                <c:pt idx="8">
                  <c:v>Bygg</c:v>
                </c:pt>
                <c:pt idx="9">
                  <c:v>Kontor / Ek</c:v>
                </c:pt>
                <c:pt idx="10">
                  <c:v>Naturbruk</c:v>
                </c:pt>
                <c:pt idx="11">
                  <c:v>Handel</c:v>
                </c:pt>
              </c:strCache>
            </c:strRef>
          </c:cat>
          <c:val>
            <c:numRef>
              <c:f>'[Kostnadsuppskattningar Sianesi.xlsx]ALLA'!$R$895:$R$906</c:f>
              <c:numCache>
                <c:formatCode>0</c:formatCode>
                <c:ptCount val="12"/>
                <c:pt idx="0">
                  <c:v>41.67989379692478</c:v>
                </c:pt>
                <c:pt idx="1">
                  <c:v>40.925252423654577</c:v>
                </c:pt>
                <c:pt idx="2">
                  <c:v>36.112430425340605</c:v>
                </c:pt>
                <c:pt idx="3">
                  <c:v>31.043699675208241</c:v>
                </c:pt>
                <c:pt idx="4">
                  <c:v>29.109849242071007</c:v>
                </c:pt>
                <c:pt idx="5">
                  <c:v>27.885507694321042</c:v>
                </c:pt>
                <c:pt idx="6">
                  <c:v>27.34142411340077</c:v>
                </c:pt>
                <c:pt idx="7">
                  <c:v>23.330567676687853</c:v>
                </c:pt>
                <c:pt idx="8">
                  <c:v>23.256266295486657</c:v>
                </c:pt>
                <c:pt idx="9">
                  <c:v>17.232788647112123</c:v>
                </c:pt>
                <c:pt idx="10">
                  <c:v>14.000084791176157</c:v>
                </c:pt>
                <c:pt idx="11">
                  <c:v>6.3251892638034297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F-4FE0-A9FF-9627EBA9F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186352"/>
        <c:axId val="219197872"/>
      </c:barChart>
      <c:catAx>
        <c:axId val="21918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9197872"/>
        <c:crosses val="autoZero"/>
        <c:auto val="1"/>
        <c:lblAlgn val="ctr"/>
        <c:lblOffset val="100"/>
        <c:noMultiLvlLbl val="0"/>
      </c:catAx>
      <c:valAx>
        <c:axId val="21919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918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/>
              <a:t>Sysselsatta, lediga jobb och arbetslösa fördelat på utbildningsnivå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304622437819398"/>
          <c:y val="0.16356566768026312"/>
          <c:w val="0.86078666537548121"/>
          <c:h val="0.680830439876379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'Enkla jobb jfr'!$B$9</c:f>
              <c:strCache>
                <c:ptCount val="1"/>
                <c:pt idx="0">
                  <c:v>Förgymnasial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'Enkla jobb jfr'!$A$10:$A$13</c:f>
              <c:strCache>
                <c:ptCount val="4"/>
                <c:pt idx="0">
                  <c:v>Sysselsatta (AKU)</c:v>
                </c:pt>
                <c:pt idx="1">
                  <c:v>Lediga jobb (AF)</c:v>
                </c:pt>
                <c:pt idx="2">
                  <c:v>Arbetslösa (AKU)</c:v>
                </c:pt>
                <c:pt idx="3">
                  <c:v>Långtidsarbetslösa (AF)</c:v>
                </c:pt>
              </c:strCache>
            </c:strRef>
          </c:cat>
          <c:val>
            <c:numRef>
              <c:f>'Enkla jobb jfr'!$B$10:$B$13</c:f>
              <c:numCache>
                <c:formatCode>0%</c:formatCode>
                <c:ptCount val="4"/>
                <c:pt idx="0">
                  <c:v>8.081638898984296E-2</c:v>
                </c:pt>
                <c:pt idx="1">
                  <c:v>5.8486224420736588E-2</c:v>
                </c:pt>
                <c:pt idx="2">
                  <c:v>0.34484924623115576</c:v>
                </c:pt>
                <c:pt idx="3">
                  <c:v>0.38103121685544872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B-42D6-BD60-D5897B77DA3E}"/>
            </c:ext>
          </c:extLst>
        </c:ser>
        <c:ser>
          <c:idx val="1"/>
          <c:order val="1"/>
          <c:tx>
            <c:strRef>
              <c:f>'Enkla jobb jfr'!$C$9</c:f>
              <c:strCache>
                <c:ptCount val="1"/>
                <c:pt idx="0">
                  <c:v>Gymnasial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'Enkla jobb jfr'!$A$10:$A$13</c:f>
              <c:strCache>
                <c:ptCount val="4"/>
                <c:pt idx="0">
                  <c:v>Sysselsatta (AKU)</c:v>
                </c:pt>
                <c:pt idx="1">
                  <c:v>Lediga jobb (AF)</c:v>
                </c:pt>
                <c:pt idx="2">
                  <c:v>Arbetslösa (AKU)</c:v>
                </c:pt>
                <c:pt idx="3">
                  <c:v>Långtidsarbetslösa (AF)</c:v>
                </c:pt>
              </c:strCache>
            </c:strRef>
          </c:cat>
          <c:val>
            <c:numRef>
              <c:f>'Enkla jobb jfr'!$C$10:$C$13</c:f>
              <c:numCache>
                <c:formatCode>0%</c:formatCode>
                <c:ptCount val="4"/>
                <c:pt idx="0">
                  <c:v>0.35000669484879204</c:v>
                </c:pt>
                <c:pt idx="1">
                  <c:v>0.50710620547085528</c:v>
                </c:pt>
                <c:pt idx="2">
                  <c:v>0.30778894472361806</c:v>
                </c:pt>
                <c:pt idx="3">
                  <c:v>0.34354840399708009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B-42D6-BD60-D5897B77DA3E}"/>
            </c:ext>
          </c:extLst>
        </c:ser>
        <c:ser>
          <c:idx val="2"/>
          <c:order val="2"/>
          <c:tx>
            <c:strRef>
              <c:f>'Enkla jobb jfr'!$D$9</c:f>
              <c:strCache>
                <c:ptCount val="1"/>
                <c:pt idx="0">
                  <c:v>Eftergymnasial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'Enkla jobb jfr'!$A$10:$A$13</c:f>
              <c:strCache>
                <c:ptCount val="4"/>
                <c:pt idx="0">
                  <c:v>Sysselsatta (AKU)</c:v>
                </c:pt>
                <c:pt idx="1">
                  <c:v>Lediga jobb (AF)</c:v>
                </c:pt>
                <c:pt idx="2">
                  <c:v>Arbetslösa (AKU)</c:v>
                </c:pt>
                <c:pt idx="3">
                  <c:v>Långtidsarbetslösa (AF)</c:v>
                </c:pt>
              </c:strCache>
            </c:strRef>
          </c:cat>
          <c:val>
            <c:numRef>
              <c:f>'Enkla jobb jfr'!$D$10:$D$13</c:f>
              <c:numCache>
                <c:formatCode>0%</c:formatCode>
                <c:ptCount val="4"/>
                <c:pt idx="0">
                  <c:v>0.56917691616136501</c:v>
                </c:pt>
                <c:pt idx="1">
                  <c:v>0.43440757010840808</c:v>
                </c:pt>
                <c:pt idx="2">
                  <c:v>0.34736180904522612</c:v>
                </c:pt>
                <c:pt idx="3">
                  <c:v>0.27542037914747119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8B-42D6-BD60-D5897B77DA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0750192"/>
        <c:axId val="710750552"/>
      </c:barChart>
      <c:catAx>
        <c:axId val="71075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0750552"/>
        <c:crosses val="autoZero"/>
        <c:auto val="1"/>
        <c:lblAlgn val="ctr"/>
        <c:lblOffset val="100"/>
        <c:noMultiLvlLbl val="0"/>
      </c:catAx>
      <c:valAx>
        <c:axId val="71075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075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Andel arbetslösa som inte klarar kravnivån inom olika yrkesområden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7.0896350937877189E-2"/>
          <c:y val="0.18990746928736987"/>
          <c:w val="0.91403555285812399"/>
          <c:h val="0.6291524233479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'Kravgränser 2023'!$D$15</c:f>
              <c:strCache>
                <c:ptCount val="1"/>
                <c:pt idx="0">
                  <c:v>Utrikesfödd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('Kravgränser 2023'!$B$16:$B$18,'Kravgränser 2023'!$B$20:$B$24)</c:f>
              <c:strCache>
                <c:ptCount val="8"/>
                <c:pt idx="0">
                  <c:v>Yrken med krav på kortare utbildning eller introduktion</c:v>
                </c:pt>
                <c:pt idx="1">
                  <c:v>Yrken inom maskinell tillverkning och transport m.m.</c:v>
                </c:pt>
                <c:pt idx="2">
                  <c:v>Yrken inom byggverksamhet och tillverkning</c:v>
                </c:pt>
                <c:pt idx="3">
                  <c:v>Service-, omsorgs- och försäljningsyrken</c:v>
                </c:pt>
                <c:pt idx="4">
                  <c:v>Yrken inom administration och kundtjänst</c:v>
                </c:pt>
                <c:pt idx="5">
                  <c:v>Yrken med krav på högskolekompetens eller motsvarande</c:v>
                </c:pt>
                <c:pt idx="6">
                  <c:v>Yrken med krav på fördjupad högskolekompetens</c:v>
                </c:pt>
                <c:pt idx="7">
                  <c:v>Chefsyrken</c:v>
                </c:pt>
              </c:strCache>
            </c:strRef>
          </c:cat>
          <c:val>
            <c:numRef>
              <c:f>('Kravgränser 2023'!$D$16:$D$18,'Kravgränser 2023'!$D$20:$D$24)</c:f>
              <c:numCache>
                <c:formatCode>General</c:formatCode>
                <c:ptCount val="8"/>
                <c:pt idx="0">
                  <c:v>5.0229999999999997</c:v>
                </c:pt>
                <c:pt idx="1">
                  <c:v>34.342700000000001</c:v>
                </c:pt>
                <c:pt idx="2">
                  <c:v>38.386200000000002</c:v>
                </c:pt>
                <c:pt idx="3" formatCode="0">
                  <c:v>38.386200000000002</c:v>
                </c:pt>
                <c:pt idx="4">
                  <c:v>52.1</c:v>
                </c:pt>
                <c:pt idx="5">
                  <c:v>62.93</c:v>
                </c:pt>
                <c:pt idx="6">
                  <c:v>62.9268</c:v>
                </c:pt>
                <c:pt idx="7">
                  <c:v>74.97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5-4578-9DD8-A3DE59FFB047}"/>
            </c:ext>
          </c:extLst>
        </c:ser>
        <c:ser>
          <c:idx val="1"/>
          <c:order val="1"/>
          <c:tx>
            <c:strRef>
              <c:f>'Kravgränser 2023'!$H$15</c:f>
              <c:strCache>
                <c:ptCount val="1"/>
                <c:pt idx="0">
                  <c:v>Inrikesfödd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('Kravgränser 2023'!$B$16:$B$18,'Kravgränser 2023'!$B$20:$B$24)</c:f>
              <c:strCache>
                <c:ptCount val="8"/>
                <c:pt idx="0">
                  <c:v>Yrken med krav på kortare utbildning eller introduktion</c:v>
                </c:pt>
                <c:pt idx="1">
                  <c:v>Yrken inom maskinell tillverkning och transport m.m.</c:v>
                </c:pt>
                <c:pt idx="2">
                  <c:v>Yrken inom byggverksamhet och tillverkning</c:v>
                </c:pt>
                <c:pt idx="3">
                  <c:v>Service-, omsorgs- och försäljningsyrken</c:v>
                </c:pt>
                <c:pt idx="4">
                  <c:v>Yrken inom administration och kundtjänst</c:v>
                </c:pt>
                <c:pt idx="5">
                  <c:v>Yrken med krav på högskolekompetens eller motsvarande</c:v>
                </c:pt>
                <c:pt idx="6">
                  <c:v>Yrken med krav på fördjupad högskolekompetens</c:v>
                </c:pt>
                <c:pt idx="7">
                  <c:v>Chefsyrken</c:v>
                </c:pt>
              </c:strCache>
            </c:strRef>
          </c:cat>
          <c:val>
            <c:numRef>
              <c:f>('Kravgränser 2023'!$H$16:$H$18,'Kravgränser 2023'!$H$20:$H$24)</c:f>
              <c:numCache>
                <c:formatCode>General</c:formatCode>
                <c:ptCount val="8"/>
                <c:pt idx="0">
                  <c:v>0</c:v>
                </c:pt>
                <c:pt idx="1">
                  <c:v>2.8879999999999999</c:v>
                </c:pt>
                <c:pt idx="2">
                  <c:v>5.3657820000000003</c:v>
                </c:pt>
                <c:pt idx="3" formatCode="0">
                  <c:v>5.36578</c:v>
                </c:pt>
                <c:pt idx="4">
                  <c:v>13.872</c:v>
                </c:pt>
                <c:pt idx="5">
                  <c:v>27.874569999999999</c:v>
                </c:pt>
                <c:pt idx="6">
                  <c:v>30.182980000000001</c:v>
                </c:pt>
                <c:pt idx="7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5-4578-9DD8-A3DE59FFB0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6825240"/>
        <c:axId val="917554160"/>
      </c:barChart>
      <c:catAx>
        <c:axId val="56682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7554160"/>
        <c:crosses val="autoZero"/>
        <c:auto val="1"/>
        <c:lblAlgn val="ctr"/>
        <c:lblOffset val="100"/>
        <c:noMultiLvlLbl val="0"/>
      </c:catAx>
      <c:valAx>
        <c:axId val="9175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682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0-49B8-AD14-9F892AD502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74-4393-8E9B-59C0EC91AB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0-49B8-AD14-9F892AD502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010-49B8-AD14-9F892AD502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0-49B8-AD14-9F892AD502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74-4393-8E9B-59C0EC91AB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0-49B8-AD14-9F892AD502E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0-49B8-AD14-9F892AD502E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010-49B8-AD14-9F892AD502E3}"/>
              </c:ext>
            </c:extLst>
          </c:dPt>
          <c:dLbls>
            <c:dLbl>
              <c:idx val="0"/>
              <c:layout>
                <c:manualLayout>
                  <c:x val="0.13341067285382829"/>
                  <c:y val="-1.53787023620475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0-49B8-AD14-9F892AD502E3}"/>
                </c:ext>
              </c:extLst>
            </c:dLbl>
            <c:dLbl>
              <c:idx val="2"/>
              <c:layout>
                <c:manualLayout>
                  <c:x val="2.668213457076566E-2"/>
                  <c:y val="-3.1855703014548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10-49B8-AD14-9F892AD502E3}"/>
                </c:ext>
              </c:extLst>
            </c:dLbl>
            <c:dLbl>
              <c:idx val="3"/>
              <c:layout>
                <c:manualLayout>
                  <c:x val="-0.10904872389791183"/>
                  <c:y val="-8.687919003967817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10-49B8-AD14-9F892AD502E3}"/>
                </c:ext>
              </c:extLst>
            </c:dLbl>
            <c:dLbl>
              <c:idx val="4"/>
              <c:layout>
                <c:manualLayout>
                  <c:x val="-3.1322505800464057E-2"/>
                  <c:y val="-3.99846261413237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10-49B8-AD14-9F892AD502E3}"/>
                </c:ext>
              </c:extLst>
            </c:dLbl>
            <c:dLbl>
              <c:idx val="6"/>
              <c:layout>
                <c:manualLayout>
                  <c:x val="-2.3201856148491899E-2"/>
                  <c:y val="8.91964736998759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10-49B8-AD14-9F892AD502E3}"/>
                </c:ext>
              </c:extLst>
            </c:dLbl>
            <c:dLbl>
              <c:idx val="7"/>
              <c:layout>
                <c:manualLayout>
                  <c:x val="-0.10440835266821345"/>
                  <c:y val="0.178392947399752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10-49B8-AD14-9F892AD502E3}"/>
                </c:ext>
              </c:extLst>
            </c:dLbl>
            <c:dLbl>
              <c:idx val="8"/>
              <c:layout>
                <c:manualLayout>
                  <c:x val="-0.11368909512761025"/>
                  <c:y val="8.687919003967710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10-49B8-AD14-9F892AD502E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Blad1!$A$2:$A$10</c:f>
              <c:strCache>
                <c:ptCount val="9"/>
                <c:pt idx="0">
                  <c:v>chefsyrken</c:v>
                </c:pt>
                <c:pt idx="1">
                  <c:v>yrken med krav på fördjupad högskolekompetens</c:v>
                </c:pt>
                <c:pt idx="2">
                  <c:v>yrken med krav på högskolekompetens eller motsvarande</c:v>
                </c:pt>
                <c:pt idx="3">
                  <c:v>yrken inom administration och kundtjänst</c:v>
                </c:pt>
                <c:pt idx="4">
                  <c:v>service-, omsorgs- och försäljningsyrken</c:v>
                </c:pt>
                <c:pt idx="5">
                  <c:v>yrken inom lantbruk, trädgård, skogsbruk och fiske</c:v>
                </c:pt>
                <c:pt idx="6">
                  <c:v>yrken inom byggverksamhet och tillverkning</c:v>
                </c:pt>
                <c:pt idx="7">
                  <c:v>yrken inom maskinell tillverkning och transport m.m.</c:v>
                </c:pt>
                <c:pt idx="8">
                  <c:v>yrken med krav på kortare utbildning eller introduktion</c:v>
                </c:pt>
              </c:strCache>
            </c:strRef>
          </c:cat>
          <c:val>
            <c:numRef>
              <c:f>Blad1!$B$2:$B$10</c:f>
              <c:numCache>
                <c:formatCode>0</c:formatCode>
                <c:ptCount val="9"/>
                <c:pt idx="0">
                  <c:v>2400</c:v>
                </c:pt>
                <c:pt idx="1">
                  <c:v>22100</c:v>
                </c:pt>
                <c:pt idx="2">
                  <c:v>11000</c:v>
                </c:pt>
                <c:pt idx="3">
                  <c:v>1600</c:v>
                </c:pt>
                <c:pt idx="4">
                  <c:v>12500</c:v>
                </c:pt>
                <c:pt idx="5">
                  <c:v>1100</c:v>
                </c:pt>
                <c:pt idx="6">
                  <c:v>11400</c:v>
                </c:pt>
                <c:pt idx="7">
                  <c:v>4600</c:v>
                </c:pt>
                <c:pt idx="8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0-49B8-AD14-9F892AD50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Tillgång minus efterfrågan för olika utbildningsgrupper 2040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(Blad2!$H$3,Blad2!$H$6:$H$9)</c:f>
              <c:strCache>
                <c:ptCount val="5"/>
                <c:pt idx="0">
                  <c:v>Förgymn. utb.</c:v>
                </c:pt>
                <c:pt idx="1">
                  <c:v>Gymn. utb. yrkesförb.</c:v>
                </c:pt>
                <c:pt idx="2">
                  <c:v>Gymn.utb. högskoleförb.</c:v>
                </c:pt>
                <c:pt idx="3">
                  <c:v>Eftergymn. utb, ej examen</c:v>
                </c:pt>
                <c:pt idx="4">
                  <c:v>Eftergymn. utb, examen</c:v>
                </c:pt>
              </c:strCache>
            </c:strRef>
          </c:cat>
          <c:val>
            <c:numRef>
              <c:f>(Blad2!$L$3,Blad2!$L$6:$L$9)</c:f>
              <c:numCache>
                <c:formatCode>_-* #\ ##0_-;\-* #\ ##0_-;_-* "-"??_-;_-@_-</c:formatCode>
                <c:ptCount val="5"/>
                <c:pt idx="0">
                  <c:v>156000</c:v>
                </c:pt>
                <c:pt idx="1">
                  <c:v>-232500</c:v>
                </c:pt>
                <c:pt idx="2">
                  <c:v>83000</c:v>
                </c:pt>
                <c:pt idx="3">
                  <c:v>118000</c:v>
                </c:pt>
                <c:pt idx="4">
                  <c:v>126000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C-48BB-95ED-BA64E3ED4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54"/>
        <c:axId val="744893824"/>
        <c:axId val="744895264"/>
      </c:barChart>
      <c:catAx>
        <c:axId val="74489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4895264"/>
        <c:crosses val="autoZero"/>
        <c:auto val="1"/>
        <c:lblAlgn val="ctr"/>
        <c:lblOffset val="100"/>
        <c:noMultiLvlLbl val="0"/>
      </c:catAx>
      <c:valAx>
        <c:axId val="744895264"/>
        <c:scaling>
          <c:orientation val="minMax"/>
          <c:max val="200000"/>
          <c:min val="-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4893824"/>
        <c:crossesAt val="1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AUB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Blad1!$A$2:$A$44</c:f>
              <c:numCache>
                <c:formatCode>General</c:formatCode>
                <c:ptCount val="43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  <c:pt idx="42">
                  <c:v>2025</c:v>
                </c:pt>
              </c:numCache>
            </c:numRef>
          </c:cat>
          <c:val>
            <c:numRef>
              <c:f>Blad1!$B$2:$B$44</c:f>
              <c:numCache>
                <c:formatCode>0</c:formatCode>
                <c:ptCount val="43"/>
                <c:pt idx="0">
                  <c:v>28986.666666666668</c:v>
                </c:pt>
                <c:pt idx="1">
                  <c:v>27775.416666666668</c:v>
                </c:pt>
                <c:pt idx="2">
                  <c:v>25128.083333333332</c:v>
                </c:pt>
                <c:pt idx="3">
                  <c:v>26539.333333333332</c:v>
                </c:pt>
                <c:pt idx="4">
                  <c:v>30534.416666666668</c:v>
                </c:pt>
                <c:pt idx="5">
                  <c:v>32914.583333333336</c:v>
                </c:pt>
                <c:pt idx="6">
                  <c:v>28186.333333333332</c:v>
                </c:pt>
                <c:pt idx="7">
                  <c:v>27522.166666666668</c:v>
                </c:pt>
                <c:pt idx="8">
                  <c:v>40388.916666666664</c:v>
                </c:pt>
                <c:pt idx="9">
                  <c:v>60236.666666666664</c:v>
                </c:pt>
                <c:pt idx="10">
                  <c:v>36812.416666666664</c:v>
                </c:pt>
                <c:pt idx="11">
                  <c:v>42903.916666666664</c:v>
                </c:pt>
                <c:pt idx="12">
                  <c:v>37693.916666666664</c:v>
                </c:pt>
                <c:pt idx="13">
                  <c:v>29398.083333333332</c:v>
                </c:pt>
                <c:pt idx="14">
                  <c:v>22487.25</c:v>
                </c:pt>
                <c:pt idx="15">
                  <c:v>28126.583333333332</c:v>
                </c:pt>
                <c:pt idx="16">
                  <c:v>28100.416666666668</c:v>
                </c:pt>
                <c:pt idx="17">
                  <c:v>18429.416666666668</c:v>
                </c:pt>
                <c:pt idx="18">
                  <c:v>15131.5</c:v>
                </c:pt>
                <c:pt idx="19" formatCode="General">
                  <c:v>12984</c:v>
                </c:pt>
                <c:pt idx="20">
                  <c:v>11224</c:v>
                </c:pt>
                <c:pt idx="21">
                  <c:v>8200</c:v>
                </c:pt>
                <c:pt idx="22">
                  <c:v>9052.25</c:v>
                </c:pt>
                <c:pt idx="23">
                  <c:v>11169</c:v>
                </c:pt>
                <c:pt idx="24">
                  <c:v>7959.916666666667</c:v>
                </c:pt>
                <c:pt idx="25">
                  <c:v>6250.25</c:v>
                </c:pt>
                <c:pt idx="26">
                  <c:v>6337.5</c:v>
                </c:pt>
                <c:pt idx="27">
                  <c:v>8801.3333333333339</c:v>
                </c:pt>
                <c:pt idx="28">
                  <c:v>9031.25</c:v>
                </c:pt>
                <c:pt idx="29">
                  <c:v>10206.25</c:v>
                </c:pt>
                <c:pt idx="30">
                  <c:v>12162.833333333334</c:v>
                </c:pt>
                <c:pt idx="31">
                  <c:v>11580.833333333334</c:v>
                </c:pt>
                <c:pt idx="32">
                  <c:v>10751.583333333334</c:v>
                </c:pt>
                <c:pt idx="33">
                  <c:v>10540.166666666666</c:v>
                </c:pt>
                <c:pt idx="34">
                  <c:v>8813</c:v>
                </c:pt>
                <c:pt idx="35">
                  <c:v>8044.083333333333</c:v>
                </c:pt>
                <c:pt idx="36">
                  <c:v>5823.75</c:v>
                </c:pt>
                <c:pt idx="37">
                  <c:v>5485.75</c:v>
                </c:pt>
                <c:pt idx="38">
                  <c:v>7900.166666666667</c:v>
                </c:pt>
                <c:pt idx="39">
                  <c:v>6390.5</c:v>
                </c:pt>
                <c:pt idx="40">
                  <c:v>6175.75</c:v>
                </c:pt>
                <c:pt idx="41">
                  <c:v>6021.75</c:v>
                </c:pt>
                <c:pt idx="42">
                  <c:v>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7-4C38-8F2C-696A6F53C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726456"/>
        <c:axId val="615726816"/>
      </c:barChart>
      <c:catAx>
        <c:axId val="61572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5726816"/>
        <c:crosses val="autoZero"/>
        <c:auto val="1"/>
        <c:lblAlgn val="ctr"/>
        <c:lblOffset val="100"/>
        <c:noMultiLvlLbl val="0"/>
      </c:catAx>
      <c:valAx>
        <c:axId val="615726816"/>
        <c:scaling>
          <c:orientation val="minMax"/>
          <c:max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572645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0.04272</cdr:x>
      <cdr:y>0.87139</cdr:y>
    </cdr:from>
    <cdr:to>
      <cdr:x>0.24212</cdr:x>
      <cdr:y>1</cdr:y>
    </cdr:to>
    <cdr:sp macro="" textlink="">
      <cdr:nvSpPr>
        <cdr:cNvPr id="2" name="textruta 15">
          <a:extLst xmlns:a="http://schemas.openxmlformats.org/drawingml/2006/main">
            <a:ext uri="{FF2B5EF4-FFF2-40B4-BE49-F238E27FC236}">
              <a16:creationId xmlns:a16="http://schemas.microsoft.com/office/drawing/2014/main" id="{D06FC2E8-2BF5-9B69-408A-ABCE7E674AA4}"/>
            </a:ext>
          </a:extLst>
        </cdr:cNvPr>
        <cdr:cNvSpPr txBox="1"/>
      </cdr:nvSpPr>
      <cdr:spPr>
        <a:xfrm xmlns:a="http://schemas.openxmlformats.org/drawingml/2006/main">
          <a:off x="317049" y="2502447"/>
          <a:ext cx="147989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dirty="0"/>
            <a:t>Grupp 1</a:t>
          </a:r>
          <a:r>
            <a:rPr lang="sv-SE" sz="900"/>
            <a:t>: högsta </a:t>
          </a:r>
          <a:r>
            <a:rPr lang="sv-SE" sz="900" dirty="0"/>
            <a:t>samlade</a:t>
          </a:r>
          <a:endParaRPr lang="sv-SE" sz="900" strike="sngStrike" dirty="0"/>
        </a:p>
        <a:p xmlns:a="http://schemas.openxmlformats.org/drawingml/2006/main">
          <a:r>
            <a:rPr lang="sv-SE" sz="900" dirty="0"/>
            <a:t>intäkter minus kostnader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0.07679</cdr:x>
      <cdr:y>0.62734</cdr:y>
    </cdr:from>
    <cdr:to>
      <cdr:x>0.24858</cdr:x>
      <cdr:y>0.71524</cdr:y>
    </cdr:to>
    <cdr:sp macro="" textlink="">
      <cdr:nvSpPr>
        <cdr:cNvPr id="2" name="Höger klammerparentes 1">
          <a:extLst xmlns:a="http://schemas.openxmlformats.org/drawingml/2006/main">
            <a:ext uri="{FF2B5EF4-FFF2-40B4-BE49-F238E27FC236}">
              <a16:creationId xmlns:a16="http://schemas.microsoft.com/office/drawing/2014/main" id="{9605A668-29ED-7E11-EC02-8810E151278E}"/>
            </a:ext>
            <a:ext uri="{C183D7F6-B498-43B3-948B-1728B52AA6E4}">
              <adec:decorative xmlns:adec="http://schemas.microsoft.com/office/drawing/2017/decorative" val="1"/>
            </a:ext>
          </a:extLst>
        </cdr:cNvPr>
        <cdr:cNvSpPr/>
      </cdr:nvSpPr>
      <cdr:spPr>
        <a:xfrm xmlns:a="http://schemas.openxmlformats.org/drawingml/2006/main" rot="5400000">
          <a:off x="1081165" y="1290327"/>
          <a:ext cx="252452" cy="1274958"/>
        </a:xfrm>
        <a:prstGeom xmlns:a="http://schemas.openxmlformats.org/drawingml/2006/main" prst="rightBrace">
          <a:avLst>
            <a:gd name="adj1" fmla="val 40836"/>
            <a:gd name="adj2" fmla="val 4973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v-SE"/>
        </a:p>
      </cdr:txBody>
    </cdr:sp>
  </cdr:relSizeAnchor>
  <cdr:relSizeAnchor xmlns:cdr="http://schemas.openxmlformats.org/drawingml/2006/chartDrawing">
    <cdr:from>
      <cdr:x>0.06177</cdr:x>
      <cdr:y>0.72642</cdr:y>
    </cdr:from>
    <cdr:to>
      <cdr:x>0.26117</cdr:x>
      <cdr:y>0.85503</cdr:y>
    </cdr:to>
    <cdr:sp macro="" textlink="">
      <cdr:nvSpPr>
        <cdr:cNvPr id="3" name="textruta 15">
          <a:extLst xmlns:a="http://schemas.openxmlformats.org/drawingml/2006/main">
            <a:ext uri="{FF2B5EF4-FFF2-40B4-BE49-F238E27FC236}">
              <a16:creationId xmlns:a16="http://schemas.microsoft.com/office/drawing/2014/main" id="{4F12302B-4CB1-EF75-196E-0432604069D9}"/>
            </a:ext>
          </a:extLst>
        </cdr:cNvPr>
        <cdr:cNvSpPr txBox="1"/>
      </cdr:nvSpPr>
      <cdr:spPr>
        <a:xfrm xmlns:a="http://schemas.openxmlformats.org/drawingml/2006/main">
          <a:off x="458399" y="2086135"/>
          <a:ext cx="147989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dirty="0"/>
            <a:t>Grupp 1: högsta samlade</a:t>
          </a:r>
          <a:endParaRPr lang="sv-SE" sz="900" strike="sngStrike" dirty="0"/>
        </a:p>
        <a:p xmlns:a="http://schemas.openxmlformats.org/drawingml/2006/main">
          <a:r>
            <a:rPr lang="sv-SE" sz="900" dirty="0"/>
            <a:t>intäkter minus kostnader</a:t>
          </a:r>
        </a:p>
      </cdr:txBody>
    </cdr:sp>
  </cdr:relSizeAnchor>
  <cdr:relSizeAnchor xmlns:cdr="http://schemas.openxmlformats.org/drawingml/2006/chartDrawing">
    <cdr:from>
      <cdr:x>0.26829</cdr:x>
      <cdr:y>0.61957</cdr:y>
    </cdr:from>
    <cdr:to>
      <cdr:x>0.44008</cdr:x>
      <cdr:y>0.70748</cdr:y>
    </cdr:to>
    <cdr:sp macro="" textlink="">
      <cdr:nvSpPr>
        <cdr:cNvPr id="4" name="Höger klammerparentes 3">
          <a:extLst xmlns:a="http://schemas.openxmlformats.org/drawingml/2006/main">
            <a:ext uri="{FF2B5EF4-FFF2-40B4-BE49-F238E27FC236}">
              <a16:creationId xmlns:a16="http://schemas.microsoft.com/office/drawing/2014/main" id="{54910C4B-42D8-C38B-D441-852331B63FF2}"/>
            </a:ext>
            <a:ext uri="{C183D7F6-B498-43B3-948B-1728B52AA6E4}">
              <adec:decorative xmlns:adec="http://schemas.microsoft.com/office/drawing/2017/decorative" val="1"/>
            </a:ext>
          </a:extLst>
        </cdr:cNvPr>
        <cdr:cNvSpPr/>
      </cdr:nvSpPr>
      <cdr:spPr>
        <a:xfrm xmlns:a="http://schemas.openxmlformats.org/drawingml/2006/main" rot="5400000">
          <a:off x="2502365" y="1268026"/>
          <a:ext cx="252452" cy="1274957"/>
        </a:xfrm>
        <a:prstGeom xmlns:a="http://schemas.openxmlformats.org/drawingml/2006/main" prst="rightBrace">
          <a:avLst>
            <a:gd name="adj1" fmla="val 40836"/>
            <a:gd name="adj2" fmla="val 4973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indent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v-SE"/>
        </a:p>
      </cdr:txBody>
    </cdr:sp>
  </cdr:relSizeAnchor>
  <cdr:relSizeAnchor xmlns:cdr="http://schemas.openxmlformats.org/drawingml/2006/chartDrawing">
    <cdr:from>
      <cdr:x>0.25484</cdr:x>
      <cdr:y>0.70831</cdr:y>
    </cdr:from>
    <cdr:to>
      <cdr:x>0.48448</cdr:x>
      <cdr:y>0.83691</cdr:y>
    </cdr:to>
    <cdr:sp macro="" textlink="">
      <cdr:nvSpPr>
        <cdr:cNvPr id="5" name="textruta 11">
          <a:extLst xmlns:a="http://schemas.openxmlformats.org/drawingml/2006/main">
            <a:ext uri="{FF2B5EF4-FFF2-40B4-BE49-F238E27FC236}">
              <a16:creationId xmlns:a16="http://schemas.microsoft.com/office/drawing/2014/main" id="{A3604217-49B5-8BCD-E1EA-F8091B676754}"/>
            </a:ext>
          </a:extLst>
        </cdr:cNvPr>
        <cdr:cNvSpPr txBox="1"/>
      </cdr:nvSpPr>
      <cdr:spPr>
        <a:xfrm xmlns:a="http://schemas.openxmlformats.org/drawingml/2006/main">
          <a:off x="1891280" y="2034105"/>
          <a:ext cx="17043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dirty="0"/>
            <a:t>Grupp 2: medelhöga samlade</a:t>
          </a:r>
          <a:endParaRPr lang="sv-SE" sz="900" strike="sngStrike" dirty="0"/>
        </a:p>
        <a:p xmlns:a="http://schemas.openxmlformats.org/drawingml/2006/main">
          <a:r>
            <a:rPr lang="sv-SE" sz="900" strike="sngStrike" dirty="0"/>
            <a:t>i</a:t>
          </a:r>
          <a:r>
            <a:rPr lang="sv-SE" sz="900" dirty="0"/>
            <a:t>ntäkter minus kostnader</a:t>
          </a:r>
        </a:p>
      </cdr:txBody>
    </cdr:sp>
  </cdr:relSizeAnchor>
  <cdr:relSizeAnchor xmlns:cdr="http://schemas.openxmlformats.org/drawingml/2006/chartDrawing">
    <cdr:from>
      <cdr:x>0.48448</cdr:x>
      <cdr:y>0.62216</cdr:y>
    </cdr:from>
    <cdr:to>
      <cdr:x>0.74092</cdr:x>
      <cdr:y>0.71007</cdr:y>
    </cdr:to>
    <cdr:sp macro="" textlink="">
      <cdr:nvSpPr>
        <cdr:cNvPr id="6" name="Höger klammerparentes 5">
          <a:extLst xmlns:a="http://schemas.openxmlformats.org/drawingml/2006/main">
            <a:ext uri="{FF2B5EF4-FFF2-40B4-BE49-F238E27FC236}">
              <a16:creationId xmlns:a16="http://schemas.microsoft.com/office/drawing/2014/main" id="{6ACD029C-5F98-FF11-32F3-DFCCD657F22B}"/>
            </a:ext>
            <a:ext uri="{C183D7F6-B498-43B3-948B-1728B52AA6E4}">
              <adec:decorative xmlns:adec="http://schemas.microsoft.com/office/drawing/2017/decorative" val="1"/>
            </a:ext>
          </a:extLst>
        </cdr:cNvPr>
        <cdr:cNvSpPr/>
      </cdr:nvSpPr>
      <cdr:spPr>
        <a:xfrm xmlns:a="http://schemas.openxmlformats.org/drawingml/2006/main" rot="5400000">
          <a:off x="4420961" y="961367"/>
          <a:ext cx="252452" cy="1903141"/>
        </a:xfrm>
        <a:prstGeom xmlns:a="http://schemas.openxmlformats.org/drawingml/2006/main" prst="rightBrace">
          <a:avLst>
            <a:gd name="adj1" fmla="val 40836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v-SE"/>
        </a:p>
      </cdr:txBody>
    </cdr:sp>
  </cdr:relSizeAnchor>
  <cdr:relSizeAnchor xmlns:cdr="http://schemas.openxmlformats.org/drawingml/2006/chartDrawing">
    <cdr:from>
      <cdr:x>0.51257</cdr:x>
      <cdr:y>0.70054</cdr:y>
    </cdr:from>
    <cdr:to>
      <cdr:x>0.70679</cdr:x>
      <cdr:y>0.82915</cdr:y>
    </cdr:to>
    <cdr:sp macro="" textlink="">
      <cdr:nvSpPr>
        <cdr:cNvPr id="7" name="textruta 13">
          <a:extLst xmlns:a="http://schemas.openxmlformats.org/drawingml/2006/main">
            <a:ext uri="{FF2B5EF4-FFF2-40B4-BE49-F238E27FC236}">
              <a16:creationId xmlns:a16="http://schemas.microsoft.com/office/drawing/2014/main" id="{0F56EB71-DF6A-AA83-E7E2-6BB0AC9D6ACC}"/>
            </a:ext>
          </a:extLst>
        </cdr:cNvPr>
        <cdr:cNvSpPr txBox="1"/>
      </cdr:nvSpPr>
      <cdr:spPr>
        <a:xfrm xmlns:a="http://schemas.openxmlformats.org/drawingml/2006/main">
          <a:off x="3804081" y="2011802"/>
          <a:ext cx="14414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dirty="0"/>
            <a:t>Grupp 3: låga samlade</a:t>
          </a:r>
          <a:endParaRPr lang="sv-SE" sz="900" strike="sngStrike" dirty="0"/>
        </a:p>
        <a:p xmlns:a="http://schemas.openxmlformats.org/drawingml/2006/main">
          <a:r>
            <a:rPr lang="sv-SE" sz="900" dirty="0"/>
            <a:t>intäkter minus kostnader</a:t>
          </a:r>
        </a:p>
      </cdr:txBody>
    </cdr:sp>
  </cdr:relSizeAnchor>
  <cdr:relSizeAnchor xmlns:cdr="http://schemas.openxmlformats.org/drawingml/2006/chartDrawing">
    <cdr:from>
      <cdr:x>0.77782</cdr:x>
      <cdr:y>0.7283</cdr:y>
    </cdr:from>
    <cdr:to>
      <cdr:x>1</cdr:x>
      <cdr:y>0.8162</cdr:y>
    </cdr:to>
    <cdr:sp macro="" textlink="">
      <cdr:nvSpPr>
        <cdr:cNvPr id="8" name="Höger klammerparentes 7">
          <a:extLst xmlns:a="http://schemas.openxmlformats.org/drawingml/2006/main">
            <a:ext uri="{FF2B5EF4-FFF2-40B4-BE49-F238E27FC236}">
              <a16:creationId xmlns:a16="http://schemas.microsoft.com/office/drawing/2014/main" id="{F3E53E0B-F462-AA8C-1E56-80AB7207E711}"/>
            </a:ext>
            <a:ext uri="{C183D7F6-B498-43B3-948B-1728B52AA6E4}">
              <adec:decorative xmlns:adec="http://schemas.microsoft.com/office/drawing/2017/decorative" val="1"/>
            </a:ext>
          </a:extLst>
        </cdr:cNvPr>
        <cdr:cNvSpPr/>
      </cdr:nvSpPr>
      <cdr:spPr>
        <a:xfrm xmlns:a="http://schemas.openxmlformats.org/drawingml/2006/main" rot="5400000">
          <a:off x="6470869" y="1393272"/>
          <a:ext cx="252452" cy="1648933"/>
        </a:xfrm>
        <a:prstGeom xmlns:a="http://schemas.openxmlformats.org/drawingml/2006/main" prst="rightBrace">
          <a:avLst>
            <a:gd name="adj1" fmla="val 40836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v-SE"/>
        </a:p>
      </cdr:txBody>
    </cdr:sp>
  </cdr:relSizeAnchor>
  <cdr:relSizeAnchor xmlns:cdr="http://schemas.openxmlformats.org/drawingml/2006/chartDrawing">
    <cdr:from>
      <cdr:x>0.74617</cdr:x>
      <cdr:y>0.79607</cdr:y>
    </cdr:from>
    <cdr:to>
      <cdr:x>1</cdr:x>
      <cdr:y>0.92468</cdr:y>
    </cdr:to>
    <cdr:sp macro="" textlink="">
      <cdr:nvSpPr>
        <cdr:cNvPr id="9" name="textruta 15" descr="Vi grupperar yrkesinriktningarna baserat på storleken på de uppskattade ackumulerade intäkterna minus kostnaderna fem år efter programstart:&#10;• Grupp 1: Transport, IT/Teknik och Maskin har högst uppskattade ackumulerade intäkter minus kostnader.&#10;• Grupp 2: Vård, Lokalvård och Kontor/Ekonomi har något lägre uppskattade ackumulerade intäkter minus kostnader.&#10;• Grupp 3: Hantverk, Handel och Bygg har små uppskattade ackumulerade intäkter minus kostnader. &#10;• Grupp 4: Restaurang, Naturbruk samt Kultur och media har negativa uppskattade ackumulerade intäkter minus kostnader. &#10;">
          <a:extLst xmlns:a="http://schemas.openxmlformats.org/drawingml/2006/main">
            <a:ext uri="{FF2B5EF4-FFF2-40B4-BE49-F238E27FC236}">
              <a16:creationId xmlns:a16="http://schemas.microsoft.com/office/drawing/2014/main" id="{0386523E-E462-9EE3-DBE5-989B79B2CE5E}"/>
            </a:ext>
          </a:extLst>
        </cdr:cNvPr>
        <cdr:cNvSpPr txBox="1"/>
      </cdr:nvSpPr>
      <cdr:spPr>
        <a:xfrm xmlns:a="http://schemas.openxmlformats.org/drawingml/2006/main">
          <a:off x="5537713" y="2286146"/>
          <a:ext cx="188384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dirty="0"/>
            <a:t>Grupp 4: lägsta samlade intäkter </a:t>
          </a:r>
        </a:p>
        <a:p xmlns:a="http://schemas.openxmlformats.org/drawingml/2006/main">
          <a:r>
            <a:rPr lang="sv-SE" sz="900" dirty="0"/>
            <a:t>minus kostnader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0.9271</cdr:x>
      <cdr:y>0.17115</cdr:y>
    </cdr:from>
    <cdr:to>
      <cdr:x>0.97665</cdr:x>
      <cdr:y>0.24728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680B8957-27DF-B298-28A5-925AEDEF1545}"/>
            </a:ext>
          </a:extLst>
        </cdr:cNvPr>
        <cdr:cNvSpPr txBox="1"/>
      </cdr:nvSpPr>
      <cdr:spPr>
        <a:xfrm xmlns:a="http://schemas.openxmlformats.org/drawingml/2006/main">
          <a:off x="10158130" y="761377"/>
          <a:ext cx="542925" cy="33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0.14419</cdr:x>
      <cdr:y>0.92399</cdr:y>
    </cdr:from>
    <cdr:to>
      <cdr:x>0.38451</cdr:x>
      <cdr:y>0.97635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5DE37697-CF25-B6D1-2896-B91C8730D868}"/>
            </a:ext>
          </a:extLst>
        </cdr:cNvPr>
        <cdr:cNvSpPr txBox="1"/>
      </cdr:nvSpPr>
      <cdr:spPr>
        <a:xfrm xmlns:a="http://schemas.openxmlformats.org/drawingml/2006/main">
          <a:off x="1028702" y="5210176"/>
          <a:ext cx="17145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1400" b="0" i="1" dirty="0"/>
            <a:t>Kvinnodominerade yrken</a:t>
          </a:r>
        </a:p>
      </cdr:txBody>
    </cdr:sp>
  </cdr:relSizeAnchor>
  <cdr:relSizeAnchor xmlns:cdr="http://schemas.openxmlformats.org/drawingml/2006/chartDrawing">
    <cdr:from>
      <cdr:x>0.64397</cdr:x>
      <cdr:y>0.92286</cdr:y>
    </cdr:from>
    <cdr:to>
      <cdr:x>0.88429</cdr:x>
      <cdr:y>0.97523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B8CC37C7-9506-9064-200E-2692C8B27D8E}"/>
            </a:ext>
          </a:extLst>
        </cdr:cNvPr>
        <cdr:cNvSpPr txBox="1"/>
      </cdr:nvSpPr>
      <cdr:spPr>
        <a:xfrm xmlns:a="http://schemas.openxmlformats.org/drawingml/2006/main">
          <a:off x="4594225" y="5203825"/>
          <a:ext cx="17145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400" b="0" i="1" dirty="0"/>
            <a:t>Mansdominerade yrken</a:t>
          </a:r>
        </a:p>
      </cdr:txBody>
    </cdr:sp>
  </cdr:relSizeAnchor>
  <cdr:relSizeAnchor xmlns:cdr="http://schemas.openxmlformats.org/drawingml/2006/chartDrawing">
    <cdr:from>
      <cdr:x>0.79021</cdr:x>
      <cdr:y>0.13935</cdr:y>
    </cdr:from>
    <cdr:to>
      <cdr:x>0.89143</cdr:x>
      <cdr:y>0.23877</cdr:y>
    </cdr:to>
    <cdr:sp macro="" textlink="">
      <cdr:nvSpPr>
        <cdr:cNvPr id="4" name="textruta 3">
          <a:extLst xmlns:a="http://schemas.openxmlformats.org/drawingml/2006/main">
            <a:ext uri="{FF2B5EF4-FFF2-40B4-BE49-F238E27FC236}">
              <a16:creationId xmlns:a16="http://schemas.microsoft.com/office/drawing/2014/main" id="{713081AB-D161-BEC1-E927-3D0B0A37691B}"/>
            </a:ext>
          </a:extLst>
        </cdr:cNvPr>
        <cdr:cNvSpPr txBox="1"/>
      </cdr:nvSpPr>
      <cdr:spPr>
        <a:xfrm xmlns:a="http://schemas.openxmlformats.org/drawingml/2006/main">
          <a:off x="8650793" y="633265"/>
          <a:ext cx="1108037" cy="451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dirty="0"/>
            <a:t>Process- och maskinoperatör</a:t>
          </a:r>
        </a:p>
      </cdr:txBody>
    </cdr:sp>
  </cdr:relSizeAnchor>
  <cdr:relSizeAnchor xmlns:cdr="http://schemas.openxmlformats.org/drawingml/2006/chartDrawing">
    <cdr:from>
      <cdr:x>0.29271</cdr:x>
      <cdr:y>0.58845</cdr:y>
    </cdr:from>
    <cdr:to>
      <cdr:x>0.39393</cdr:x>
      <cdr:y>0.68787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4442D91E-60F8-4203-B645-BB7ABB98BD67}"/>
            </a:ext>
          </a:extLst>
        </cdr:cNvPr>
        <cdr:cNvSpPr txBox="1"/>
      </cdr:nvSpPr>
      <cdr:spPr>
        <a:xfrm xmlns:a="http://schemas.openxmlformats.org/drawingml/2006/main">
          <a:off x="3204435" y="2674231"/>
          <a:ext cx="1108037" cy="451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Städare</a:t>
          </a:r>
        </a:p>
      </cdr:txBody>
    </cdr:sp>
  </cdr:relSizeAnchor>
  <cdr:relSizeAnchor xmlns:cdr="http://schemas.openxmlformats.org/drawingml/2006/chartDrawing">
    <cdr:from>
      <cdr:x>0.84006</cdr:x>
      <cdr:y>0.58141</cdr:y>
    </cdr:from>
    <cdr:to>
      <cdr:x>0.9101</cdr:x>
      <cdr:y>0.65538</cdr:y>
    </cdr:to>
    <cdr:sp macro="" textlink="">
      <cdr:nvSpPr>
        <cdr:cNvPr id="7" name="textruta 1">
          <a:extLst xmlns:a="http://schemas.openxmlformats.org/drawingml/2006/main">
            <a:ext uri="{FF2B5EF4-FFF2-40B4-BE49-F238E27FC236}">
              <a16:creationId xmlns:a16="http://schemas.microsoft.com/office/drawing/2014/main" id="{4442D91E-60F8-4203-B645-BB7ABB98BD67}"/>
            </a:ext>
          </a:extLst>
        </cdr:cNvPr>
        <cdr:cNvSpPr txBox="1"/>
      </cdr:nvSpPr>
      <cdr:spPr>
        <a:xfrm xmlns:a="http://schemas.openxmlformats.org/drawingml/2006/main">
          <a:off x="9196444" y="2642256"/>
          <a:ext cx="766781" cy="336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Svetsare</a:t>
          </a:r>
        </a:p>
      </cdr:txBody>
    </cdr:sp>
  </cdr:relSizeAnchor>
  <cdr:relSizeAnchor xmlns:cdr="http://schemas.openxmlformats.org/drawingml/2006/chartDrawing">
    <cdr:from>
      <cdr:x>0.30057</cdr:x>
      <cdr:y>0.74001</cdr:y>
    </cdr:from>
    <cdr:to>
      <cdr:x>0.40179</cdr:x>
      <cdr:y>0.83943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4442D91E-60F8-4203-B645-BB7ABB98BD67}"/>
            </a:ext>
          </a:extLst>
        </cdr:cNvPr>
        <cdr:cNvSpPr txBox="1"/>
      </cdr:nvSpPr>
      <cdr:spPr>
        <a:xfrm xmlns:a="http://schemas.openxmlformats.org/drawingml/2006/main">
          <a:off x="3290497" y="3363019"/>
          <a:ext cx="1108037" cy="451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Vårdbiträden</a:t>
          </a:r>
        </a:p>
      </cdr:txBody>
    </cdr:sp>
  </cdr:relSizeAnchor>
  <cdr:relSizeAnchor xmlns:cdr="http://schemas.openxmlformats.org/drawingml/2006/chartDrawing">
    <cdr:from>
      <cdr:x>0.86855</cdr:x>
      <cdr:y>0.40065</cdr:y>
    </cdr:from>
    <cdr:to>
      <cdr:x>0.96977</cdr:x>
      <cdr:y>0.45917</cdr:y>
    </cdr:to>
    <cdr:sp macro="" textlink="">
      <cdr:nvSpPr>
        <cdr:cNvPr id="9" name="textruta 1">
          <a:extLst xmlns:a="http://schemas.openxmlformats.org/drawingml/2006/main">
            <a:ext uri="{FF2B5EF4-FFF2-40B4-BE49-F238E27FC236}">
              <a16:creationId xmlns:a16="http://schemas.microsoft.com/office/drawing/2014/main" id="{4442D91E-60F8-4203-B645-BB7ABB98BD67}"/>
            </a:ext>
          </a:extLst>
        </cdr:cNvPr>
        <cdr:cNvSpPr txBox="1"/>
      </cdr:nvSpPr>
      <cdr:spPr>
        <a:xfrm xmlns:a="http://schemas.openxmlformats.org/drawingml/2006/main">
          <a:off x="9508417" y="1820791"/>
          <a:ext cx="1108037" cy="265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Lastbilsförare</a:t>
          </a:r>
        </a:p>
      </cdr:txBody>
    </cdr:sp>
  </cdr:relSizeAnchor>
  <cdr:relSizeAnchor xmlns:cdr="http://schemas.openxmlformats.org/drawingml/2006/chartDrawing">
    <cdr:from>
      <cdr:x>0.76761</cdr:x>
      <cdr:y>0.35055</cdr:y>
    </cdr:from>
    <cdr:to>
      <cdr:x>0.91993</cdr:x>
      <cdr:y>0.44997</cdr:y>
    </cdr:to>
    <cdr:sp macro="" textlink="">
      <cdr:nvSpPr>
        <cdr:cNvPr id="11" name="textruta 1">
          <a:extLst xmlns:a="http://schemas.openxmlformats.org/drawingml/2006/main">
            <a:ext uri="{FF2B5EF4-FFF2-40B4-BE49-F238E27FC236}">
              <a16:creationId xmlns:a16="http://schemas.microsoft.com/office/drawing/2014/main" id="{A4D19116-CAF2-A9C1-3AEA-3E302F3932B5}"/>
            </a:ext>
          </a:extLst>
        </cdr:cNvPr>
        <cdr:cNvSpPr txBox="1"/>
      </cdr:nvSpPr>
      <cdr:spPr>
        <a:xfrm xmlns:a="http://schemas.openxmlformats.org/drawingml/2006/main">
          <a:off x="8403366" y="1593087"/>
          <a:ext cx="1667435" cy="451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Buss- och spår-vagnsförare</a:t>
          </a:r>
        </a:p>
      </cdr:txBody>
    </cdr:sp>
  </cdr:relSizeAnchor>
  <cdr:relSizeAnchor xmlns:cdr="http://schemas.openxmlformats.org/drawingml/2006/chartDrawing">
    <cdr:from>
      <cdr:x>0.5273</cdr:x>
      <cdr:y>0.69378</cdr:y>
    </cdr:from>
    <cdr:to>
      <cdr:x>0.59368</cdr:x>
      <cdr:y>0.75954</cdr:y>
    </cdr:to>
    <cdr:sp macro="" textlink="">
      <cdr:nvSpPr>
        <cdr:cNvPr id="12" name="textruta 1">
          <a:extLst xmlns:a="http://schemas.openxmlformats.org/drawingml/2006/main">
            <a:ext uri="{FF2B5EF4-FFF2-40B4-BE49-F238E27FC236}">
              <a16:creationId xmlns:a16="http://schemas.microsoft.com/office/drawing/2014/main" id="{A4D19116-CAF2-A9C1-3AEA-3E302F3932B5}"/>
            </a:ext>
          </a:extLst>
        </cdr:cNvPr>
        <cdr:cNvSpPr txBox="1"/>
      </cdr:nvSpPr>
      <cdr:spPr>
        <a:xfrm xmlns:a="http://schemas.openxmlformats.org/drawingml/2006/main">
          <a:off x="5772564" y="3152930"/>
          <a:ext cx="726688" cy="298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Kockar</a:t>
          </a:r>
        </a:p>
      </cdr:txBody>
    </cdr:sp>
  </cdr:relSizeAnchor>
  <cdr:relSizeAnchor xmlns:cdr="http://schemas.openxmlformats.org/drawingml/2006/chartDrawing">
    <cdr:from>
      <cdr:x>0.39875</cdr:x>
      <cdr:y>0.63461</cdr:y>
    </cdr:from>
    <cdr:to>
      <cdr:x>0.49997</cdr:x>
      <cdr:y>0.73403</cdr:y>
    </cdr:to>
    <cdr:sp macro="" textlink="">
      <cdr:nvSpPr>
        <cdr:cNvPr id="13" name="textruta 1">
          <a:extLst xmlns:a="http://schemas.openxmlformats.org/drawingml/2006/main">
            <a:ext uri="{FF2B5EF4-FFF2-40B4-BE49-F238E27FC236}">
              <a16:creationId xmlns:a16="http://schemas.microsoft.com/office/drawing/2014/main" id="{A4D19116-CAF2-A9C1-3AEA-3E302F3932B5}"/>
            </a:ext>
          </a:extLst>
        </cdr:cNvPr>
        <cdr:cNvSpPr txBox="1"/>
      </cdr:nvSpPr>
      <cdr:spPr>
        <a:xfrm xmlns:a="http://schemas.openxmlformats.org/drawingml/2006/main">
          <a:off x="4365308" y="2884015"/>
          <a:ext cx="1108096" cy="451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Butikssäljare</a:t>
          </a:r>
        </a:p>
      </cdr:txBody>
    </cdr:sp>
  </cdr:relSizeAnchor>
  <cdr:relSizeAnchor xmlns:cdr="http://schemas.openxmlformats.org/drawingml/2006/chartDrawing">
    <cdr:from>
      <cdr:x>0.77351</cdr:x>
      <cdr:y>0.12988</cdr:y>
    </cdr:from>
    <cdr:to>
      <cdr:x>0.79513</cdr:x>
      <cdr:y>0.15355</cdr:y>
    </cdr:to>
    <cdr:cxnSp macro="">
      <cdr:nvCxnSpPr>
        <cdr:cNvPr id="15" name="Rak pilkoppling 14">
          <a:extLst xmlns:a="http://schemas.openxmlformats.org/drawingml/2006/main">
            <a:ext uri="{FF2B5EF4-FFF2-40B4-BE49-F238E27FC236}">
              <a16:creationId xmlns:a16="http://schemas.microsoft.com/office/drawing/2014/main" id="{5F54F1B8-C890-AF26-AC33-482088631266}"/>
            </a:ext>
          </a:extLst>
        </cdr:cNvPr>
        <cdr:cNvCxnSpPr/>
      </cdr:nvCxnSpPr>
      <cdr:spPr>
        <a:xfrm xmlns:a="http://schemas.openxmlformats.org/drawingml/2006/main" flipH="1" flipV="1">
          <a:off x="8467912" y="590235"/>
          <a:ext cx="236668" cy="1075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0.75484</cdr:x>
      <cdr:y>0.21509</cdr:y>
    </cdr:from>
    <cdr:to>
      <cdr:x>0.79611</cdr:x>
      <cdr:y>0.26007</cdr:y>
    </cdr:to>
    <cdr:cxnSp macro="">
      <cdr:nvCxnSpPr>
        <cdr:cNvPr id="17" name="Rak pilkoppling 16">
          <a:extLst xmlns:a="http://schemas.openxmlformats.org/drawingml/2006/main">
            <a:ext uri="{FF2B5EF4-FFF2-40B4-BE49-F238E27FC236}">
              <a16:creationId xmlns:a16="http://schemas.microsoft.com/office/drawing/2014/main" id="{8E5B5092-A241-16D6-9F61-D8E4870C9A15}"/>
            </a:ext>
          </a:extLst>
        </cdr:cNvPr>
        <cdr:cNvCxnSpPr/>
      </cdr:nvCxnSpPr>
      <cdr:spPr>
        <a:xfrm xmlns:a="http://schemas.openxmlformats.org/drawingml/2006/main" flipH="1">
          <a:off x="8263516" y="977511"/>
          <a:ext cx="451822" cy="2043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0.88848</cdr:x>
      <cdr:y>0.56543</cdr:y>
    </cdr:from>
    <cdr:to>
      <cdr:x>0.91403</cdr:x>
      <cdr:y>0.58674</cdr:y>
    </cdr:to>
    <cdr:cxnSp macro="">
      <cdr:nvCxnSpPr>
        <cdr:cNvPr id="19" name="Rak pilkoppling 18">
          <a:extLst xmlns:a="http://schemas.openxmlformats.org/drawingml/2006/main">
            <a:ext uri="{FF2B5EF4-FFF2-40B4-BE49-F238E27FC236}">
              <a16:creationId xmlns:a16="http://schemas.microsoft.com/office/drawing/2014/main" id="{26F8C346-163C-5EB8-8C77-3A62232C3704}"/>
            </a:ext>
          </a:extLst>
        </cdr:cNvPr>
        <cdr:cNvCxnSpPr/>
      </cdr:nvCxnSpPr>
      <cdr:spPr>
        <a:xfrm xmlns:a="http://schemas.openxmlformats.org/drawingml/2006/main" flipV="1">
          <a:off x="9726556" y="2569642"/>
          <a:ext cx="279699" cy="968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0.88357</cdr:x>
      <cdr:y>0.44707</cdr:y>
    </cdr:from>
    <cdr:to>
      <cdr:x>0.90322</cdr:x>
      <cdr:y>0.51099</cdr:y>
    </cdr:to>
    <cdr:cxnSp macro="">
      <cdr:nvCxnSpPr>
        <cdr:cNvPr id="21" name="Rak pilkoppling 20">
          <a:extLst xmlns:a="http://schemas.openxmlformats.org/drawingml/2006/main">
            <a:ext uri="{FF2B5EF4-FFF2-40B4-BE49-F238E27FC236}">
              <a16:creationId xmlns:a16="http://schemas.microsoft.com/office/drawing/2014/main" id="{B0AA73AE-B1B0-0343-478B-DA2575DAFDDC}"/>
            </a:ext>
          </a:extLst>
        </cdr:cNvPr>
        <cdr:cNvCxnSpPr/>
      </cdr:nvCxnSpPr>
      <cdr:spPr>
        <a:xfrm xmlns:a="http://schemas.openxmlformats.org/drawingml/2006/main" flipH="1">
          <a:off x="9672768" y="2031760"/>
          <a:ext cx="215153" cy="2904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0.81969</cdr:x>
      <cdr:y>0.42991</cdr:y>
    </cdr:from>
    <cdr:to>
      <cdr:x>0.85507</cdr:x>
      <cdr:y>0.42991</cdr:y>
    </cdr:to>
    <cdr:cxnSp macro="">
      <cdr:nvCxnSpPr>
        <cdr:cNvPr id="23" name="Rak pilkoppling 22">
          <a:extLst xmlns:a="http://schemas.openxmlformats.org/drawingml/2006/main">
            <a:ext uri="{FF2B5EF4-FFF2-40B4-BE49-F238E27FC236}">
              <a16:creationId xmlns:a16="http://schemas.microsoft.com/office/drawing/2014/main" id="{E13CF4AC-850E-4AAE-58F6-7766C8F11520}"/>
            </a:ext>
          </a:extLst>
        </cdr:cNvPr>
        <cdr:cNvCxnSpPr/>
      </cdr:nvCxnSpPr>
      <cdr:spPr>
        <a:xfrm xmlns:a="http://schemas.openxmlformats.org/drawingml/2006/main">
          <a:off x="8973521" y="1953767"/>
          <a:ext cx="387275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0.13969</cdr:x>
      <cdr:y>0.58082</cdr:y>
    </cdr:from>
    <cdr:to>
      <cdr:x>0.22869</cdr:x>
      <cdr:y>0.65555</cdr:y>
    </cdr:to>
    <cdr:sp macro="" textlink="">
      <cdr:nvSpPr>
        <cdr:cNvPr id="5" name="textruta 4">
          <a:extLst xmlns:a="http://schemas.openxmlformats.org/drawingml/2006/main">
            <a:ext uri="{FF2B5EF4-FFF2-40B4-BE49-F238E27FC236}">
              <a16:creationId xmlns:a16="http://schemas.microsoft.com/office/drawing/2014/main" id="{37F36978-342F-6BB1-F358-1D07857D19B3}"/>
            </a:ext>
          </a:extLst>
        </cdr:cNvPr>
        <cdr:cNvSpPr txBox="1"/>
      </cdr:nvSpPr>
      <cdr:spPr>
        <a:xfrm xmlns:a="http://schemas.openxmlformats.org/drawingml/2006/main">
          <a:off x="1529238" y="2639567"/>
          <a:ext cx="974317" cy="339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dirty="0"/>
            <a:t>Sjuksköterska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FFA51-EAEA-481B-9CBD-A776922DF133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9D04-AE44-487F-9222-5A4CAFB58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19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0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Förutom arbetsmarknadsutbildning kan AF anvisa deltagare i arbetsmarknadspolitiska program till att söka reguljär utbildning (</a:t>
            </a:r>
            <a:r>
              <a:rPr lang="sv-SE" sz="1200" dirty="0" err="1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komvux</a:t>
            </a:r>
            <a:r>
              <a:rPr lang="sv-SE" sz="1200" dirty="0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sv-SE" sz="1200" dirty="0" err="1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yrkesvux</a:t>
            </a:r>
            <a:r>
              <a:rPr lang="sv-SE" sz="1200" dirty="0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, högskola). Personer som anvisats till utbildning har rätt att studera med bibehållen ersättning (etableringsersättning eller aktivitetsstöd).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+mj-lt"/>
              </a:rPr>
              <a:t>I oktober fanns det drygt 7 000 deltagare som går någon form av reguljär utbildning med aktivitetsstöd.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+mj-lt"/>
              </a:rPr>
              <a:t>… däribland drygt 500 deltagare i yrkeshögskola, samt ett antal som går Komvux (ej känt hur många som går </a:t>
            </a:r>
            <a:r>
              <a:rPr lang="sv-SE" sz="1200" dirty="0" err="1">
                <a:latin typeface="+mj-lt"/>
              </a:rPr>
              <a:t>yrkesvux</a:t>
            </a:r>
            <a:r>
              <a:rPr lang="sv-SE" sz="1200" dirty="0">
                <a:latin typeface="+mj-lt"/>
              </a:rPr>
              <a:t>) och därutöver ytterligare personer på universitet och högskola.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+mj-lt"/>
              </a:rPr>
              <a:t>Medan a-utbildning i många år har varit tydligt mansdominerat, är majoriteten av deltagarna i reguljär utbildning kvinnor. (I yrkeshögskola jämnt fördelat.)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>
                <a:latin typeface="+mj-lt"/>
              </a:rPr>
              <a:t>--------------</a:t>
            </a:r>
          </a:p>
          <a:p>
            <a:pPr marL="285750" indent="-285750">
              <a:lnSpc>
                <a:spcPct val="115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Ett problem har varit att AF saknar ändamålsenlig information för att kunna följa upp om de arbetssökande som går reguljär utbildning.</a:t>
            </a:r>
          </a:p>
          <a:p>
            <a:pPr marL="285750" indent="-285750">
              <a:lnSpc>
                <a:spcPct val="115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För att möta detta har flera åtgärder vidtagits för att förbättra informationsutbytet mellan Arbetsförmedlingen och </a:t>
            </a:r>
            <a:r>
              <a:rPr lang="sv-SE" sz="1200" dirty="0" err="1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komvux</a:t>
            </a:r>
            <a:r>
              <a:rPr lang="sv-SE" sz="1200" dirty="0">
                <a:effectLst/>
                <a:latin typeface="+mj-lt"/>
                <a:ea typeface="Garamond" panose="02020404030301010803" pitchFamily="18" charset="0"/>
                <a:cs typeface="Times New Roman" panose="02020603050405020304" pitchFamily="18" charset="0"/>
              </a:rPr>
              <a:t>. Den 1 mars 2026 införs nya regler som ska förbättra just detta informationsutbyte. Syftet är att underlätta samverkan, stöd och uppföljning för att i förlängningen uppnå att fler arbetssökande ska få möjlighet att påbörja och fullfölja komvuxstudier.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63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6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07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42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7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D42C4-EFE0-48B2-9E30-4F99073B5E5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1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2F816-03CC-4080-AB6B-42B27DB539E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4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2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D42C4-EFE0-48B2-9E30-4F99073B5E5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5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B3E8-9C79-4730-B190-0CF2C0EA4E2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4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8E8906-7D5C-5D4A-60DD-A32D7C787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7D0022-F966-1981-5B58-F4386C0DD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BBB77D-D784-80D1-2119-3F5C9DC6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426856-8320-60F9-0ABE-1640A7B7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C05A1D-DE96-F525-6CB4-B090448B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5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BB2BA-34A8-6BA5-7C8F-68A10661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69618B-B4A4-923E-3B43-D43968E32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E6FDB2-E558-75E7-FAD4-8ADEFA81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166F9A-2CB6-2149-7C32-1C6424D2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14BB41-C812-419A-E2F4-A2934CAB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40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50F3495-756B-7036-6E1D-487585DA1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27268F-8F88-E7A8-C4A9-3045ABFBC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552C1F-E9B3-0BBF-5CEB-32040F4C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429C64-8868-DEF5-C82F-207BF0CB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DA0D24-6352-5D26-3006-39607399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64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5" y="2482344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07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28 May 2025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Michael Rosholm</a:t>
            </a:r>
          </a:p>
        </p:txBody>
      </p:sp>
      <p:pic>
        <p:nvPicPr>
          <p:cNvPr id="767010319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59" y="5997600"/>
            <a:ext cx="1740544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1"/>
            <a:ext cx="600892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248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>
                <a:solidFill>
                  <a:schemeClr val="bg1"/>
                </a:solidFill>
                <a:latin typeface="+mn-lt"/>
              </a:rPr>
              <a:t>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972252" y="5997601"/>
            <a:ext cx="3386424" cy="59034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Department of Economics and Business Economics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0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5" y="3443622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0" y="1520316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5" y="3715432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7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28 May 2025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Michael Rosholm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pic>
        <p:nvPicPr>
          <p:cNvPr id="294275483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59" y="5997600"/>
            <a:ext cx="1740544" cy="5580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1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248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>
                <a:solidFill>
                  <a:schemeClr val="bg1"/>
                </a:solidFill>
                <a:latin typeface="+mn-lt"/>
              </a:rPr>
              <a:t>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972252" y="5997601"/>
            <a:ext cx="3386424" cy="59034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Department of Economics and Business Economics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7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5" y="2482344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07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28 May 2025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Michael Rosholm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pic>
        <p:nvPicPr>
          <p:cNvPr id="1277280568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59" y="5997600"/>
            <a:ext cx="1740544" cy="5580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1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248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>
                <a:solidFill>
                  <a:schemeClr val="bg1"/>
                </a:solidFill>
                <a:latin typeface="+mn-lt"/>
              </a:rPr>
              <a:t>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972252" y="5997601"/>
            <a:ext cx="3386424" cy="59034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Department of Economics and Business Economics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9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2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0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8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  <a:p>
            <a:pPr algn="ctr"/>
            <a:endParaRPr lang="en-GB" sz="4799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8"/>
            <a:ext cx="11559010" cy="752101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2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0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8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  <a:p>
            <a:pPr algn="ctr"/>
            <a:endParaRPr lang="en-GB" sz="47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3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5" y="1371600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2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6" y="2694542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  <a:p>
            <a:pPr algn="ctr"/>
            <a:endParaRPr lang="en-GB" sz="4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95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5" y="3010711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2"/>
            <a:ext cx="18263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9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859313-D47E-B28C-293A-AA2DE540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04E883-33A0-5934-042B-7136AD09E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094968-F52C-E56B-361F-2515977C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45F1BE-E2B9-62DC-0CC4-3B80B332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DB4DEE-D642-E4FB-38F4-879FD8A5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79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16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2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4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2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4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3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8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1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1" y="1412776"/>
            <a:ext cx="8499157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/>
              <a:t>Click to add Quote text, for next level ENTER and TAB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95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1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0"/>
            <a:ext cx="11566212" cy="752400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1"/>
            <a:ext cx="6266328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/>
              <a:t>Click to add Quote text, for next level ENTER and TAB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407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2"/>
            <a:ext cx="11553659" cy="6213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30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7" y="1022477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99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68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27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8" y="2229266"/>
            <a:ext cx="2398246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3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B24D0-B58F-8FE6-E789-47614A14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472246-55BF-8123-23DF-2D7CA708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660BA5-588E-D0EC-C3F7-7567CDFC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F44E92-6459-D0FC-B616-212A8E96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BBF30-FD83-27F9-D977-108A4952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62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57" y="2520001"/>
            <a:ext cx="165080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4" y="2520001"/>
            <a:ext cx="7482862" cy="158716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32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300" b="0" cap="all" spc="200" baseline="0">
                <a:solidFill>
                  <a:schemeClr val="bg1"/>
                </a:solidFill>
                <a:latin typeface="AU Passata" panose="020B0503030502030804" pitchFamily="34" charset="0"/>
              </a:rPr>
              <a:t>
Aarhus University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3143" y="2132856"/>
            <a:ext cx="7482862" cy="158438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4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300" b="1" cap="all" spc="200" baseline="0">
                <a:solidFill>
                  <a:schemeClr val="bg1"/>
                </a:solidFill>
                <a:latin typeface="AU Passata" panose="020B0503030502030804" pitchFamily="34" charset="0"/>
              </a:rPr>
              <a:t>
Department of Economics and Business Economics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9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84" y="0"/>
            <a:ext cx="12003616" cy="616981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31" cy="30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145" y="4157147"/>
            <a:ext cx="7104000" cy="1008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479988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145" y="5167573"/>
            <a:ext cx="7104000" cy="1008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479988" indent="0" algn="l">
              <a:lnSpc>
                <a:spcPct val="100000"/>
              </a:lnSpc>
              <a:spcBef>
                <a:spcPts val="0"/>
              </a:spcBef>
              <a:buNone/>
              <a:defRPr sz="3733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428046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93379" y="0"/>
            <a:ext cx="12001500" cy="6864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t">
            <a:normAutofit/>
          </a:bodyPr>
          <a:lstStyle>
            <a:lvl1pPr>
              <a:defRPr sz="8000"/>
            </a:lvl1pPr>
          </a:lstStyle>
          <a:p>
            <a:r>
              <a:rPr sz="40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359378" y="1931610"/>
            <a:ext cx="7669500" cy="128990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33395" y="3777531"/>
            <a:ext cx="7667331" cy="1032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35851" y="62225"/>
            <a:ext cx="480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29" cy="30864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4754880" y="3546043"/>
            <a:ext cx="2769325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/>
          </a:p>
        </p:txBody>
      </p:sp>
    </p:spTree>
    <p:extLst>
      <p:ext uri="{BB962C8B-B14F-4D97-AF65-F5344CB8AC3E}">
        <p14:creationId xmlns:p14="http://schemas.microsoft.com/office/powerpoint/2010/main" val="3428314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93379" y="0"/>
            <a:ext cx="12001500" cy="6864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t">
            <a:normAutofit/>
          </a:bodyPr>
          <a:lstStyle>
            <a:lvl1pPr>
              <a:defRPr sz="8000"/>
            </a:lvl1pPr>
          </a:lstStyle>
          <a:p>
            <a:r>
              <a:rPr sz="40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54880" y="2364447"/>
            <a:ext cx="2769325" cy="6825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35851" y="62225"/>
            <a:ext cx="480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4754880" y="3546043"/>
            <a:ext cx="2769325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29" cy="3086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88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2025-11-27</a:t>
            </a:fld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35851" y="62225"/>
            <a:ext cx="4800000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31" cy="30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9378" y="1931610"/>
            <a:ext cx="7669500" cy="128990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3395" y="3777531"/>
            <a:ext cx="7667331" cy="1032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4754880" y="3546043"/>
            <a:ext cx="2769325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/>
          </a:p>
        </p:txBody>
      </p:sp>
    </p:spTree>
    <p:extLst>
      <p:ext uri="{BB962C8B-B14F-4D97-AF65-F5344CB8AC3E}">
        <p14:creationId xmlns:p14="http://schemas.microsoft.com/office/powerpoint/2010/main" val="2237209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3" y="2411999"/>
            <a:ext cx="9895767" cy="3829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2025-11-27</a:t>
            </a:fld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44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3" y="2412000"/>
            <a:ext cx="4838947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6724" y="2412000"/>
            <a:ext cx="4838947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712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6724" y="432375"/>
            <a:ext cx="9897045" cy="900000"/>
          </a:xfrm>
          <a:prstGeom prst="rect">
            <a:avLst/>
          </a:prstGeom>
        </p:spPr>
        <p:txBody>
          <a:bodyPr anchor="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3" y="1440000"/>
            <a:ext cx="9895767" cy="45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391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6724" y="432000"/>
            <a:ext cx="9897045" cy="900000"/>
          </a:xfrm>
          <a:prstGeom prst="rect">
            <a:avLst/>
          </a:prstGeom>
        </p:spPr>
        <p:txBody>
          <a:bodyPr anchor="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4" y="1439999"/>
            <a:ext cx="4838947" cy="45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1439999"/>
            <a:ext cx="4838947" cy="45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0368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0355" y="2412000"/>
            <a:ext cx="4838400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16610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EBA72D-71D1-5FE9-B0B4-D7023546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1A72A2-28B3-86D0-22A2-A531301C4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DDE70D-DA5B-7B4B-DEB7-9FEE8A550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06A149-0042-CAE1-B354-731D67DA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56532F-485E-B5CC-77B7-CE27851D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1377E4-42CD-1D94-A31B-2436D709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94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4838947" cy="90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4" y="2412000"/>
            <a:ext cx="4838947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3"/>
            <a:ext cx="6096000" cy="624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35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6724" y="1081199"/>
            <a:ext cx="9897045" cy="4116941"/>
          </a:xfrm>
          <a:prstGeom prst="rect">
            <a:avLst/>
          </a:prstGeom>
        </p:spPr>
        <p:txBody>
          <a:bodyPr anchor="ctr"/>
          <a:lstStyle>
            <a:lvl1pPr algn="ctr">
              <a:defRPr sz="32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931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419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1" y="0"/>
            <a:ext cx="56954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8974" y="2979000"/>
            <a:ext cx="4876431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0"/>
            <a:ext cx="4838947" cy="5832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818973" y="3879000"/>
            <a:ext cx="4510672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47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250810" y="261177"/>
            <a:ext cx="11697353" cy="6332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5" y="5322789"/>
            <a:ext cx="2255061" cy="72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77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292" y="1865852"/>
            <a:ext cx="8871413" cy="37436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700717" y="77376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60295" y="511951"/>
            <a:ext cx="8863152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71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298" y="1895239"/>
            <a:ext cx="4198252" cy="37214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326487" y="1895239"/>
            <a:ext cx="4196960" cy="37214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660295" y="511951"/>
            <a:ext cx="8863152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0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60295" y="520418"/>
            <a:ext cx="8863152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63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842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pPr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7368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2E2543-DB46-046E-E444-40708B90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B04314-548B-C779-92A9-57F588E8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82955D-85E8-FCFB-EAEA-BF5D8283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B24E6A-97E6-2D13-393D-EC99CDBDB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79243A-653A-51A7-974C-2B415C889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42E9F2E-C95C-D811-6CAB-14DCAB35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95BA3F6-4EA9-DB47-7A08-63F21ECB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761A551-8FAF-3A04-3769-1F5F7CC5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859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250810" y="252753"/>
            <a:ext cx="11697353" cy="63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4" y="5314364"/>
            <a:ext cx="2255061" cy="72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4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50810" y="261179"/>
            <a:ext cx="11697353" cy="63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41" y="5322789"/>
            <a:ext cx="2255060" cy="72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08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50810" y="261177"/>
            <a:ext cx="11697353" cy="6335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9" y="5322789"/>
            <a:ext cx="2255060" cy="72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90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50810" y="261176"/>
            <a:ext cx="11697353" cy="6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9" y="5322789"/>
            <a:ext cx="2255060" cy="72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0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50810" y="261178"/>
            <a:ext cx="11697353" cy="63356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41" y="5322789"/>
            <a:ext cx="2255060" cy="72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86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250810" y="269602"/>
            <a:ext cx="11697353" cy="533522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61" y="5882421"/>
            <a:ext cx="2255060" cy="72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en rubrik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för att lägga till underrubrik, tänk dock på att inte använda denna layout som slutsida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4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72532" y="397937"/>
            <a:ext cx="11424000" cy="5231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pPr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95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89466" y="414868"/>
            <a:ext cx="11413068" cy="519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pPr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61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83122" y="389467"/>
            <a:ext cx="11425767" cy="520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pPr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57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83122" y="414869"/>
            <a:ext cx="11425767" cy="520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pPr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06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65A5D-4A47-8F48-E5B8-E9BBB76F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EDD75E-8390-D5AE-7997-8821298F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93C021-3E8B-2EA2-C2FE-079675E8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7C32CF-2919-03EC-8B73-2F7632C3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315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83122" y="423336"/>
            <a:ext cx="11425767" cy="52154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pPr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6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83122" y="389469"/>
            <a:ext cx="11425767" cy="52239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92324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7A3B3DD-11D3-46FE-8693-ABC62839DACF}" type="datetimeFigureOut">
              <a:rPr lang="sv-SE" smtClean="0"/>
              <a:pPr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551767" y="6531431"/>
            <a:ext cx="5088000" cy="9856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10366176" y="6531431"/>
            <a:ext cx="1440000" cy="98568"/>
          </a:xfrm>
          <a:prstGeom prst="rect">
            <a:avLst/>
          </a:prstGeom>
        </p:spPr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000" y="1484316"/>
            <a:ext cx="6960000" cy="1561945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616000" y="3284539"/>
            <a:ext cx="696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2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60292" y="2246491"/>
            <a:ext cx="8871413" cy="3341512"/>
          </a:xfrm>
        </p:spPr>
        <p:txBody>
          <a:bodyPr>
            <a:normAutofit/>
          </a:bodyPr>
          <a:lstStyle>
            <a:lvl1pPr>
              <a:defRPr baseline="0"/>
            </a:lvl1pPr>
            <a:lvl4pPr>
              <a:defRPr/>
            </a:lvl4pPr>
          </a:lstStyle>
          <a:p>
            <a:pPr lvl="0"/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AD69-808A-434D-9125-831664BD5D75}" type="datetime1">
              <a:rPr lang="sv-SE" smtClean="0"/>
              <a:t>2025-11-27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700717" y="77376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64423" y="792763"/>
            <a:ext cx="8863152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86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993A1-6607-4CEF-A363-3A4C8B2854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29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87A27649-7C62-35D0-E162-87F7F2C85D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43706543-C2D6-A544-8A4F-B157B27EA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1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31819389-9918-1936-580B-239149DE440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181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50B47907-D474-59FC-DA22-A007BCDF7F91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069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5582D11F-5FD2-00B5-922A-15E61282168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082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44000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44000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DC3BE3FC-A21A-1E1E-6B89-541E36127D1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B8A2936E-7503-BB57-8A04-983A8BBEA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8" y="1890000"/>
            <a:ext cx="5338800" cy="41276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890000"/>
            <a:ext cx="53388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99885DCD-E7F4-0FBF-140B-718EA42E4B61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06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701C2A1-3261-C5C2-964D-4778FF48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611F0FA-FDC9-7F58-CD03-421FCAEF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03A280-0988-23ED-6BE4-D7F3A3F7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067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8" y="1499927"/>
            <a:ext cx="5338800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8" y="2426462"/>
            <a:ext cx="5338800" cy="36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38800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30900" y="2426400"/>
            <a:ext cx="5338800" cy="36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9A6B6B57-9940-0C84-61C4-74E4581FEAA1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925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5664A44D-E50D-A7AF-7A6A-21A93939FF31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790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F8F3BB54-2F46-C4CA-A24C-E9442A85E8F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660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8" y="1890000"/>
            <a:ext cx="3445200" cy="4125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75243" y="1890000"/>
            <a:ext cx="3445200" cy="4125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0000"/>
            <a:ext cx="3445200" cy="4125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4DF582DC-80F0-0D0B-3D36-19B659B5EAFD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258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8" y="1890000"/>
            <a:ext cx="5338800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5486401"/>
            <a:ext cx="5338800" cy="532800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890000"/>
            <a:ext cx="5337668" cy="4125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367CEB63-AB31-8049-E6CE-64DD31DB1EE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9098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8" y="1890000"/>
            <a:ext cx="5338800" cy="41256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890000"/>
            <a:ext cx="5337668" cy="4125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EBD11660-CA07-1AFE-763B-04D0A1665EF5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772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5B5E8DA7-B0A9-B6F0-E187-9E5DC3072A8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70B1366E-BAD3-7E97-8CAE-A3CAC1E4EE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BC65D991-F408-026E-0A21-683E0C67448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F79E1001-973A-7DEC-16EA-35ABF0969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2800" y="6160946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687484C9-A56D-210D-D413-1B644453D16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FF184D40-16FD-AE14-5C39-5A783DB68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35922333-D260-EAF1-8410-08230F450F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9B8E4CFB-E41D-1ABB-532C-458032721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40B34-E95D-4BDC-53DB-B20A3E9B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18ADE4-B335-7428-0F06-F84A04F9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46DAAD-7737-4F41-9701-2EB2C36D2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7B0AF6-DF10-DDA9-1F3B-34A9007B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32CE50-24F6-4430-C2B7-53496C7A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19428F-D22B-9201-5107-FEE197D2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088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
              </a:t>
            </a:r>
          </a:p>
        </p:txBody>
      </p:sp>
      <p:sp>
        <p:nvSpPr>
          <p:cNvPr id="2" name="Rubr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37EBDB-E3D6-441D-8D74-0BD88E948927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995A5187-C8A2-10C7-937F-C0289B34CD8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FC528400-35AB-5950-80E5-B055F8E517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BF38E5E4-9EC1-4115-843A-7F3752AE30C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750E1185-F928-45B8-8D53-0E0CB19B22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66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32CB525F-F04D-4306-90DB-F4AE59213C8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8097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0A4E1D74-E764-4E10-8E5A-82129989E54E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805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F9599DDA-F84F-49F4-8ADA-45F2BD85E58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252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30CB4BD4-59DA-4E92-B669-5A85D44B430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AABAB956-95C0-49C6-AB1B-514AFBCA3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F0315362-4EF8-4B4A-A104-8C7C99C54D9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830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41811AE2-2AA3-4CAC-BFEB-99B02B06A5DE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5300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497D3E33-5EC5-454F-B492-90390650D30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415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D7CA746A-795E-411E-81B4-0A618E5A313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3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49BB7-3433-6498-B13D-31D7F0FB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88941A-57CF-5BAB-7495-8CD4B2909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2E87E8-F6D0-B668-88F2-F9150E8D0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82E6BC-ACA5-3D3D-A6B7-56621657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D7C2F-2E2E-01E7-3866-58C0353E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CCF351-D571-D134-0407-1C9E99CE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4144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383C614B-B9A4-4926-A38C-4A4321EA6C77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8678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4E29B949-40F9-4FA3-8BDF-3B9337AAF0DF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28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62A592FD-8549-449A-BBE3-4B28630889E6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8100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2530E6AE-6E20-41F6-B864-95A6BFF0075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8EAD35A3-B4D3-47E3-A607-B3C8FA9D1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DBE44AF8-F45E-4FB2-9655-BB7A3495CAB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B77DFABE-B7C9-459E-AB8E-09D82F1A4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00" y="6160947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7797B3DC-A13B-415C-9E99-D8081C4F8C9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D852EA87-DE98-4F61-8FE0-18789352F6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16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EFB91B6A-AF28-46DF-B134-A2012A3F7BB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6E728517-3B59-4405-B42A-BC79272A0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0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37EBDB-E3D6-441D-8D74-0BD88E948927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981053E6-4551-45CD-B67C-08CCA6D7E59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DBBAF996-B525-443E-A95A-9DF5F724E2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4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C7FDC8-26AA-0E1F-C6F9-0950B727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EEEE05-41F8-CF5F-6902-87B6C5A6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6C33A5-D927-0154-C699-ADD369273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24BE6-6B07-4516-9D44-49400BBCC185}" type="datetimeFigureOut">
              <a:rPr lang="sv-SE" smtClean="0"/>
              <a:t>2025-11-27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569383-C5FE-52F5-6670-DA78C7C88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3BE083-1E21-D36F-984A-96BDA8251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96AB4-9760-4F3E-A1A6-8B4CC6A8AE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7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5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  <a:endParaRPr lang="en-GB"/>
          </a:p>
          <a:p>
            <a:pPr lvl="1"/>
            <a:r>
              <a:rPr lang="en-GB" noProof="0"/>
              <a:t>Second level</a:t>
            </a:r>
            <a:endParaRPr lang="en-GB"/>
          </a:p>
          <a:p>
            <a:pPr lvl="2"/>
            <a:r>
              <a:rPr lang="en-GB" noProof="0"/>
              <a:t>Third level</a:t>
            </a:r>
            <a:endParaRPr lang="en-GB"/>
          </a:p>
          <a:p>
            <a:pPr lvl="3"/>
            <a:r>
              <a:rPr lang="en-GB" noProof="0"/>
              <a:t>Fourth level</a:t>
            </a:r>
            <a:endParaRPr lang="en-GB"/>
          </a:p>
          <a:p>
            <a:pPr lvl="4"/>
            <a:r>
              <a:rPr lang="en-GB" noProof="0"/>
              <a:t>Fifth level</a:t>
            </a:r>
            <a:endParaRPr lang="en-GB"/>
          </a:p>
          <a:p>
            <a:pPr lvl="5"/>
            <a:r>
              <a:rPr lang="en-GB" noProof="0"/>
              <a:t>6 level</a:t>
            </a:r>
            <a:endParaRPr lang="en-GB"/>
          </a:p>
          <a:p>
            <a:pPr lvl="6"/>
            <a:r>
              <a:rPr lang="en-GB" noProof="0"/>
              <a:t>7 level</a:t>
            </a:r>
            <a:endParaRPr lang="en-GB"/>
          </a:p>
          <a:p>
            <a:pPr lvl="7"/>
            <a:r>
              <a:rPr lang="en-GB" noProof="0"/>
              <a:t>8 level</a:t>
            </a:r>
            <a:endParaRPr lang="en-GB"/>
          </a:p>
          <a:p>
            <a:pPr lvl="8"/>
            <a:r>
              <a:rPr lang="en-GB" noProof="0"/>
              <a:t>9 level</a:t>
            </a:r>
            <a:endParaRPr lang="en-GB"/>
          </a:p>
        </p:txBody>
      </p:sp>
      <p:pic>
        <p:nvPicPr>
          <p:cNvPr id="1495905629" name="SecondaryLogo_sort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659" y="5997600"/>
            <a:ext cx="1740544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698" y="1663088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/>
          </a:p>
          <a:p>
            <a:pPr algn="ctr"/>
            <a:endParaRPr lang="en-GB" sz="4799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tx1"/>
                </a:solidFill>
                <a:latin typeface="+mn-lt"/>
              </a:rPr>
              <a:t>Michael Rosholm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tx1"/>
                </a:solidFill>
                <a:latin typeface="+mn-lt"/>
              </a:rPr>
              <a:t>28 May 2025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tx1"/>
                </a:solidFill>
                <a:latin typeface="+mn-lt"/>
              </a:rPr>
              <a:t>Professor</a:t>
            </a: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0"/>
            <a:ext cx="71753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248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>
                <a:solidFill>
                  <a:schemeClr val="tx1"/>
                </a:solidFill>
                <a:latin typeface="+mn-lt"/>
              </a:rPr>
              <a:t>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2252" y="5997601"/>
            <a:ext cx="3386424" cy="59034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
Department of Economics and Business Economics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0"/>
            <a:ext cx="600892" cy="6012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76" y="6580800"/>
            <a:ext cx="252066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27/11/2025</a:t>
            </a:fld>
            <a:r>
              <a:rPr lang="en-GB"/>
              <a:t>28/05/2025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1999"/>
            <a:ext cx="9895767" cy="3829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35851" y="191132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2025-11-27</a:t>
            </a:fld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335851" y="314593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35851" y="70247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417198" y="6359586"/>
            <a:ext cx="2538829" cy="3086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567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48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48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48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4424" y="537351"/>
            <a:ext cx="8863152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0294" y="1891252"/>
            <a:ext cx="8871413" cy="3751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0F4EB2F-28AB-9145-B697-34E4C61A6BB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83118" y="6134169"/>
            <a:ext cx="1974423" cy="432000"/>
          </a:xfrm>
          <a:prstGeom prst="rect">
            <a:avLst/>
          </a:prstGeom>
        </p:spPr>
      </p:pic>
      <p:cxnSp>
        <p:nvCxnSpPr>
          <p:cNvPr id="9" name="Rak 8">
            <a:extLst>
              <a:ext uri="{FF2B5EF4-FFF2-40B4-BE49-F238E27FC236}">
                <a16:creationId xmlns:a16="http://schemas.microsoft.com/office/drawing/2014/main" id="{6C2662E0-C18F-F74E-AC03-8C98B3022D86}"/>
              </a:ext>
            </a:extLst>
          </p:cNvPr>
          <p:cNvCxnSpPr/>
          <p:nvPr userDrawn="1"/>
        </p:nvCxnSpPr>
        <p:spPr>
          <a:xfrm>
            <a:off x="383118" y="5912152"/>
            <a:ext cx="114411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9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</p:sldLayoutIdLst>
  <p:txStyles>
    <p:titleStyle>
      <a:lvl1pPr algn="ctr" defTabSz="1219170" rtl="0" eaLnBrk="1" latinLnBrk="0" hangingPunct="1">
        <a:lnSpc>
          <a:spcPct val="100000"/>
        </a:lnSpc>
        <a:spcBef>
          <a:spcPct val="0"/>
        </a:spcBef>
        <a:buNone/>
        <a:defRPr sz="3733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SzPct val="80000"/>
        <a:buFont typeface="Courier New"/>
        <a:buChar char="o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Lucida Grande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34">
          <p15:clr>
            <a:srgbClr val="F26B43"/>
          </p15:clr>
        </p15:guide>
        <p15:guide id="3" pos="4526">
          <p15:clr>
            <a:srgbClr val="F26B43"/>
          </p15:clr>
        </p15:guide>
        <p15:guide id="4" orient="horz" pos="3475">
          <p15:clr>
            <a:srgbClr val="F26B43"/>
          </p15:clr>
        </p15:guide>
        <p15:guide id="5" pos="181">
          <p15:clr>
            <a:srgbClr val="F26B43"/>
          </p15:clr>
        </p15:guide>
        <p15:guide id="6" pos="4378">
          <p15:clr>
            <a:srgbClr val="F26B43"/>
          </p15:clr>
        </p15:guide>
        <p15:guide id="7" pos="1379">
          <p15:clr>
            <a:srgbClr val="F26B43"/>
          </p15:clr>
        </p15:guide>
        <p15:guide id="8" pos="5579">
          <p15:clr>
            <a:srgbClr val="F26B43"/>
          </p15:clr>
        </p15:guide>
        <p15:guide id="9" orient="horz" pos="935">
          <p15:clr>
            <a:srgbClr val="F26B43"/>
          </p15:clr>
        </p15:guide>
        <p15:guide id="10" orient="horz" pos="2069">
          <p15:clr>
            <a:srgbClr val="F26B43"/>
          </p15:clr>
        </p15:guide>
        <p15:guide id="11" orient="horz" pos="177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5808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46901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90532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12123" y="6304768"/>
            <a:ext cx="8064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87E959B1-1B0D-E355-5205-9B7A7282372D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9C7AFEA7-154A-AABE-CE3F-5AB576CB965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623392" y="6159720"/>
            <a:ext cx="1743722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93">
          <p15:clr>
            <a:srgbClr val="F26B43"/>
          </p15:clr>
        </p15:guide>
        <p15:guide id="6" pos="728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2025-11-27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Arbetsmarknadsdepartementet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27991BCB-87B4-4C4D-9847-E0399CFFB2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4BEA8EE5-7756-4A0C-9C8D-54CEC4C29CB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3" y="6159720"/>
            <a:ext cx="1742113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51A3141-FC7D-E495-8F0D-E2B7438C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Svenska </a:t>
            </a:r>
            <a:r>
              <a:rPr lang="sv-SE" sz="5400" err="1"/>
              <a:t>ilera</a:t>
            </a:r>
            <a:r>
              <a:rPr lang="sv-SE" sz="5400"/>
              <a:t>-föreningen</a:t>
            </a:r>
          </a:p>
        </p:txBody>
      </p:sp>
      <p:pic>
        <p:nvPicPr>
          <p:cNvPr id="4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150D9B32-72D2-2588-32B3-4A0496CA20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4497" y="441960"/>
            <a:ext cx="2537361" cy="3907536"/>
          </a:xfrm>
          <a:prstGeom prst="rect">
            <a:avLst/>
          </a:pr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Grafik, grafisk design, Färggrann, cirkel&#10;&#10;Automatiskt genererad beskrivning">
            <a:extLst>
              <a:ext uri="{FF2B5EF4-FFF2-40B4-BE49-F238E27FC236}">
                <a16:creationId xmlns:a16="http://schemas.microsoft.com/office/drawing/2014/main" id="{9667CF47-F5A3-E0BA-0F4F-3CE4135F0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68" y="4149598"/>
            <a:ext cx="3144272" cy="2098802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FAC813-B5F4-0211-B86B-A91859E6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r>
              <a:rPr lang="sv-SE" sz="2200"/>
              <a:t>Seminarier vars syfte är att förmedla kunskaper och erfarenhetsutbyte </a:t>
            </a:r>
          </a:p>
          <a:p>
            <a:pPr lvl="1"/>
            <a:r>
              <a:rPr lang="sv-SE" sz="1800"/>
              <a:t>partsföreträdare, forskare och myndighetsföreträdare inom arbetsmarknadsområdet</a:t>
            </a:r>
          </a:p>
          <a:p>
            <a:r>
              <a:rPr lang="sv-SE" sz="2200"/>
              <a:t>Seminarierna är kostnadsfria</a:t>
            </a:r>
          </a:p>
          <a:p>
            <a:r>
              <a:rPr lang="sv-SE" sz="2200"/>
              <a:t>Medlemmar stöder verksamheten genom årlig avgift</a:t>
            </a:r>
          </a:p>
          <a:p>
            <a:pPr lvl="1"/>
            <a:r>
              <a:rPr lang="sv-SE" sz="1800"/>
              <a:t>200 kronor </a:t>
            </a:r>
          </a:p>
          <a:p>
            <a:r>
              <a:rPr lang="sv-SE" sz="2200"/>
              <a:t>Medlemmar har företräde till seminarierna</a:t>
            </a:r>
          </a:p>
          <a:p>
            <a:pPr marL="457200" lvl="1" indent="0">
              <a:buNone/>
            </a:pPr>
            <a:endParaRPr lang="sv-SE" sz="180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38DA262-DCB7-ED92-79D8-1DA101F031FD}"/>
              </a:ext>
            </a:extLst>
          </p:cNvPr>
          <p:cNvSpPr txBox="1"/>
          <p:nvPr/>
        </p:nvSpPr>
        <p:spPr>
          <a:xfrm>
            <a:off x="1422669" y="5462241"/>
            <a:ext cx="205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123 431 77 23</a:t>
            </a:r>
          </a:p>
        </p:txBody>
      </p:sp>
    </p:spTree>
    <p:extLst>
      <p:ext uri="{BB962C8B-B14F-4D97-AF65-F5344CB8AC3E}">
        <p14:creationId xmlns:p14="http://schemas.microsoft.com/office/powerpoint/2010/main" val="117403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244E7E-47B5-3F19-48E9-947DED8B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67" dirty="0"/>
              <a:t>Samlade intäkter minus kostnader fem år efter programstart (tiotusentals kronor) för deltagare med och utan gymnasieutbildning</a:t>
            </a:r>
            <a:endParaRPr lang="en-GB" sz="2267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C34C849-E9C7-B8FD-06C9-DE4B5B29DD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8351" y="2413000"/>
          <a:ext cx="9895416" cy="38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2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A98598-4C1F-B072-C693-BDCF6003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67" dirty="0">
                <a:cs typeface="Times New Roman" panose="02020603050405020304" pitchFamily="18" charset="0"/>
              </a:rPr>
              <a:t>Bidrag till kompetensförsörjningen för samtliga deltagare</a:t>
            </a:r>
            <a:endParaRPr lang="sv-SE" sz="2667" dirty="0"/>
          </a:p>
        </p:txBody>
      </p:sp>
      <p:graphicFrame>
        <p:nvGraphicFramePr>
          <p:cNvPr id="4" name="Platshållare för innehåll 3" descr="På samma sätt som vi har gjort förut grupperar vi yrkesinriktningarna baserade på hur högt bidraget till kompetensförsörjningen är: &#10;• Grupp 1: Vård, Transport och Maskin har de högsta bidragen. &#10;• Grupp 2: IT/Teknik, Restaurang, Lokalvård och Hantverk har höga bidrag. &#10;• Grupp 3: Bygg och Kultur har lägre bidrag. &#10;• Grupp 4: Kontor/Ekonomi, Naturbruk och Handel har de lägsta bidragen. &#10;">
            <a:extLst>
              <a:ext uri="{FF2B5EF4-FFF2-40B4-BE49-F238E27FC236}">
                <a16:creationId xmlns:a16="http://schemas.microsoft.com/office/drawing/2014/main" id="{7EB14167-0679-4D83-122D-B096E1C7BE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8351" y="2413000"/>
          <a:ext cx="9895416" cy="38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61467471-A9F4-37E0-2B59-0056B15E4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10911" y="4974462"/>
            <a:ext cx="336603" cy="219857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ruta 15">
            <a:extLst>
              <a:ext uri="{FF2B5EF4-FFF2-40B4-BE49-F238E27FC236}">
                <a16:creationId xmlns:a16="http://schemas.microsoft.com/office/drawing/2014/main" id="{552F2FF1-E45E-280A-5DD1-07C8F5904773}"/>
              </a:ext>
            </a:extLst>
          </p:cNvPr>
          <p:cNvSpPr txBox="1"/>
          <p:nvPr/>
        </p:nvSpPr>
        <p:spPr>
          <a:xfrm>
            <a:off x="1167791" y="6242051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1: högst bidrag</a:t>
            </a:r>
          </a:p>
        </p:txBody>
      </p:sp>
      <p:sp>
        <p:nvSpPr>
          <p:cNvPr id="7" name="Höger klammerparentes 6">
            <a:extLst>
              <a:ext uri="{FF2B5EF4-FFF2-40B4-BE49-F238E27FC236}">
                <a16:creationId xmlns:a16="http://schemas.microsoft.com/office/drawing/2014/main" id="{5E71F925-A071-2582-4600-2C2B7ABC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708460" y="4731659"/>
            <a:ext cx="336603" cy="302078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53B08FF-7E75-4A35-B383-3E299D0C6B5A}"/>
              </a:ext>
            </a:extLst>
          </p:cNvPr>
          <p:cNvSpPr txBox="1"/>
          <p:nvPr/>
        </p:nvSpPr>
        <p:spPr>
          <a:xfrm>
            <a:off x="3860245" y="6382746"/>
            <a:ext cx="2008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2: medelhögt bidrag</a:t>
            </a:r>
          </a:p>
        </p:txBody>
      </p: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1D33F3F7-149D-30B1-9999-B6E149484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9073" y="5507045"/>
            <a:ext cx="318139" cy="1377256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AB6FC4F-24A0-8080-DE79-5A5928690F7D}"/>
              </a:ext>
            </a:extLst>
          </p:cNvPr>
          <p:cNvSpPr txBox="1"/>
          <p:nvPr/>
        </p:nvSpPr>
        <p:spPr>
          <a:xfrm>
            <a:off x="6476732" y="6366077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3: lågt bidrag</a:t>
            </a:r>
          </a:p>
        </p:txBody>
      </p:sp>
      <p:sp>
        <p:nvSpPr>
          <p:cNvPr id="11" name="Höger klammerparentes 10">
            <a:extLst>
              <a:ext uri="{FF2B5EF4-FFF2-40B4-BE49-F238E27FC236}">
                <a16:creationId xmlns:a16="http://schemas.microsoft.com/office/drawing/2014/main" id="{D2DA329E-92F9-BA34-92A9-9B6A860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877757" y="5030809"/>
            <a:ext cx="336603" cy="219857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49FE7B4-AD78-57A9-FCB3-4A013AD3D8FD}"/>
              </a:ext>
            </a:extLst>
          </p:cNvPr>
          <p:cNvSpPr txBox="1"/>
          <p:nvPr/>
        </p:nvSpPr>
        <p:spPr>
          <a:xfrm>
            <a:off x="8266991" y="6242052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4: lägst</a:t>
            </a:r>
            <a:endParaRPr lang="sv-SE" sz="1200" strike="sngStrike" dirty="0">
              <a:solidFill>
                <a:srgbClr val="FF0000"/>
              </a:solidFill>
              <a:latin typeface="Arial"/>
            </a:endParaRPr>
          </a:p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 bidrag</a:t>
            </a:r>
          </a:p>
        </p:txBody>
      </p:sp>
    </p:spTree>
    <p:extLst>
      <p:ext uri="{BB962C8B-B14F-4D97-AF65-F5344CB8AC3E}">
        <p14:creationId xmlns:p14="http://schemas.microsoft.com/office/powerpoint/2010/main" val="59872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48117-F241-1267-C454-019B27BA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24" y="1131862"/>
            <a:ext cx="9897045" cy="818181"/>
          </a:xfrm>
        </p:spPr>
        <p:txBody>
          <a:bodyPr/>
          <a:lstStyle/>
          <a:p>
            <a:r>
              <a:rPr lang="sv-SE" sz="2400" dirty="0"/>
              <a:t>Utbildningar med mycket stort bidrag till kompetensförsörjningen och mycket stor kostnadseffektivitet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B891BA-E75E-BE5E-7CE6-97C2AB32F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b="1" dirty="0"/>
              <a:t>Utbildningar inom Transport</a:t>
            </a:r>
            <a:endParaRPr lang="sv-SE" dirty="0"/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deltagare utan gymnasieutbildning, utrikes födda och långtidsarbetslösa deltagare.</a:t>
            </a:r>
          </a:p>
          <a:p>
            <a:pPr lvl="0"/>
            <a:r>
              <a:rPr lang="sv-SE" b="1" dirty="0"/>
              <a:t>Utbildningar inom Maskin</a:t>
            </a:r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deltagare utan gymnasieutbildning och utrikes födda deltagare.</a:t>
            </a:r>
          </a:p>
          <a:p>
            <a:r>
              <a:rPr lang="sv-SE" b="1" dirty="0"/>
              <a:t>Utbildningar inom Vård </a:t>
            </a:r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utrikes födda och långtidsarbetslösa deltagare.</a:t>
            </a:r>
            <a:r>
              <a:rPr lang="sv-SE" sz="2533" dirty="0"/>
              <a:t> 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21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54BFA-C17D-405E-2892-396746C6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67" dirty="0"/>
              <a:t>Utbildningar med stort bidrag till kompetensförsörjningen och stor kostnadseffektivitet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A74228-9A02-FBBE-203C-6F3CA29C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Utbildningar inom IT/Teknik</a:t>
            </a:r>
            <a:r>
              <a:rPr lang="sv-SE" dirty="0"/>
              <a:t> </a:t>
            </a:r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kvinnor och korttidsarbetslösa deltagare.</a:t>
            </a:r>
          </a:p>
          <a:p>
            <a:r>
              <a:rPr lang="sv-SE" b="1" dirty="0"/>
              <a:t>Utbildningar inom Lokalvård</a:t>
            </a:r>
            <a:r>
              <a:rPr lang="sv-SE" dirty="0"/>
              <a:t> </a:t>
            </a:r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inrikes födda deltagare.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10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D037D-4ED7-C17C-5320-899BC426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Utbildningar med medelstort bidrag till kompetensförsörjningen och / eller medelstor kostnadseffektivitet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22B3D2-6B0F-8670-C7A2-8EB948B7A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b="1" dirty="0"/>
              <a:t>Utbildningar inom Hantverk</a:t>
            </a:r>
            <a:r>
              <a:rPr lang="sv-SE" dirty="0"/>
              <a:t> </a:t>
            </a:r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deltagare utan gymnasieutbildning</a:t>
            </a:r>
            <a:r>
              <a:rPr lang="sv-SE" dirty="0"/>
              <a:t> och utrikes födda deltagare.</a:t>
            </a:r>
          </a:p>
          <a:p>
            <a:pPr lvl="0"/>
            <a:r>
              <a:rPr lang="sv-SE" b="1" dirty="0"/>
              <a:t>Utbildningar inom Bygg</a:t>
            </a:r>
            <a:r>
              <a:rPr lang="sv-SE" dirty="0"/>
              <a:t> </a:t>
            </a:r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långtidsarbetslösa deltagare. </a:t>
            </a:r>
          </a:p>
          <a:p>
            <a:pPr lvl="0"/>
            <a:r>
              <a:rPr lang="sv-SE" b="1" dirty="0"/>
              <a:t>Utbildningar inom Kontor/Ekonomi </a:t>
            </a:r>
          </a:p>
          <a:p>
            <a:pPr lvl="1">
              <a:spcAft>
                <a:spcPts val="1333"/>
              </a:spcAft>
            </a:pPr>
            <a:r>
              <a:rPr lang="sv-SE" sz="2133" dirty="0"/>
              <a:t>Dessa utbildningar visar särskilt goda resultat för kvinnor och utrikes födda deltagare. </a:t>
            </a:r>
          </a:p>
        </p:txBody>
      </p:sp>
    </p:spTree>
    <p:extLst>
      <p:ext uri="{BB962C8B-B14F-4D97-AF65-F5344CB8AC3E}">
        <p14:creationId xmlns:p14="http://schemas.microsoft.com/office/powerpoint/2010/main" val="372605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887C9-5056-92F8-0997-FA2FE3CF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67" dirty="0"/>
              <a:t>Utbildningar med litet bidrag till kompetensförsörjningen och / eller låg kostnadseffektivitet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19AB7B-AE52-A425-1A98-7A307EB9F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Utbildningar inom Handel</a:t>
            </a:r>
          </a:p>
          <a:p>
            <a:pPr lvl="1"/>
            <a:r>
              <a:rPr lang="sv-SE" sz="2133" dirty="0"/>
              <a:t>Dessa utbildningar visar bättre resultat för kvinnor, inrikes födda och korttidsarbetslösa deltagare.</a:t>
            </a:r>
          </a:p>
          <a:p>
            <a:pPr lvl="1"/>
            <a:endParaRPr lang="sv-SE" sz="2133" dirty="0"/>
          </a:p>
          <a:p>
            <a:r>
              <a:rPr lang="sv-SE" b="1" dirty="0"/>
              <a:t>Utbildningar inom Restaurang</a:t>
            </a:r>
          </a:p>
          <a:p>
            <a:pPr lvl="1"/>
            <a:r>
              <a:rPr lang="sv-SE" sz="2133" dirty="0"/>
              <a:t>Dessa utbildningar visar bättre resultat för deltagare utan gymnasieutbildning och utrikes födda deltagare.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28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887C9-5056-92F8-0997-FA2FE3CF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Utbildningar med mycket litet bidrag till kompetensförsörjningen och / eller mycket låg kostnadseffektivitet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19AB7B-AE52-A425-1A98-7A307EB9F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Utbildningar inom Naturbruk</a:t>
            </a:r>
          </a:p>
          <a:p>
            <a:endParaRPr lang="sv-SE" b="1" dirty="0"/>
          </a:p>
          <a:p>
            <a:r>
              <a:rPr lang="sv-SE" b="1" dirty="0"/>
              <a:t>Utbildningar </a:t>
            </a:r>
            <a:r>
              <a:rPr lang="sv-SE" b="1"/>
              <a:t>inom Kultur </a:t>
            </a:r>
            <a:r>
              <a:rPr lang="sv-SE" b="1" dirty="0"/>
              <a:t>och media </a:t>
            </a:r>
          </a:p>
          <a:p>
            <a:pPr lvl="1"/>
            <a:r>
              <a:rPr lang="sv-SE" sz="2133" dirty="0"/>
              <a:t>Dessa utbildningar visar dock bättre resultat för utrikes födda deltagare.</a:t>
            </a:r>
          </a:p>
          <a:p>
            <a:pPr lvl="1"/>
            <a:endParaRPr lang="sv-SE" sz="2133" b="1" dirty="0"/>
          </a:p>
        </p:txBody>
      </p:sp>
    </p:spTree>
    <p:extLst>
      <p:ext uri="{BB962C8B-B14F-4D97-AF65-F5344CB8AC3E}">
        <p14:creationId xmlns:p14="http://schemas.microsoft.com/office/powerpoint/2010/main" val="74490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AEF78-A963-FF60-5CEB-61FEBF17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C62E6-4153-1F15-DA45-C20C1DCB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4991" cy="1325563"/>
          </a:xfrm>
        </p:spPr>
        <p:txBody>
          <a:bodyPr>
            <a:normAutofit/>
          </a:bodyPr>
          <a:lstStyle/>
          <a:p>
            <a:r>
              <a:rPr lang="sv-SE" sz="4000" dirty="0"/>
              <a:t>Arbetsförmedlingens utvecklingsarbete för fler i arbetsmarknadsutbildning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0AE5DF-9B9C-BD45-9D69-4059E66EF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727"/>
            <a:ext cx="10515600" cy="3781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r>
              <a:rPr lang="sv-SE" sz="2500" dirty="0"/>
              <a:t>Tove </a:t>
            </a:r>
            <a:r>
              <a:rPr lang="sv-SE" sz="2500" dirty="0" err="1"/>
              <a:t>Elvelid</a:t>
            </a:r>
            <a:endParaRPr lang="sv-SE" sz="2500" dirty="0"/>
          </a:p>
          <a:p>
            <a:pPr marL="0" indent="0">
              <a:buNone/>
            </a:pPr>
            <a:r>
              <a:rPr lang="sv-SE" sz="2500" dirty="0"/>
              <a:t>Direktör, verksamhetsområde Lokal arbetsmarknad</a:t>
            </a:r>
          </a:p>
          <a:p>
            <a:pPr marL="0" indent="0">
              <a:buNone/>
            </a:pPr>
            <a:r>
              <a:rPr lang="sv-SE" sz="2500" dirty="0"/>
              <a:t>Arbetsförmedlingen</a:t>
            </a:r>
          </a:p>
        </p:txBody>
      </p:sp>
      <p:pic>
        <p:nvPicPr>
          <p:cNvPr id="5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0CE941EB-A9CE-36EC-8E08-81DA994A5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6361" y="4151492"/>
            <a:ext cx="1903215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0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3F1D-B85F-3117-2446-78819E42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C01FC9-3EE1-769A-DA80-C7AA1D30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4991" cy="1325563"/>
          </a:xfrm>
        </p:spPr>
        <p:txBody>
          <a:bodyPr>
            <a:normAutofit/>
          </a:bodyPr>
          <a:lstStyle/>
          <a:p>
            <a:r>
              <a:rPr lang="sv-SE" sz="4000" dirty="0"/>
              <a:t>Ett anordnarperspektiv på arbetsmarknads-utbildning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95F01D-C4F7-EB4B-B089-69B44AAD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727"/>
            <a:ext cx="10515600" cy="3781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r>
              <a:rPr lang="sv-SE" sz="2500" dirty="0"/>
              <a:t>Josef Nagy</a:t>
            </a:r>
          </a:p>
          <a:p>
            <a:pPr marL="0" indent="0">
              <a:buNone/>
            </a:pPr>
            <a:r>
              <a:rPr lang="sv-SE" sz="2500" dirty="0"/>
              <a:t>Affärsområdeschef och vice VD</a:t>
            </a:r>
          </a:p>
          <a:p>
            <a:pPr marL="0" indent="0">
              <a:buNone/>
            </a:pPr>
            <a:r>
              <a:rPr lang="sv-SE" sz="2500" dirty="0" err="1"/>
              <a:t>Montico</a:t>
            </a:r>
            <a:endParaRPr lang="sv-SE" sz="2500" dirty="0"/>
          </a:p>
        </p:txBody>
      </p:sp>
      <p:pic>
        <p:nvPicPr>
          <p:cNvPr id="5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A7DFB874-0907-23E9-9C59-5B4F8BC76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6361" y="4151492"/>
            <a:ext cx="1903215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24A70-86C4-0286-66A8-4C199D5A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710ACE-79A5-DBF2-09ED-D4E82371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4991" cy="1325563"/>
          </a:xfrm>
        </p:spPr>
        <p:txBody>
          <a:bodyPr>
            <a:normAutofit/>
          </a:bodyPr>
          <a:lstStyle/>
          <a:p>
            <a:r>
              <a:rPr lang="sv-SE" sz="4000" dirty="0"/>
              <a:t>Arbetsmarknadsutbildningens roll för kompetens-försörjningen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8B7597-71C5-1B3A-5485-3A557133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727"/>
            <a:ext cx="10515600" cy="3781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r>
              <a:rPr lang="sv-SE" sz="2500" dirty="0"/>
              <a:t>Erik </a:t>
            </a:r>
            <a:r>
              <a:rPr lang="sv-SE" sz="2500" dirty="0" err="1"/>
              <a:t>Scheller</a:t>
            </a:r>
            <a:endParaRPr lang="sv-SE" sz="2500" dirty="0"/>
          </a:p>
          <a:p>
            <a:pPr marL="0" indent="0">
              <a:buNone/>
            </a:pPr>
            <a:r>
              <a:rPr lang="sv-SE" sz="2500" dirty="0"/>
              <a:t>Statssekreterare</a:t>
            </a:r>
          </a:p>
          <a:p>
            <a:pPr marL="0" indent="0">
              <a:buNone/>
            </a:pPr>
            <a:r>
              <a:rPr lang="sv-SE" sz="2500" dirty="0"/>
              <a:t>Arbetsmarknadsdepartementet</a:t>
            </a:r>
          </a:p>
        </p:txBody>
      </p:sp>
      <p:pic>
        <p:nvPicPr>
          <p:cNvPr id="5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B8E178E4-256B-202C-CBDD-6FDBB71D1C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6361" y="4151492"/>
            <a:ext cx="1903215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C3B933-C314-8F57-C4FA-82E595A7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812"/>
            <a:ext cx="10515600" cy="2197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000" dirty="0"/>
              <a:t>Arbetsmarknadsutbildningarna går på sparlåga –</a:t>
            </a:r>
          </a:p>
          <a:p>
            <a:pPr marL="0" indent="0" algn="ctr">
              <a:buNone/>
            </a:pPr>
            <a:r>
              <a:rPr lang="sv-SE" sz="4000" dirty="0"/>
              <a:t>måste det vara så?</a:t>
            </a:r>
            <a:endParaRPr lang="sv-SE" dirty="0"/>
          </a:p>
        </p:txBody>
      </p:sp>
      <p:pic>
        <p:nvPicPr>
          <p:cNvPr id="5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AEE9B78B-E517-6223-0C3B-7B37CBEB6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6361" y="4151492"/>
            <a:ext cx="1903215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14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64F82-F15F-4E4E-AEDE-C95586DA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268" y="1713785"/>
            <a:ext cx="8893350" cy="3182034"/>
          </a:xfrm>
        </p:spPr>
        <p:txBody>
          <a:bodyPr/>
          <a:lstStyle/>
          <a:p>
            <a:r>
              <a:rPr lang="sv-SE" sz="4800" dirty="0"/>
              <a:t>Arbetsmarknadsutbildningens roll för kompetensförsörjningen</a:t>
            </a:r>
            <a:br>
              <a:rPr lang="sv-SE" sz="4800" dirty="0"/>
            </a:br>
            <a:br>
              <a:rPr lang="sv-SE" sz="4800" dirty="0"/>
            </a:br>
            <a:endParaRPr lang="sv-SE" sz="36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26BF03-1687-4BB9-BB2B-EDC30E728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74" y="4757006"/>
            <a:ext cx="8898044" cy="1655762"/>
          </a:xfrm>
        </p:spPr>
        <p:txBody>
          <a:bodyPr/>
          <a:lstStyle/>
          <a:p>
            <a:r>
              <a:rPr lang="sv-SE" sz="2000" dirty="0"/>
              <a:t>Erik Scheller, ILERA 27 november 2025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D3EE14-EB51-42AD-AA4F-CF1A6C42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148412-DB00-45EF-9F8E-63ECE64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9BA80508-724B-92D9-A770-12154A51FB8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15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57C515-CE2D-089E-4200-BDCA49F1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300" dirty="0"/>
              <a:t>Många arbetslösa saknar tillräcklig utbildning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54598C-5D37-4AEC-62FE-8910D10A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798" y="1729045"/>
            <a:ext cx="5473202" cy="4192155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700" dirty="0"/>
              <a:t>Nio av tio arbetstillfällen kräver åtminstone gymnasieutbildning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700" dirty="0"/>
              <a:t>… men bland de arbetssökande saknar drygt var tredje arbetslös gymnasieutbildning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700" dirty="0"/>
              <a:t>… och andelen är ännu högre bland långtidsarbetslösa inskrivna vid Arbetsförmedlingen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29FD61-62EE-664C-28AD-42D50A53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1568FA-EEDF-51E3-23DD-C1654031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Platshållare för bild 6">
            <a:extLst>
              <a:ext uri="{FF2B5EF4-FFF2-40B4-BE49-F238E27FC236}">
                <a16:creationId xmlns:a16="http://schemas.microsoft.com/office/drawing/2014/main" id="{D88581EA-555A-360C-E9CE-E3DB05EF7932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6225791" y="1586515"/>
          <a:ext cx="5338763" cy="446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D4B8621D-E3AD-B26A-07C3-997515453AA5}"/>
              </a:ext>
            </a:extLst>
          </p:cNvPr>
          <p:cNvSpPr txBox="1"/>
          <p:nvPr/>
        </p:nvSpPr>
        <p:spPr>
          <a:xfrm>
            <a:off x="6225791" y="6142312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Anm.: Genomsnitt 2024,15-74 år (långtidsarbetslösa 16-65 år)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SCB (AKU) och Arbetsförmedlingen</a:t>
            </a:r>
          </a:p>
        </p:txBody>
      </p:sp>
    </p:spTree>
    <p:extLst>
      <p:ext uri="{BB962C8B-B14F-4D97-AF65-F5344CB8AC3E}">
        <p14:creationId xmlns:p14="http://schemas.microsoft.com/office/powerpoint/2010/main" val="70791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AFE2B20-2783-99E6-4D35-9A5787BF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Nästan 40% av de utrikesfödda arbetslösa når inte kravnivån inom service-, omsorgs- och försäljningsyrken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40E67D5-3469-4B36-6CC1-4D62DC87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CDAC329-004A-16B5-5B2F-1ABA6449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ED9444C6-B831-4014-B992-7BC6A6C741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2300" y="1571223"/>
          <a:ext cx="10956925" cy="444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98A09F80-C273-2A19-8802-06CEB9944812}"/>
              </a:ext>
            </a:extLst>
          </p:cNvPr>
          <p:cNvSpPr txBox="1"/>
          <p:nvPr/>
        </p:nvSpPr>
        <p:spPr>
          <a:xfrm>
            <a:off x="9368115" y="1286255"/>
            <a:ext cx="269403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Kravnivå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10:e percentilen inom respektive yrkesområde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364F9CB-A391-8CEC-5DEF-D20D70EBEC00}"/>
              </a:ext>
            </a:extLst>
          </p:cNvPr>
          <p:cNvSpPr txBox="1"/>
          <p:nvPr/>
        </p:nvSpPr>
        <p:spPr>
          <a:xfrm>
            <a:off x="8741250" y="6078172"/>
            <a:ext cx="233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PIAAC och egna beräkningar</a:t>
            </a:r>
          </a:p>
        </p:txBody>
      </p:sp>
    </p:spTree>
    <p:extLst>
      <p:ext uri="{BB962C8B-B14F-4D97-AF65-F5344CB8AC3E}">
        <p14:creationId xmlns:p14="http://schemas.microsoft.com/office/powerpoint/2010/main" val="418729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1B200-81D9-CCCC-30C3-0770814D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inom olika yrken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363FDC3-A953-034A-17CF-7554118A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150B49-6EB7-00DB-E711-F4D61AB8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Platshållare för innehåll 13">
            <a:extLst>
              <a:ext uri="{FF2B5EF4-FFF2-40B4-BE49-F238E27FC236}">
                <a16:creationId xmlns:a16="http://schemas.microsoft.com/office/drawing/2014/main" id="{61CB3581-E2DA-62BC-0512-15F05F9D91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7155" y="1634401"/>
          <a:ext cx="10947400" cy="438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ABD60BC7-E88C-C50F-B186-7D52BCF3D5A4}"/>
              </a:ext>
            </a:extLst>
          </p:cNvPr>
          <p:cNvSpPr txBox="1"/>
          <p:nvPr/>
        </p:nvSpPr>
        <p:spPr>
          <a:xfrm>
            <a:off x="617155" y="1162892"/>
            <a:ext cx="74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Antal personer som saknades per yrkesområde, tredje kvartalet 2024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FFE9F53-EE26-3C89-E991-1D240D575628}"/>
              </a:ext>
            </a:extLst>
          </p:cNvPr>
          <p:cNvSpPr txBox="1"/>
          <p:nvPr/>
        </p:nvSpPr>
        <p:spPr>
          <a:xfrm>
            <a:off x="8717396" y="6045346"/>
            <a:ext cx="295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SCB</a:t>
            </a:r>
          </a:p>
        </p:txBody>
      </p:sp>
    </p:spTree>
    <p:extLst>
      <p:ext uri="{BB962C8B-B14F-4D97-AF65-F5344CB8AC3E}">
        <p14:creationId xmlns:p14="http://schemas.microsoft.com/office/powerpoint/2010/main" val="390091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2B401A-B298-ECBE-9710-4F6EB056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Underskott på gymnasialt yrkesutbildade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F920BF-4D76-E549-2CE4-59277597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6141D-E3AA-7CCB-4146-9ACC344E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Platshållare för innehåll 3">
            <a:extLst>
              <a:ext uri="{FF2B5EF4-FFF2-40B4-BE49-F238E27FC236}">
                <a16:creationId xmlns:a16="http://schemas.microsoft.com/office/drawing/2014/main" id="{C29AB577-7DF4-34EB-35E6-D29C424EA5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2300" y="1389741"/>
          <a:ext cx="10947400" cy="432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90234812-FDFC-C444-54B2-2A787F8655BF}"/>
              </a:ext>
            </a:extLst>
          </p:cNvPr>
          <p:cNvSpPr txBox="1"/>
          <p:nvPr/>
        </p:nvSpPr>
        <p:spPr>
          <a:xfrm>
            <a:off x="8717396" y="6045346"/>
            <a:ext cx="295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SCB:s Trender och prognoser 2023</a:t>
            </a:r>
          </a:p>
        </p:txBody>
      </p:sp>
    </p:spTree>
    <p:extLst>
      <p:ext uri="{BB962C8B-B14F-4D97-AF65-F5344CB8AC3E}">
        <p14:creationId xmlns:p14="http://schemas.microsoft.com/office/powerpoint/2010/main" val="110907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B36D4F1-4BE1-4195-A318-A1AB3A567485}"/>
              </a:ext>
            </a:extLst>
          </p:cNvPr>
          <p:cNvSpPr/>
          <p:nvPr/>
        </p:nvSpPr>
        <p:spPr>
          <a:xfrm>
            <a:off x="7460500" y="1853704"/>
            <a:ext cx="3281082" cy="3258939"/>
          </a:xfrm>
          <a:prstGeom prst="rect">
            <a:avLst/>
          </a:prstGeom>
          <a:solidFill>
            <a:srgbClr val="003865"/>
          </a:solidFill>
          <a:ln>
            <a:solidFill>
              <a:srgbClr val="9D48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AC8631-5E78-E7B1-5852-1CE5AB1DA38F}"/>
              </a:ext>
            </a:extLst>
          </p:cNvPr>
          <p:cNvSpPr/>
          <p:nvPr/>
        </p:nvSpPr>
        <p:spPr>
          <a:xfrm>
            <a:off x="623888" y="1853706"/>
            <a:ext cx="3281082" cy="3258939"/>
          </a:xfrm>
          <a:prstGeom prst="rect">
            <a:avLst/>
          </a:prstGeom>
          <a:solidFill>
            <a:srgbClr val="006747"/>
          </a:solidFill>
          <a:ln>
            <a:solidFill>
              <a:srgbClr val="006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70868D-E0DF-F4FE-606E-D94F42BCDAA6}"/>
              </a:ext>
            </a:extLst>
          </p:cNvPr>
          <p:cNvSpPr/>
          <p:nvPr/>
        </p:nvSpPr>
        <p:spPr>
          <a:xfrm>
            <a:off x="4042194" y="1853705"/>
            <a:ext cx="3281082" cy="3258939"/>
          </a:xfrm>
          <a:prstGeom prst="rect">
            <a:avLst/>
          </a:prstGeom>
          <a:solidFill>
            <a:srgbClr val="487AC4"/>
          </a:solidFill>
          <a:ln>
            <a:solidFill>
              <a:srgbClr val="0038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A074C9-4A9D-5AC9-8894-ABBD89EB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Regeringens plan för fler i jobb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2C1815-9A3E-0DDD-7C5C-EECBC437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5209F2-49CD-F78B-0084-899328B2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Bild 14" descr="Öppen bok med hel fyllning">
            <a:extLst>
              <a:ext uri="{FF2B5EF4-FFF2-40B4-BE49-F238E27FC236}">
                <a16:creationId xmlns:a16="http://schemas.microsoft.com/office/drawing/2014/main" id="{7071F970-27A1-A1A2-6925-8499FB1B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920" y="2127378"/>
            <a:ext cx="1043491" cy="1043491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CC133F4F-07DE-0255-1F72-469AE09FA209}"/>
              </a:ext>
            </a:extLst>
          </p:cNvPr>
          <p:cNvSpPr txBox="1"/>
          <p:nvPr/>
        </p:nvSpPr>
        <p:spPr>
          <a:xfrm>
            <a:off x="989704" y="3429000"/>
            <a:ext cx="24245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Utbildning som leder till jobb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CAE1144-47BC-B1E8-4BE4-38D4176FDDDF}"/>
              </a:ext>
            </a:extLst>
          </p:cNvPr>
          <p:cNvSpPr txBox="1"/>
          <p:nvPr/>
        </p:nvSpPr>
        <p:spPr>
          <a:xfrm>
            <a:off x="7820809" y="3429000"/>
            <a:ext cx="24420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stram asylinvandring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27BB657-F8D4-BBF6-C8D1-CA9F143A643D}"/>
              </a:ext>
            </a:extLst>
          </p:cNvPr>
          <p:cNvSpPr txBox="1"/>
          <p:nvPr/>
        </p:nvSpPr>
        <p:spPr>
          <a:xfrm>
            <a:off x="4405383" y="3429000"/>
            <a:ext cx="2323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Löna sig mer att arbeta än att gå på bidrag</a:t>
            </a:r>
          </a:p>
        </p:txBody>
      </p:sp>
      <p:pic>
        <p:nvPicPr>
          <p:cNvPr id="20" name="Bild 19" descr="Mynt kontur">
            <a:extLst>
              <a:ext uri="{FF2B5EF4-FFF2-40B4-BE49-F238E27FC236}">
                <a16:creationId xmlns:a16="http://schemas.microsoft.com/office/drawing/2014/main" id="{CBCA60D1-6D06-489B-AE9D-330FE06A1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0009" y="2193319"/>
            <a:ext cx="914400" cy="914400"/>
          </a:xfrm>
          <a:prstGeom prst="rect">
            <a:avLst/>
          </a:prstGeom>
        </p:spPr>
      </p:pic>
      <p:pic>
        <p:nvPicPr>
          <p:cNvPr id="24" name="Bild 23" descr="Användare med hel fyllning">
            <a:extLst>
              <a:ext uri="{FF2B5EF4-FFF2-40B4-BE49-F238E27FC236}">
                <a16:creationId xmlns:a16="http://schemas.microsoft.com/office/drawing/2014/main" id="{679A76C2-7D4A-D193-18D5-CAD42DF7A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8210" y="2184152"/>
            <a:ext cx="923568" cy="9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0C69092-875D-4BAB-BDE5-AA2BB9F9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5808" cy="1314564"/>
          </a:xfrm>
        </p:spPr>
        <p:txBody>
          <a:bodyPr/>
          <a:lstStyle/>
          <a:p>
            <a:pPr algn="ctr"/>
            <a:r>
              <a:rPr lang="sv-SE" sz="3600" dirty="0"/>
              <a:t>Genomsnittligt antal kvarstående i (yrkesinriktad) arbetsmarknadsutbildning 1983–2025 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1DE0E042-5C5F-B073-A52D-7324AAAE71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2300" y="1584960"/>
          <a:ext cx="10947400" cy="439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9B65BC-5B31-4A56-BE6A-79E3FCA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E4B68-5027-418F-8C05-7C02C39D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B3630B0D-0052-11A8-7E2D-9F12BAF4D0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F8AE6AA-6920-9AEA-FA55-6F85EA16B2D6}"/>
              </a:ext>
            </a:extLst>
          </p:cNvPr>
          <p:cNvSpPr txBox="1"/>
          <p:nvPr/>
        </p:nvSpPr>
        <p:spPr>
          <a:xfrm>
            <a:off x="3377183" y="6070294"/>
            <a:ext cx="4157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Anm.: Exklusive deltagare i förberedande utbildning som ingick i a-utbildning t.o.m. år 2000. Antalet för 2025 är genomsnitt jan-okt.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Arbetsmarknadsstyrelsen (t.o.m. 2006)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888203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52790-2E5D-59FC-6D60-9D5BABF2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59999"/>
            <a:ext cx="10945808" cy="1115233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sv-SE" sz="3600" dirty="0"/>
              <a:t>Arbetsmarknadsutbildning sett i flera dimensioner</a:t>
            </a:r>
            <a:br>
              <a:rPr lang="sv-SE" sz="3200" dirty="0"/>
            </a:br>
            <a:r>
              <a:rPr lang="sv-SE" sz="3200" dirty="0"/>
              <a:t>- </a:t>
            </a:r>
            <a:r>
              <a:rPr lang="sv-SE" sz="2400" dirty="0"/>
              <a:t>prognos, yrkesinriktningar, volymer, utfall och könsperspektiv</a:t>
            </a:r>
            <a:br>
              <a:rPr lang="sv-SE" sz="2400" dirty="0"/>
            </a:br>
            <a:br>
              <a:rPr lang="sv-SE" sz="2400" dirty="0"/>
            </a:br>
            <a:endParaRPr lang="sv-SE" sz="24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62DAF3-D914-CCA1-58AA-3047ABF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8AD72A-9F7D-7117-8DB0-552BE1F0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ADB41A5A-A01D-FF52-C0EB-183DB08E11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2300" y="1475233"/>
          <a:ext cx="10947400" cy="454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9D6BA9D4-ED41-1262-95B3-BBAAD032392D}"/>
              </a:ext>
            </a:extLst>
          </p:cNvPr>
          <p:cNvSpPr txBox="1"/>
          <p:nvPr/>
        </p:nvSpPr>
        <p:spPr>
          <a:xfrm>
            <a:off x="2638697" y="6070294"/>
            <a:ext cx="60089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Anm.: Deltagare som avslutat a-utbildning juli 2024-juni 2025. Andel män i resp. yrkesinriktning (x-axeln) och andel i arbete efter 90 dagar (y-axeln). Storleken på bubblorna beror på deltagarantal i resp. yrkesinriktning.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Arbetsförmedlingen</a:t>
            </a:r>
          </a:p>
        </p:txBody>
      </p:sp>
    </p:spTree>
    <p:extLst>
      <p:ext uri="{BB962C8B-B14F-4D97-AF65-F5344CB8AC3E}">
        <p14:creationId xmlns:p14="http://schemas.microsoft.com/office/powerpoint/2010/main" val="323495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5A52A-4122-6543-06BA-F7A674C6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5808" cy="1353992"/>
          </a:xfrm>
        </p:spPr>
        <p:txBody>
          <a:bodyPr/>
          <a:lstStyle/>
          <a:p>
            <a:pPr algn="ctr"/>
            <a:r>
              <a:rPr lang="sv-SE" sz="3600" dirty="0"/>
              <a:t>Arbetssökande med aktivitetsstöd i reguljär utbildning – varav vissa med yrkesinriktning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8B3ADA-CDFC-465B-5CAC-2BC4E0FB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C8B2DE-2C0C-FE64-D49C-052D730E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1658534-5443-EC5A-3C78-D898D4C804F9}"/>
              </a:ext>
            </a:extLst>
          </p:cNvPr>
          <p:cNvGraphicFramePr>
            <a:graphicFrameLocks noGrp="1"/>
          </p:cNvGraphicFramePr>
          <p:nvPr/>
        </p:nvGraphicFramePr>
        <p:xfrm>
          <a:off x="2031704" y="2177288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824">
                  <a:extLst>
                    <a:ext uri="{9D8B030D-6E8A-4147-A177-3AD203B41FA5}">
                      <a16:colId xmlns:a16="http://schemas.microsoft.com/office/drawing/2014/main" val="1204799095"/>
                    </a:ext>
                  </a:extLst>
                </a:gridCol>
                <a:gridCol w="1662176">
                  <a:extLst>
                    <a:ext uri="{9D8B030D-6E8A-4147-A177-3AD203B41FA5}">
                      <a16:colId xmlns:a16="http://schemas.microsoft.com/office/drawing/2014/main" val="930405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Reguljära utbildningar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okt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28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Deltidsstudier i jobb- och utvecklingsgarantin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1 756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2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Kommunal vuxenutbildning på grundläggande 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1 630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05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Kommunal vuxenutbildning på gymnasial 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2 522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8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Universitet eller högskola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453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9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Yrkeshögskola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542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88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Folkhögskola, SFI m.m.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301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893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/>
                        <a:t>7 204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695961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BD01EDD2-F794-C8DB-92BC-8ADAB8ED7990}"/>
              </a:ext>
            </a:extLst>
          </p:cNvPr>
          <p:cNvSpPr txBox="1"/>
          <p:nvPr/>
        </p:nvSpPr>
        <p:spPr>
          <a:xfrm>
            <a:off x="8741663" y="6073936"/>
            <a:ext cx="243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Arbetsförmedlingen </a:t>
            </a:r>
          </a:p>
        </p:txBody>
      </p:sp>
    </p:spTree>
    <p:extLst>
      <p:ext uri="{BB962C8B-B14F-4D97-AF65-F5344CB8AC3E}">
        <p14:creationId xmlns:p14="http://schemas.microsoft.com/office/powerpoint/2010/main" val="156790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F14D1E-E7EA-598B-38F7-9209E1F4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Ökning i andra yrkesutbildningar</a:t>
            </a: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171147DE-024D-8BD8-A6D0-359DBEECE1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2300" y="1663201"/>
          <a:ext cx="10947400" cy="435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37C22B-BC85-C22F-6047-EB153046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1FCC36-C4BD-B61E-3EB0-299B993C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A1B7037-DA22-D309-88EA-DFD30682E8D1}"/>
              </a:ext>
            </a:extLst>
          </p:cNvPr>
          <p:cNvSpPr txBox="1"/>
          <p:nvPr/>
        </p:nvSpPr>
        <p:spPr>
          <a:xfrm>
            <a:off x="8703257" y="6067018"/>
            <a:ext cx="1854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SCB och Skolverket</a:t>
            </a:r>
          </a:p>
        </p:txBody>
      </p:sp>
    </p:spTree>
    <p:extLst>
      <p:ext uri="{BB962C8B-B14F-4D97-AF65-F5344CB8AC3E}">
        <p14:creationId xmlns:p14="http://schemas.microsoft.com/office/powerpoint/2010/main" val="306280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47DAF-276B-07C7-E555-EC3ADACCE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BDBDD-0A9C-8F51-65FE-16261F33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4991" cy="1325563"/>
          </a:xfrm>
        </p:spPr>
        <p:txBody>
          <a:bodyPr>
            <a:normAutofit/>
          </a:bodyPr>
          <a:lstStyle/>
          <a:p>
            <a:r>
              <a:rPr lang="sv-SE" sz="4000" dirty="0"/>
              <a:t>Arbetsmarknadsutbildningarnas effektivitet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DA5D93-D6EC-DA01-5BA5-93044F8D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727"/>
            <a:ext cx="10515600" cy="3781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r>
              <a:rPr lang="sv-SE" sz="2500" dirty="0"/>
              <a:t>Gisela Waisman och Ulfhild Westin</a:t>
            </a:r>
          </a:p>
          <a:p>
            <a:pPr marL="0" indent="0">
              <a:buNone/>
            </a:pPr>
            <a:r>
              <a:rPr lang="sv-SE" sz="2500" dirty="0"/>
              <a:t>Utredare</a:t>
            </a:r>
          </a:p>
          <a:p>
            <a:pPr marL="0" indent="0">
              <a:buNone/>
            </a:pPr>
            <a:r>
              <a:rPr lang="sv-SE" sz="2500" dirty="0"/>
              <a:t>Arbetsförmedlingen</a:t>
            </a:r>
          </a:p>
        </p:txBody>
      </p:sp>
      <p:pic>
        <p:nvPicPr>
          <p:cNvPr id="5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75F6EE96-5E00-DE1A-D05F-7B0F6C09A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6361" y="4151492"/>
            <a:ext cx="1903215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5CF83-6CC7-21BA-A78F-041A3978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/>
              <a:t>Deltagare i </a:t>
            </a:r>
            <a:r>
              <a:rPr lang="sv-SE" sz="4000" dirty="0" err="1"/>
              <a:t>yrkesvux</a:t>
            </a:r>
            <a:r>
              <a:rPr lang="sv-SE" sz="4000" dirty="0"/>
              <a:t> – </a:t>
            </a:r>
            <a:br>
              <a:rPr lang="sv-SE" sz="4000" dirty="0"/>
            </a:br>
            <a:r>
              <a:rPr lang="sv-SE" sz="4000" dirty="0"/>
              <a:t>inskrivna och icke-inskrivna vid AF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B9262A-E629-254F-348B-5B7A8080B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1417" y="1841863"/>
            <a:ext cx="8281852" cy="4323806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1DB4E1-9C81-5350-2BA0-2DB0A82C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4B8C1D-795A-8457-2F10-EDD4892C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CF71FA7-6466-B12D-9F42-18BDCF4E8EEE}"/>
              </a:ext>
            </a:extLst>
          </p:cNvPr>
          <p:cNvSpPr txBox="1"/>
          <p:nvPr/>
        </p:nvSpPr>
        <p:spPr>
          <a:xfrm>
            <a:off x="8768572" y="6058547"/>
            <a:ext cx="1854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IFAU</a:t>
            </a:r>
          </a:p>
        </p:txBody>
      </p:sp>
    </p:spTree>
    <p:extLst>
      <p:ext uri="{BB962C8B-B14F-4D97-AF65-F5344CB8AC3E}">
        <p14:creationId xmlns:p14="http://schemas.microsoft.com/office/powerpoint/2010/main" val="1227040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3A027-BA01-6EC8-0C7F-F5704CC1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som leder till jobb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6D320A-D879-6068-C37B-2A25C3B9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99" y="1389740"/>
            <a:ext cx="10946901" cy="46300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2000" dirty="0"/>
              <a:t>Förstärkning och styrning mot ökad arbetsmarknadsutbildning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Styrning mot ökad övergång till reguljär utbildning</a:t>
            </a:r>
          </a:p>
          <a:p>
            <a:pPr lvl="1">
              <a:spcAft>
                <a:spcPts val="600"/>
              </a:spcAft>
            </a:pPr>
            <a:r>
              <a:rPr lang="sv-SE" sz="1800" dirty="0"/>
              <a:t>Ökat informationsutbyte mellan Arbetsförmedlingen och kommuner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Höjda statsbidragsnivåer och ny förordning inom regionalt </a:t>
            </a:r>
            <a:r>
              <a:rPr lang="sv-SE" sz="2000" dirty="0" err="1"/>
              <a:t>yrkesvux</a:t>
            </a:r>
            <a:endParaRPr lang="sv-SE" sz="2000" dirty="0"/>
          </a:p>
          <a:p>
            <a:pPr>
              <a:spcAft>
                <a:spcPts val="600"/>
              </a:spcAft>
            </a:pPr>
            <a:r>
              <a:rPr lang="sv-SE" sz="2000" dirty="0"/>
              <a:t>Pilotverksamhet med Nationell yrkesutbildning och utbyggnad av yrkeshögskolan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Förlängda studiemotiverande folkhögskolekurser med språkstöd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Kommande yrkespaket på grundläggande nivå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Ny komvuxutredning – presenteras idag </a:t>
            </a:r>
            <a:r>
              <a:rPr lang="sv-SE" sz="2000" dirty="0" err="1"/>
              <a:t>kl</a:t>
            </a:r>
            <a:r>
              <a:rPr lang="sv-SE" sz="2000" dirty="0"/>
              <a:t> 15.00</a:t>
            </a:r>
          </a:p>
          <a:p>
            <a:pPr>
              <a:spcAft>
                <a:spcPts val="600"/>
              </a:spcAft>
            </a:pPr>
            <a:endParaRPr lang="sv-SE" sz="2000" dirty="0"/>
          </a:p>
          <a:p>
            <a:pPr>
              <a:spcAft>
                <a:spcPts val="600"/>
              </a:spcAft>
            </a:pPr>
            <a:endParaRPr lang="sv-SE" sz="28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3855AF-209F-8979-4D21-6D43CEC8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Arbetsmarknadsdepartementet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A28136-B7BF-8092-CC26-65C707CD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6B6B-0E0C-B23D-6264-37544EDD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EFFD6-E064-8C87-CD4B-5A4982AD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869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Paneldiskussion partsrepresentanter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AA7C0-3E1A-00A4-2664-9EA63C9D2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266" y="2624543"/>
            <a:ext cx="9865468" cy="3287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sv-SE" sz="2800" dirty="0"/>
              <a:t>Håkan Gustavsson, TCO</a:t>
            </a:r>
          </a:p>
          <a:p>
            <a:pPr marL="457200" lvl="1" indent="0">
              <a:buNone/>
            </a:pPr>
            <a:endParaRPr lang="sv-SE" sz="2800" dirty="0"/>
          </a:p>
          <a:p>
            <a:pPr marL="457200" lvl="1" indent="0">
              <a:buNone/>
            </a:pPr>
            <a:r>
              <a:rPr lang="sv-SE" sz="2800" dirty="0"/>
              <a:t>Patrik Karlsson, Svenskt Näringsliv</a:t>
            </a:r>
          </a:p>
          <a:p>
            <a:pPr marL="457200" lvl="1" indent="0">
              <a:buNone/>
            </a:pPr>
            <a:endParaRPr lang="sv-SE" sz="2800" dirty="0"/>
          </a:p>
          <a:p>
            <a:pPr marL="457200" lvl="1" indent="0">
              <a:buNone/>
            </a:pPr>
            <a:r>
              <a:rPr lang="sv-SE" sz="2800" dirty="0"/>
              <a:t>Mattias Samuelsson, LO</a:t>
            </a:r>
          </a:p>
          <a:p>
            <a:pPr marL="457200" lvl="1" indent="0">
              <a:buNone/>
            </a:pPr>
            <a:endParaRPr lang="sv-SE" sz="2800" dirty="0"/>
          </a:p>
          <a:p>
            <a:pPr marL="457200" lvl="1" indent="0">
              <a:buNone/>
            </a:pPr>
            <a:r>
              <a:rPr lang="sv-SE" sz="2800" dirty="0"/>
              <a:t>Oscar Svensson, SKR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F7517A8D-1F8D-F3D5-08CE-95FE2B94E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95753" y="4406629"/>
            <a:ext cx="1903215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2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9350-3F84-EAF0-31A8-D746D3ED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0343F29-A10C-8010-CA25-AA540564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Svenska </a:t>
            </a:r>
            <a:r>
              <a:rPr lang="sv-SE" sz="5400" err="1"/>
              <a:t>ilera</a:t>
            </a:r>
            <a:r>
              <a:rPr lang="sv-SE" sz="5400"/>
              <a:t>-föreningen</a:t>
            </a:r>
          </a:p>
        </p:txBody>
      </p:sp>
      <p:pic>
        <p:nvPicPr>
          <p:cNvPr id="4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8F51D5B3-7DC4-89E7-D2C9-14E1C4E8CB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4497" y="441960"/>
            <a:ext cx="2537361" cy="3907536"/>
          </a:xfrm>
          <a:prstGeom prst="rect">
            <a:avLst/>
          </a:prstGeom>
        </p:spPr>
      </p:pic>
      <p:pic>
        <p:nvPicPr>
          <p:cNvPr id="7" name="Bildobjekt 6" descr="En bild som visar Grafik, grafisk design, Färggrann, cirkel&#10;&#10;Automatiskt genererad beskrivning">
            <a:extLst>
              <a:ext uri="{FF2B5EF4-FFF2-40B4-BE49-F238E27FC236}">
                <a16:creationId xmlns:a16="http://schemas.microsoft.com/office/drawing/2014/main" id="{66AD25FC-6877-9B01-B3B7-07CDB659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68" y="4149598"/>
            <a:ext cx="3144272" cy="2098802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8FF4E92-5105-723E-4471-C690A206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r>
              <a:rPr lang="sv-SE" sz="2200"/>
              <a:t>Seminarier vars syfte är att förmedla kunskaper och erfarenhetsutbyte </a:t>
            </a:r>
          </a:p>
          <a:p>
            <a:pPr lvl="1"/>
            <a:r>
              <a:rPr lang="sv-SE" sz="1800"/>
              <a:t>partsföreträdare, forskare och myndighetsföreträdare inom arbetsmarknadsområdet</a:t>
            </a:r>
          </a:p>
          <a:p>
            <a:r>
              <a:rPr lang="sv-SE" sz="2200"/>
              <a:t>Seminarierna är kostnadsfria</a:t>
            </a:r>
          </a:p>
          <a:p>
            <a:r>
              <a:rPr lang="sv-SE" sz="2200"/>
              <a:t>Medlemmar stöder verksamheten genom årlig avgift</a:t>
            </a:r>
          </a:p>
          <a:p>
            <a:pPr lvl="1"/>
            <a:r>
              <a:rPr lang="sv-SE" sz="1800"/>
              <a:t>200 kronor </a:t>
            </a:r>
          </a:p>
          <a:p>
            <a:r>
              <a:rPr lang="sv-SE" sz="2200"/>
              <a:t>Medlemmar har företräde till seminarierna</a:t>
            </a:r>
          </a:p>
          <a:p>
            <a:pPr marL="457200" lvl="1" indent="0">
              <a:buNone/>
            </a:pPr>
            <a:endParaRPr lang="sv-SE" sz="180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A756619-4D56-89F4-39E2-7045FD1CB642}"/>
              </a:ext>
            </a:extLst>
          </p:cNvPr>
          <p:cNvSpPr txBox="1"/>
          <p:nvPr/>
        </p:nvSpPr>
        <p:spPr>
          <a:xfrm>
            <a:off x="1422669" y="5462241"/>
            <a:ext cx="205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123 431 77 23</a:t>
            </a:r>
          </a:p>
        </p:txBody>
      </p:sp>
    </p:spTree>
    <p:extLst>
      <p:ext uri="{BB962C8B-B14F-4D97-AF65-F5344CB8AC3E}">
        <p14:creationId xmlns:p14="http://schemas.microsoft.com/office/powerpoint/2010/main" val="240349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en kvinna som arbetar med en speciell maskin">
            <a:extLst>
              <a:ext uri="{FF2B5EF4-FFF2-40B4-BE49-F238E27FC236}">
                <a16:creationId xmlns:a16="http://schemas.microsoft.com/office/drawing/2014/main" id="{1D738B54-BB8B-0F43-4EDF-635F0CEFB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1" y="2"/>
            <a:ext cx="12008059" cy="6175573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6AC53DDC-74C9-DDA9-9944-46345947E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46" y="4090418"/>
            <a:ext cx="7701517" cy="2085157"/>
          </a:xfrm>
        </p:spPr>
        <p:txBody>
          <a:bodyPr/>
          <a:lstStyle/>
          <a:p>
            <a:br>
              <a:rPr lang="sv-SE" sz="2667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2667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2667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32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Arbetsmarknadsutbildningars kostnadseffektivitet och bidrag till kompetensförsörjningen</a:t>
            </a:r>
            <a:br>
              <a:rPr lang="sv-SE" altLang="sv-SE" sz="3200" dirty="0"/>
            </a:br>
            <a:r>
              <a:rPr lang="sv-SE" altLang="sv-SE" sz="2133" dirty="0"/>
              <a:t>Gisela Waisman och Ulfhild Westin - 27 november 2025</a:t>
            </a:r>
            <a:endParaRPr lang="sv-SE" sz="2133" dirty="0"/>
          </a:p>
        </p:txBody>
      </p:sp>
    </p:spTree>
    <p:extLst>
      <p:ext uri="{BB962C8B-B14F-4D97-AF65-F5344CB8AC3E}">
        <p14:creationId xmlns:p14="http://schemas.microsoft.com/office/powerpoint/2010/main" val="115874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2969057-99CB-CBA8-2499-B464160C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24" y="1122108"/>
            <a:ext cx="9897045" cy="818181"/>
          </a:xfrm>
        </p:spPr>
        <p:txBody>
          <a:bodyPr/>
          <a:lstStyle/>
          <a:p>
            <a:r>
              <a:rPr lang="sv-SE" sz="3733" dirty="0">
                <a:cs typeface="Times New Roman" panose="02020603050405020304" pitchFamily="18" charset="0"/>
              </a:rPr>
              <a:t>Kort om arbetsmarknadsutbildningar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DBD820-FFCD-80C8-65F7-8FAA7935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03" y="1981199"/>
            <a:ext cx="9895767" cy="3829804"/>
          </a:xfrm>
        </p:spPr>
        <p:txBody>
          <a:bodyPr/>
          <a:lstStyle/>
          <a:p>
            <a:r>
              <a:rPr lang="sv-SE" sz="2133" dirty="0"/>
              <a:t>Arbetsmarknadsutbildningar (AUB) har två syften: att öka de arbets­sökandes möjligheter att hitta arbete och att underlätta för arbetsgivare att hitta arbets­kraft. </a:t>
            </a:r>
          </a:p>
          <a:p>
            <a:pPr lvl="1"/>
            <a:r>
              <a:rPr lang="sv-SE" sz="1867" dirty="0"/>
              <a:t>Här studerar vi olika yrkesinriktningar inom AUB för att se hur de bidrar till kompetensförsörjningen och hur kostnadseffektiva de olika inriktningarna är. </a:t>
            </a:r>
          </a:p>
          <a:p>
            <a:r>
              <a:rPr lang="sv-SE" sz="2133" dirty="0"/>
              <a:t>Analyserna utgår från effektutvärderingar av olika yrkesinriktningar. </a:t>
            </a:r>
          </a:p>
          <a:p>
            <a:r>
              <a:rPr lang="sv-SE" sz="2133" dirty="0"/>
              <a:t>Vi har identifierat tolv yrkesinriktningar och gör analyser av hur väl utbildningarna fyller sitt syfte för olika grupper av deltagare.</a:t>
            </a:r>
          </a:p>
          <a:p>
            <a:pPr lvl="1"/>
            <a:r>
              <a:rPr lang="sv-SE" sz="1867" dirty="0"/>
              <a:t>Vi tittar på hur väl utbildningarna fyller sitt syfte för deltagare med olika utbildningsnivå, kön, födelseregion och tid i arbetslöshet.</a:t>
            </a:r>
          </a:p>
          <a:p>
            <a:r>
              <a:rPr lang="sv-SE" sz="2133" dirty="0"/>
              <a:t>Analysen inkluderar alla deltagare under 2014 – 2021.</a:t>
            </a:r>
          </a:p>
          <a:p>
            <a:endParaRPr lang="sv-SE" sz="2133" dirty="0"/>
          </a:p>
        </p:txBody>
      </p:sp>
    </p:spTree>
    <p:extLst>
      <p:ext uri="{BB962C8B-B14F-4D97-AF65-F5344CB8AC3E}">
        <p14:creationId xmlns:p14="http://schemas.microsoft.com/office/powerpoint/2010/main" val="96371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2BAF6-005F-765F-933E-2EF124BD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733" dirty="0">
                <a:cs typeface="Times New Roman" panose="02020603050405020304" pitchFamily="18" charset="0"/>
              </a:rPr>
              <a:t>Vad är effekten av ett program?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507F91-E3B1-8135-EF15-6A8D71C4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03" y="1865798"/>
            <a:ext cx="9895767" cy="3829804"/>
          </a:xfrm>
        </p:spPr>
        <p:txBody>
          <a:bodyPr/>
          <a:lstStyle/>
          <a:p>
            <a:r>
              <a:rPr lang="sv-SE" sz="2133" dirty="0"/>
              <a:t>Det är viktigt att skilja på resultat och effekten av ett program.</a:t>
            </a:r>
          </a:p>
          <a:p>
            <a:r>
              <a:rPr lang="sv-SE" sz="2133" dirty="0"/>
              <a:t>När vi tittar på resultat ser vi hur det har gått för deltagarna, efter att de genomgått en insats. </a:t>
            </a:r>
          </a:p>
          <a:p>
            <a:pPr lvl="1"/>
            <a:r>
              <a:rPr lang="sv-SE" sz="1867" dirty="0"/>
              <a:t>Oftast är resultaten högre för deltagare som befinner sig närmare arbetsmarknaden.</a:t>
            </a:r>
          </a:p>
          <a:p>
            <a:pPr lvl="1"/>
            <a:r>
              <a:rPr lang="sv-SE" sz="1867" dirty="0"/>
              <a:t>Deltagare som befinner sig närmare arbetsmarknaden har större möjlighet att hitta jobb på egen hand.</a:t>
            </a:r>
          </a:p>
          <a:p>
            <a:r>
              <a:rPr lang="sv-SE" sz="2133" dirty="0"/>
              <a:t>När vi studerar effekter så är syftet att visa hur det gått för deltagarna efter en insats jämfört med om de inte deltagit. </a:t>
            </a:r>
            <a:endParaRPr lang="sv-SE" sz="1733" dirty="0"/>
          </a:p>
          <a:p>
            <a:pPr lvl="1"/>
            <a:r>
              <a:rPr lang="sv-SE" sz="1867" dirty="0"/>
              <a:t>Därför är det inte alls självklart att deltagare som befinner sig närmare arbetsmarknaden får högre effekter av programdeltagande, trots högre resultat. </a:t>
            </a:r>
          </a:p>
          <a:p>
            <a:pPr lvl="1"/>
            <a:endParaRPr lang="sv-SE" sz="1733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33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3C18CF-5317-89FB-F98D-5FD5265E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Intäkter och 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43D4DA-4F7D-655F-BA6E-95872291B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133" dirty="0"/>
              <a:t>Vi räknar fram intäkter i form av värdet på den extra produktion som skapats enligt våra egna skattningar. </a:t>
            </a:r>
          </a:p>
          <a:p>
            <a:pPr lvl="1"/>
            <a:r>
              <a:rPr lang="sv-SE" sz="1867" dirty="0"/>
              <a:t>Värdet approximeras med företagens kostnader för anställningarna. </a:t>
            </a:r>
          </a:p>
          <a:p>
            <a:pPr lvl="1"/>
            <a:r>
              <a:rPr lang="sv-SE" sz="1867" dirty="0"/>
              <a:t>Våra skattningar av effekter på inkomster anger den extra lön som genererats av de ytterligare anställningar eller produktivitet som AUB-deltagarna har skaffat sig.</a:t>
            </a:r>
          </a:p>
          <a:p>
            <a:r>
              <a:rPr lang="sv-SE" sz="2133" dirty="0"/>
              <a:t>De kostnader vi inkluderar är leverantörsutbetalningar för AUB (inklusive garantibelopp) och test och kartläggning (</a:t>
            </a:r>
            <a:r>
              <a:rPr lang="sv-SE" sz="2133" dirty="0" err="1"/>
              <a:t>ToK</a:t>
            </a:r>
            <a:r>
              <a:rPr lang="sv-SE" sz="2133" dirty="0"/>
              <a:t>) samt en uppskattning av handläggningskostnader för både AUB och </a:t>
            </a:r>
            <a:r>
              <a:rPr lang="sv-SE" sz="2133" dirty="0" err="1"/>
              <a:t>ToK</a:t>
            </a:r>
            <a:r>
              <a:rPr lang="sv-SE" sz="2133" dirty="0"/>
              <a:t>.</a:t>
            </a:r>
          </a:p>
          <a:p>
            <a:pPr lvl="1"/>
            <a:r>
              <a:rPr lang="sv-SE" sz="1867" dirty="0"/>
              <a:t>Vi har data om leverantörsutbetalningar för AUB och </a:t>
            </a:r>
            <a:r>
              <a:rPr lang="sv-SE" sz="1867" dirty="0" err="1"/>
              <a:t>ToK</a:t>
            </a:r>
            <a:r>
              <a:rPr lang="sv-SE" sz="1867" dirty="0"/>
              <a:t> per yrkesinriktning.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735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030F1-7BAF-F96E-EB42-3E812D6B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67" dirty="0"/>
              <a:t>Kostnad per skapat arbetstillfälle per yrkesinriktning (tiotusentals kronor)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7C83E-0518-F1AE-F703-92F5288A365F}"/>
              </a:ext>
            </a:extLst>
          </p:cNvPr>
          <p:cNvSpPr txBox="1"/>
          <p:nvPr/>
        </p:nvSpPr>
        <p:spPr>
          <a:xfrm>
            <a:off x="1597329" y="6270472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1: lägsta kostnader per </a:t>
            </a:r>
          </a:p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skapat arbetstillfälle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57E09FA-E57B-1067-4703-EAD326E8FBB3}"/>
              </a:ext>
            </a:extLst>
          </p:cNvPr>
          <p:cNvSpPr txBox="1"/>
          <p:nvPr/>
        </p:nvSpPr>
        <p:spPr>
          <a:xfrm>
            <a:off x="5177239" y="616128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2: låga kostnader</a:t>
            </a:r>
          </a:p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per skapat arbetstillfälle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5C67EFC-ECEA-F662-C35F-DAE696CFE70E}"/>
              </a:ext>
            </a:extLst>
          </p:cNvPr>
          <p:cNvSpPr txBox="1"/>
          <p:nvPr/>
        </p:nvSpPr>
        <p:spPr>
          <a:xfrm>
            <a:off x="7208086" y="602425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3: medelhöga</a:t>
            </a:r>
          </a:p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 kostnader per skapat</a:t>
            </a:r>
          </a:p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 arbetstillfälle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06FC2E8-2BF5-9B69-408A-ABCE7E674AA4}"/>
              </a:ext>
            </a:extLst>
          </p:cNvPr>
          <p:cNvSpPr txBox="1"/>
          <p:nvPr/>
        </p:nvSpPr>
        <p:spPr>
          <a:xfrm>
            <a:off x="8900240" y="5963071"/>
            <a:ext cx="2002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4: högsta kostnader</a:t>
            </a:r>
          </a:p>
        </p:txBody>
      </p:sp>
      <p:graphicFrame>
        <p:nvGraphicFramePr>
          <p:cNvPr id="21" name="Platshållare för innehåll 20" descr="Kostnad per skapat arbetstillfälle per yrkesinriktning (tiotusentals kronor).&#10;Vi grupperar yrkesinriktningarna baserade på hur låga deras kostnader per skapat arbetstillfälle är:&#10;• Grupp 1: Arbetsmarknadsutbildningar inom Transport, Lokalvård, Kontor/Ekonomi, Vård och Maskin har de lägsta kostnaderna per skapat arbetstillfälle &#10;• Grupp 2: Arbetsmarknadsutbildningar inom IT/Teknik, Hantverk och Handel har också låga kostnader per skapat arbetstillfälle. &#10;• Grupp 3: Bygg och Restaurang har något högre kostnader per skapat arbetstillfälle.&#10;• Grupp 4: Naturbruk och Kultur och media grupperas då de båda inriktningarna kännetecknas av mycket höga kostnader och hög osäkerhet.&#10;&#10;">
            <a:extLst>
              <a:ext uri="{FF2B5EF4-FFF2-40B4-BE49-F238E27FC236}">
                <a16:creationId xmlns:a16="http://schemas.microsoft.com/office/drawing/2014/main" id="{7E6E17D1-CDF9-582E-96EB-129BC83664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6724" y="2316227"/>
          <a:ext cx="9895416" cy="38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BFBDC115-3C27-6271-77AE-0DB286F8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879512" y="4298902"/>
            <a:ext cx="336603" cy="3511599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Höger klammerparentes 24">
            <a:extLst>
              <a:ext uri="{FF2B5EF4-FFF2-40B4-BE49-F238E27FC236}">
                <a16:creationId xmlns:a16="http://schemas.microsoft.com/office/drawing/2014/main" id="{979EBF55-7C9F-CDA7-416C-60298155D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27696" y="4849369"/>
            <a:ext cx="336603" cy="219857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Höger klammerparentes 25">
            <a:extLst>
              <a:ext uri="{FF2B5EF4-FFF2-40B4-BE49-F238E27FC236}">
                <a16:creationId xmlns:a16="http://schemas.microsoft.com/office/drawing/2014/main" id="{6CA694AB-0819-E5C6-7B65-D4E93F8C2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17940" y="5142099"/>
            <a:ext cx="318139" cy="1377256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Höger klammerparentes 26">
            <a:extLst>
              <a:ext uri="{FF2B5EF4-FFF2-40B4-BE49-F238E27FC236}">
                <a16:creationId xmlns:a16="http://schemas.microsoft.com/office/drawing/2014/main" id="{CF9582B9-A994-5094-2E47-4D9A03AA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429797" y="5142099"/>
            <a:ext cx="318139" cy="1377256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39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1929F4-8D5A-A0E4-006D-B949A73A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67" dirty="0"/>
              <a:t>Samlade intäkter minus kostnader fem år efter programstart (tiotusentals kronor)</a:t>
            </a:r>
          </a:p>
        </p:txBody>
      </p:sp>
      <p:graphicFrame>
        <p:nvGraphicFramePr>
          <p:cNvPr id="14" name="Platshållare för innehåll 13" descr="Vi grupperar yrkesinriktningarna baserat på storleken på de uppskattade ackumulerade intäkterna minus kostnaderna fem år efter programstart:&#10;• Grupp 1: Transport, IT/Teknik och Maskin har högst uppskattade ackumulerade intäkter minus kostnader.&#10;• Grupp 2: Vård, Lokalvård och Kontor/Ekonomi har något lägre uppskattade ackumulerade intäkter minus kostnader men fortfarande positiva inom hela konfidensintervallen.&#10;• Grupp 3: Hantverk, Handel och Bygg har små estimat (i princip noll för Handel) av uppskattade ackumulerade intäkter minus kostnader, men negativa lägsta intervallgränser i konfidensintervallen. &#10;• Grupp 4: Restaurang, Naturbruk samt Kultur och media har negativa uppskattade ackumulerade intäkter minus kostnader. &#10;">
            <a:extLst>
              <a:ext uri="{FF2B5EF4-FFF2-40B4-BE49-F238E27FC236}">
                <a16:creationId xmlns:a16="http://schemas.microsoft.com/office/drawing/2014/main" id="{CBA966EA-0EE8-53DE-7D87-E4BF8EED77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8353" y="2403901"/>
          <a:ext cx="9895416" cy="38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Höger klammerparentes 14">
            <a:extLst>
              <a:ext uri="{FF2B5EF4-FFF2-40B4-BE49-F238E27FC236}">
                <a16:creationId xmlns:a16="http://schemas.microsoft.com/office/drawing/2014/main" id="{4749006B-65B3-9169-7984-B6280FCC6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56403" y="4509213"/>
            <a:ext cx="336603" cy="219857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Höger klammerparentes 15">
            <a:extLst>
              <a:ext uri="{FF2B5EF4-FFF2-40B4-BE49-F238E27FC236}">
                <a16:creationId xmlns:a16="http://schemas.microsoft.com/office/drawing/2014/main" id="{6DA8A8B3-981F-CA0F-9C95-B0835257E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491453" y="4838338"/>
            <a:ext cx="336603" cy="219857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627DBCD-C702-B565-A811-C8AD0F971839}"/>
              </a:ext>
            </a:extLst>
          </p:cNvPr>
          <p:cNvSpPr txBox="1"/>
          <p:nvPr/>
        </p:nvSpPr>
        <p:spPr>
          <a:xfrm>
            <a:off x="3516668" y="6163213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2: medelhöga samlade</a:t>
            </a:r>
            <a:endParaRPr lang="sv-SE" sz="1200" strike="sngStrike" dirty="0">
              <a:solidFill>
                <a:prstClr val="black"/>
              </a:solidFill>
              <a:latin typeface="Arial"/>
            </a:endParaRPr>
          </a:p>
          <a:p>
            <a:pPr defTabSz="914377"/>
            <a:r>
              <a:rPr lang="sv-SE" sz="1200" strike="sngStrike" dirty="0">
                <a:solidFill>
                  <a:prstClr val="black"/>
                </a:solidFill>
                <a:latin typeface="Arial"/>
              </a:rPr>
              <a:t>i</a:t>
            </a:r>
            <a:r>
              <a:rPr lang="sv-SE" sz="1200" dirty="0">
                <a:solidFill>
                  <a:prstClr val="black"/>
                </a:solidFill>
                <a:latin typeface="Arial"/>
              </a:rPr>
              <a:t>ntäkter minus kostnader</a:t>
            </a:r>
          </a:p>
        </p:txBody>
      </p:sp>
      <p:sp>
        <p:nvSpPr>
          <p:cNvPr id="18" name="Höger klammerparentes 17">
            <a:extLst>
              <a:ext uri="{FF2B5EF4-FFF2-40B4-BE49-F238E27FC236}">
                <a16:creationId xmlns:a16="http://schemas.microsoft.com/office/drawing/2014/main" id="{A96C752D-4019-00E0-966B-C2491FC42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838908" y="4534118"/>
            <a:ext cx="336603" cy="219857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CEAFF87-8756-E57F-42AB-BF7293163D2C}"/>
              </a:ext>
            </a:extLst>
          </p:cNvPr>
          <p:cNvSpPr txBox="1"/>
          <p:nvPr/>
        </p:nvSpPr>
        <p:spPr>
          <a:xfrm>
            <a:off x="6096000" y="5952041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3: låga samlade</a:t>
            </a:r>
            <a:endParaRPr lang="sv-SE" sz="1200" strike="sngStrike" dirty="0">
              <a:solidFill>
                <a:prstClr val="black"/>
              </a:solidFill>
              <a:latin typeface="Arial"/>
            </a:endParaRPr>
          </a:p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intäkter minus kostnader</a:t>
            </a:r>
          </a:p>
        </p:txBody>
      </p:sp>
      <p:sp>
        <p:nvSpPr>
          <p:cNvPr id="20" name="Höger klammerparentes 19">
            <a:extLst>
              <a:ext uri="{FF2B5EF4-FFF2-40B4-BE49-F238E27FC236}">
                <a16:creationId xmlns:a16="http://schemas.microsoft.com/office/drawing/2014/main" id="{79964BD5-592B-F42C-B33B-8B5E40263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122117" y="4789708"/>
            <a:ext cx="336603" cy="2198577"/>
          </a:xfrm>
          <a:prstGeom prst="rightBrace">
            <a:avLst>
              <a:gd name="adj1" fmla="val 408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ruta 20" descr="Vi grupperar yrkesinriktningarna baserat på storleken på de uppskattade ackumulerade intäkterna minus kostnaderna fem år efter programstart:&#10;• Grupp 1: Transport, IT/Teknik och Maskin har högst uppskattade ackumulerade intäkter minus kostnader.&#10;• Grupp 2: Vård, Lokalvård och Kontor/Ekonomi har något lägre uppskattade ackumulerade intäkter minus kostnader.&#10;• Grupp 3: Hantverk, Handel och Bygg har små uppskattade ackumulerade intäkter minus kostnader. &#10;• Grupp 4: Restaurang, Naturbruk samt Kultur och media har negativa uppskattade ackumulerade intäkter minus kostnader. &#10;">
            <a:extLst>
              <a:ext uri="{FF2B5EF4-FFF2-40B4-BE49-F238E27FC236}">
                <a16:creationId xmlns:a16="http://schemas.microsoft.com/office/drawing/2014/main" id="{3D037A94-94B1-DE57-83A9-B6E2170649E2}"/>
              </a:ext>
            </a:extLst>
          </p:cNvPr>
          <p:cNvSpPr txBox="1"/>
          <p:nvPr/>
        </p:nvSpPr>
        <p:spPr>
          <a:xfrm>
            <a:off x="8106499" y="6057298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Grupp 4: lägsta samlade intäkter </a:t>
            </a:r>
          </a:p>
          <a:p>
            <a:pPr defTabSz="914377"/>
            <a:r>
              <a:rPr lang="sv-SE" sz="1200" dirty="0">
                <a:solidFill>
                  <a:prstClr val="black"/>
                </a:solidFill>
                <a:latin typeface="Arial"/>
              </a:rPr>
              <a:t>minus kostnader</a:t>
            </a:r>
          </a:p>
        </p:txBody>
      </p:sp>
    </p:spTree>
    <p:extLst>
      <p:ext uri="{BB962C8B-B14F-4D97-AF65-F5344CB8AC3E}">
        <p14:creationId xmlns:p14="http://schemas.microsoft.com/office/powerpoint/2010/main" val="2000040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0393714904785"/>
  <p:tag name="RK LOGGA VITTOP" val="485,113922119141"/>
  <p:tag name="RK LOGGA VITCROPLEFT" val="0"/>
  <p:tag name="RK LOGGA VITCROPRIGHT" val="0"/>
  <p:tag name="RK LOGGA VITCROPTOP" val="0"/>
  <p:tag name="RK LOGGA VITCROPBOTTOM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413619995117"/>
  <p:tag name="RK LOGGA VITLEFT" val="49,3307876586914"/>
  <p:tag name="RK LOGGA VITTOP" val="485,017333984375"/>
  <p:tag name="RK LOGGA VITCROPLEFT" val="0"/>
  <p:tag name="RK LOGGA VITCROPRIGHT" val="0"/>
  <p:tag name="RK LOGGA VITCROPTOP" val="0"/>
  <p:tag name="RK LOGGA VITCROPBOTTOM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0393714904785"/>
  <p:tag name="RK LOGGA VITTOP" val="485,113861083984"/>
  <p:tag name="RK LOGGA VITCROPLEFT" val="0"/>
  <p:tag name="RK LOGGA VITCROPRIGHT" val="0"/>
  <p:tag name="RK LOGGA VITCROPTOP" val="0"/>
  <p:tag name="RK LOGGA VITCROPBOTTOM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174255371094"/>
  <p:tag name="RK LOGGALEFT" val="49,0860633850098"/>
  <p:tag name="RK LOGGATOP" val="485,017333984375"/>
  <p:tag name="RK LOGGACROPLEFT" val="0"/>
  <p:tag name="RK LOGGACROPRIGHT" val="0"/>
  <p:tag name="RK LOGGACROPTOP" val="0"/>
  <p:tag name="RK LOGGACROPBOTTOM" val="0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3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25A8992D-B864-4B94-AABF-0AB485395EE0}"/>
    </a:ext>
  </a:extLst>
</a:theme>
</file>

<file path=ppt/theme/theme4.xml><?xml version="1.0" encoding="utf-8"?>
<a:theme xmlns:a="http://schemas.openxmlformats.org/drawingml/2006/main" name="Presentation umu widescreen SE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eå Universitet.potx" id="{2F552BE5-29CE-499A-A660-F176591E2A45}" vid="{E86E6282-E085-44B8-8DAD-FB7DF07483B0}"/>
    </a:ext>
  </a:extLst>
</a:theme>
</file>

<file path=ppt/theme/theme5.xml><?xml version="1.0" encoding="utf-8"?>
<a:theme xmlns:a="http://schemas.openxmlformats.org/drawingml/2006/main" name="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K PPT" id="{A25C46D6-BA0E-4CF8-866D-3020A13E97BD}" vid="{3119D8B3-0BA4-4876-802A-70632A1C05E1}"/>
    </a:ext>
  </a:extLst>
</a:theme>
</file>

<file path=ppt/theme/theme6.xml><?xml version="1.0" encoding="utf-8"?>
<a:theme xmlns:a="http://schemas.openxmlformats.org/drawingml/2006/main" name="Tes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K PPT" id="{23A8CB3D-2F0E-46ED-A5D8-6028A66829D4}" vid="{D3901D9E-7781-4580-A7BB-0F1E553DC59B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9C3B610E54A4E8A0A1377965D6C8D" ma:contentTypeVersion="25" ma:contentTypeDescription="Create a new document." ma:contentTypeScope="" ma:versionID="6d6a50e300ceded10ef12fd46da5a1e0">
  <xsd:schema xmlns:xsd="http://www.w3.org/2001/XMLSchema" xmlns:xs="http://www.w3.org/2001/XMLSchema" xmlns:p="http://schemas.microsoft.com/office/2006/metadata/properties" xmlns:ns1="http://schemas.microsoft.com/sharepoint/v3" xmlns:ns3="e1acb986-9b16-4b60-b244-35061dfd9111" xmlns:ns4="50497ecf-8317-4d95-8a2c-7ab560350362" targetNamespace="http://schemas.microsoft.com/office/2006/metadata/properties" ma:root="true" ma:fieldsID="be7093e04d47718514d1653cbb8f0228" ns1:_="" ns3:_="" ns4:_="">
    <xsd:import namespace="http://schemas.microsoft.com/sharepoint/v3"/>
    <xsd:import namespace="e1acb986-9b16-4b60-b244-35061dfd9111"/>
    <xsd:import namespace="50497ecf-8317-4d95-8a2c-7ab560350362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cb986-9b16-4b60-b244-35061dfd911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97ecf-8317-4d95-8a2c-7ab560350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e1acb986-9b16-4b60-b244-35061dfd9111" xsi:nil="true"/>
    <_ip_UnifiedCompliancePolicyUIAction xmlns="http://schemas.microsoft.com/sharepoint/v3" xsi:nil="true"/>
    <MigrationWizIdDocumentLibraryPermissions xmlns="e1acb986-9b16-4b60-b244-35061dfd9111" xsi:nil="true"/>
    <MigrationWizId xmlns="e1acb986-9b16-4b60-b244-35061dfd9111" xsi:nil="true"/>
    <_ip_UnifiedCompliancePolicyProperties xmlns="http://schemas.microsoft.com/sharepoint/v3" xsi:nil="true"/>
    <MigrationWizIdPermissions xmlns="e1acb986-9b16-4b60-b244-35061dfd9111" xsi:nil="true"/>
    <_activity xmlns="e1acb986-9b16-4b60-b244-35061dfd9111" xsi:nil="true"/>
    <MigrationWizIdPermissionLevels xmlns="e1acb986-9b16-4b60-b244-35061dfd9111" xsi:nil="true"/>
  </documentManagement>
</p:properties>
</file>

<file path=customXml/itemProps1.xml><?xml version="1.0" encoding="utf-8"?>
<ds:datastoreItem xmlns:ds="http://schemas.openxmlformats.org/officeDocument/2006/customXml" ds:itemID="{139E323C-4009-496B-B9AD-A5D8E0278AA0}">
  <ds:schemaRefs>
    <ds:schemaRef ds:uri="50497ecf-8317-4d95-8a2c-7ab560350362"/>
    <ds:schemaRef ds:uri="e1acb986-9b16-4b60-b244-35061dfd91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F8DE16-849F-4CE9-BBAB-A89E64B5E1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CFE21A-9C9F-4742-914D-AFFAA1FF19F9}">
  <ds:schemaRefs>
    <ds:schemaRef ds:uri="50497ecf-8317-4d95-8a2c-7ab560350362"/>
    <ds:schemaRef ds:uri="e1acb986-9b16-4b60-b244-35061dfd91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0b7c96e-2156-4bac-99c7-72c046e7b12a}" enabled="0" method="" siteId="{30b7c96e-2156-4bac-99c7-72c046e7b1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1581</Words>
  <Application>Microsoft Office PowerPoint</Application>
  <PresentationFormat>Bredbild</PresentationFormat>
  <Paragraphs>252</Paragraphs>
  <Slides>33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33</vt:i4>
      </vt:variant>
    </vt:vector>
  </HeadingPairs>
  <TitlesOfParts>
    <vt:vector size="52" baseType="lpstr">
      <vt:lpstr>Aptos</vt:lpstr>
      <vt:lpstr>Aptos Display</vt:lpstr>
      <vt:lpstr>Arial</vt:lpstr>
      <vt:lpstr>AU Passata</vt:lpstr>
      <vt:lpstr>AU Passata Light</vt:lpstr>
      <vt:lpstr>Calibri</vt:lpstr>
      <vt:lpstr>Courier New</vt:lpstr>
      <vt:lpstr>Georgia</vt:lpstr>
      <vt:lpstr>Helvetica Neue Medium</vt:lpstr>
      <vt:lpstr>Lucida Grande</vt:lpstr>
      <vt:lpstr>Times New Roman</vt:lpstr>
      <vt:lpstr>Verdana</vt:lpstr>
      <vt:lpstr>Wingdings</vt:lpstr>
      <vt:lpstr>Office-tema</vt:lpstr>
      <vt:lpstr>BSS 16:9</vt:lpstr>
      <vt:lpstr>Arbetsförmedlingen, vit</vt:lpstr>
      <vt:lpstr>Presentation umu widescreen SE v01</vt:lpstr>
      <vt:lpstr>RK PPT</vt:lpstr>
      <vt:lpstr>Test</vt:lpstr>
      <vt:lpstr>Svenska ilera-föreningen</vt:lpstr>
      <vt:lpstr>PowerPoint-presentation</vt:lpstr>
      <vt:lpstr>Arbetsmarknadsutbildningarnas effektivitet</vt:lpstr>
      <vt:lpstr>   Arbetsmarknadsutbildningars kostnadseffektivitet och bidrag till kompetensförsörjningen Gisela Waisman och Ulfhild Westin - 27 november 2025</vt:lpstr>
      <vt:lpstr>Kort om arbetsmarknadsutbildningar</vt:lpstr>
      <vt:lpstr>Vad är effekten av ett program?</vt:lpstr>
      <vt:lpstr>Intäkter och kostnader</vt:lpstr>
      <vt:lpstr>Kostnad per skapat arbetstillfälle per yrkesinriktning (tiotusentals kronor)</vt:lpstr>
      <vt:lpstr>Samlade intäkter minus kostnader fem år efter programstart (tiotusentals kronor)</vt:lpstr>
      <vt:lpstr>Samlade intäkter minus kostnader fem år efter programstart (tiotusentals kronor) för deltagare med och utan gymnasieutbildning</vt:lpstr>
      <vt:lpstr>Bidrag till kompetensförsörjningen för samtliga deltagare</vt:lpstr>
      <vt:lpstr>Utbildningar med mycket stort bidrag till kompetensförsörjningen och mycket stor kostnadseffektivitet</vt:lpstr>
      <vt:lpstr>Utbildningar med stort bidrag till kompetensförsörjningen och stor kostnadseffektivitet</vt:lpstr>
      <vt:lpstr>Utbildningar med medelstort bidrag till kompetensförsörjningen och / eller medelstor kostnadseffektivitet</vt:lpstr>
      <vt:lpstr>Utbildningar med litet bidrag till kompetensförsörjningen och / eller låg kostnadseffektivitet</vt:lpstr>
      <vt:lpstr>Utbildningar med mycket litet bidrag till kompetensförsörjningen och / eller mycket låg kostnadseffektivitet</vt:lpstr>
      <vt:lpstr>Arbetsförmedlingens utvecklingsarbete för fler i arbetsmarknadsutbildning</vt:lpstr>
      <vt:lpstr>Ett anordnarperspektiv på arbetsmarknads-utbildning</vt:lpstr>
      <vt:lpstr>Arbetsmarknadsutbildningens roll för kompetens-försörjningen</vt:lpstr>
      <vt:lpstr>Arbetsmarknadsutbildningens roll för kompetensförsörjningen  </vt:lpstr>
      <vt:lpstr>Många arbetslösa saknar tillräcklig utbildning</vt:lpstr>
      <vt:lpstr>Nästan 40% av de utrikesfödda arbetslösa når inte kravnivån inom service-, omsorgs- och försäljningsyrken </vt:lpstr>
      <vt:lpstr>Brist inom olika yrken</vt:lpstr>
      <vt:lpstr>Underskott på gymnasialt yrkesutbildade</vt:lpstr>
      <vt:lpstr>Regeringens plan för fler i jobb</vt:lpstr>
      <vt:lpstr>Genomsnittligt antal kvarstående i (yrkesinriktad) arbetsmarknadsutbildning 1983–2025 </vt:lpstr>
      <vt:lpstr>Arbetsmarknadsutbildning sett i flera dimensioner - prognos, yrkesinriktningar, volymer, utfall och könsperspektiv  </vt:lpstr>
      <vt:lpstr>Arbetssökande med aktivitetsstöd i reguljär utbildning – varav vissa med yrkesinriktning</vt:lpstr>
      <vt:lpstr>Ökning i andra yrkesutbildningar</vt:lpstr>
      <vt:lpstr>Deltagare i yrkesvux –  inskrivna och icke-inskrivna vid AF</vt:lpstr>
      <vt:lpstr>Utbildning som leder till jobb</vt:lpstr>
      <vt:lpstr>Paneldiskussion partsrepresentanter</vt:lpstr>
      <vt:lpstr>Svenska ilera-föreningen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Svenska ilera-föreningen</dc:title>
  <dc:creator>Charlotta Stern</dc:creator>
  <cp:lastModifiedBy>Farhad Abdi-Aghleboub</cp:lastModifiedBy>
  <cp:revision>6</cp:revision>
  <dcterms:created xsi:type="dcterms:W3CDTF">2024-10-15T10:04:41Z</dcterms:created>
  <dcterms:modified xsi:type="dcterms:W3CDTF">2025-11-27T15:07:20Z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0x010100BAC9C3B610E54A4E8A0A1377965D6C8D</vt:lpwstr>
  </property>
</Properties>
</file>