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3" r:id="rId3"/>
  </p:sldMasterIdLst>
  <p:notesMasterIdLst>
    <p:notesMasterId r:id="rId26"/>
  </p:notesMasterIdLst>
  <p:sldIdLst>
    <p:sldId id="282" r:id="rId4"/>
    <p:sldId id="2147480852" r:id="rId5"/>
    <p:sldId id="2147480853" r:id="rId6"/>
    <p:sldId id="256" r:id="rId7"/>
    <p:sldId id="393" r:id="rId8"/>
    <p:sldId id="376" r:id="rId9"/>
    <p:sldId id="365" r:id="rId10"/>
    <p:sldId id="368" r:id="rId11"/>
    <p:sldId id="377" r:id="rId12"/>
    <p:sldId id="379" r:id="rId13"/>
    <p:sldId id="391" r:id="rId14"/>
    <p:sldId id="384" r:id="rId15"/>
    <p:sldId id="387" r:id="rId16"/>
    <p:sldId id="389" r:id="rId17"/>
    <p:sldId id="2147480854" r:id="rId18"/>
    <p:sldId id="2147328974" r:id="rId19"/>
    <p:sldId id="2147328980" r:id="rId20"/>
    <p:sldId id="2147328977" r:id="rId21"/>
    <p:sldId id="2147328981" r:id="rId22"/>
    <p:sldId id="2147328969" r:id="rId23"/>
    <p:sldId id="2147480849" r:id="rId24"/>
    <p:sldId id="2147480851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_project1\project1\M&#229;nadsuppf&#246;ljning\Andreas%20_diverse%20exceler\Dia%20underlag%20subv%20anst%20&#246;ver%20tid%20inkl%20kommentare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Andel* inskrivna arbetslösa,</a:t>
            </a:r>
            <a:r>
              <a:rPr lang="sv-SE" baseline="0" dirty="0"/>
              <a:t> 16-64år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[Bok1]Blad1!$D$1</c:f>
              <c:strCache>
                <c:ptCount val="1"/>
                <c:pt idx="0">
                  <c:v>Andel inskrivna arbetslösa 16-64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[Bok1]Blad1!$C$2:$C$217</c:f>
              <c:numCache>
                <c:formatCode>General</c:formatCode>
                <c:ptCount val="216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  <c:pt idx="144">
                  <c:v>2020</c:v>
                </c:pt>
                <c:pt idx="156">
                  <c:v>2021</c:v>
                </c:pt>
                <c:pt idx="168">
                  <c:v>2022</c:v>
                </c:pt>
                <c:pt idx="180">
                  <c:v>2023</c:v>
                </c:pt>
                <c:pt idx="192">
                  <c:v>2024</c:v>
                </c:pt>
                <c:pt idx="204">
                  <c:v>2025</c:v>
                </c:pt>
              </c:numCache>
            </c:numRef>
          </c:cat>
          <c:val>
            <c:numRef>
              <c:f>[Bok1]Blad1!$D$2:$D$217</c:f>
              <c:numCache>
                <c:formatCode>0.0%</c:formatCode>
                <c:ptCount val="216"/>
                <c:pt idx="0">
                  <c:v>5.1303343160963778E-2</c:v>
                </c:pt>
                <c:pt idx="1">
                  <c:v>5.0374083640686469E-2</c:v>
                </c:pt>
                <c:pt idx="2">
                  <c:v>4.8843539322285912E-2</c:v>
                </c:pt>
                <c:pt idx="3">
                  <c:v>4.6457425775790276E-2</c:v>
                </c:pt>
                <c:pt idx="4">
                  <c:v>4.4291054592842639E-2</c:v>
                </c:pt>
                <c:pt idx="5">
                  <c:v>4.5359437847612115E-2</c:v>
                </c:pt>
                <c:pt idx="6">
                  <c:v>4.7097004956589916E-2</c:v>
                </c:pt>
                <c:pt idx="7">
                  <c:v>4.851307266047318E-2</c:v>
                </c:pt>
                <c:pt idx="8">
                  <c:v>4.9637747216711638E-2</c:v>
                </c:pt>
                <c:pt idx="9">
                  <c:v>5.1846656062548221E-2</c:v>
                </c:pt>
                <c:pt idx="10">
                  <c:v>5.4639711138763106E-2</c:v>
                </c:pt>
                <c:pt idx="11">
                  <c:v>6.0581184182200015E-2</c:v>
                </c:pt>
                <c:pt idx="12">
                  <c:v>6.4698846137445309E-2</c:v>
                </c:pt>
                <c:pt idx="13">
                  <c:v>6.760634616581658E-2</c:v>
                </c:pt>
                <c:pt idx="14">
                  <c:v>7.0217597709179069E-2</c:v>
                </c:pt>
                <c:pt idx="15">
                  <c:v>7.159563022320968E-2</c:v>
                </c:pt>
                <c:pt idx="16">
                  <c:v>7.1511815254736599E-2</c:v>
                </c:pt>
                <c:pt idx="17">
                  <c:v>7.5077770560763452E-2</c:v>
                </c:pt>
                <c:pt idx="18">
                  <c:v>7.8400746367525129E-2</c:v>
                </c:pt>
                <c:pt idx="19">
                  <c:v>8.1271522975007809E-2</c:v>
                </c:pt>
                <c:pt idx="20">
                  <c:v>8.2285866033198179E-2</c:v>
                </c:pt>
                <c:pt idx="21">
                  <c:v>8.3822908561689891E-2</c:v>
                </c:pt>
                <c:pt idx="22">
                  <c:v>8.5283777466702501E-2</c:v>
                </c:pt>
                <c:pt idx="23">
                  <c:v>8.8811563657065676E-2</c:v>
                </c:pt>
                <c:pt idx="24">
                  <c:v>9.23013850508934E-2</c:v>
                </c:pt>
                <c:pt idx="25">
                  <c:v>9.1887547795603097E-2</c:v>
                </c:pt>
                <c:pt idx="26">
                  <c:v>9.06466491975563E-2</c:v>
                </c:pt>
                <c:pt idx="27">
                  <c:v>8.7232345524465099E-2</c:v>
                </c:pt>
                <c:pt idx="28">
                  <c:v>8.4050711528992378E-2</c:v>
                </c:pt>
                <c:pt idx="29">
                  <c:v>8.5198325272608427E-2</c:v>
                </c:pt>
                <c:pt idx="30">
                  <c:v>8.618020643609875E-2</c:v>
                </c:pt>
                <c:pt idx="31">
                  <c:v>8.6392688987719859E-2</c:v>
                </c:pt>
                <c:pt idx="32">
                  <c:v>8.5316270178419709E-2</c:v>
                </c:pt>
                <c:pt idx="33">
                  <c:v>8.480268663935879E-2</c:v>
                </c:pt>
                <c:pt idx="34">
                  <c:v>8.4685581994050282E-2</c:v>
                </c:pt>
                <c:pt idx="35">
                  <c:v>8.6268429711944178E-2</c:v>
                </c:pt>
                <c:pt idx="36">
                  <c:v>8.9437772991484268E-2</c:v>
                </c:pt>
                <c:pt idx="37">
                  <c:v>8.778513204678827E-2</c:v>
                </c:pt>
                <c:pt idx="38">
                  <c:v>8.5224283806631745E-2</c:v>
                </c:pt>
                <c:pt idx="39">
                  <c:v>8.1824460808973612E-2</c:v>
                </c:pt>
                <c:pt idx="40">
                  <c:v>7.8476245840809478E-2</c:v>
                </c:pt>
                <c:pt idx="41">
                  <c:v>7.9567803871168755E-2</c:v>
                </c:pt>
                <c:pt idx="42">
                  <c:v>8.0748409487296668E-2</c:v>
                </c:pt>
                <c:pt idx="43">
                  <c:v>8.1771964679911699E-2</c:v>
                </c:pt>
                <c:pt idx="44">
                  <c:v>8.1536976016601162E-2</c:v>
                </c:pt>
                <c:pt idx="45">
                  <c:v>8.2162805286667112E-2</c:v>
                </c:pt>
                <c:pt idx="46">
                  <c:v>8.317695046575424E-2</c:v>
                </c:pt>
                <c:pt idx="47">
                  <c:v>8.6232481487168708E-2</c:v>
                </c:pt>
                <c:pt idx="48">
                  <c:v>8.6795172820096522E-2</c:v>
                </c:pt>
                <c:pt idx="49">
                  <c:v>8.6560125943947921E-2</c:v>
                </c:pt>
                <c:pt idx="50">
                  <c:v>8.4894914015097231E-2</c:v>
                </c:pt>
                <c:pt idx="51">
                  <c:v>8.2639452651635303E-2</c:v>
                </c:pt>
                <c:pt idx="52">
                  <c:v>7.9673463329240621E-2</c:v>
                </c:pt>
                <c:pt idx="53">
                  <c:v>8.0644970104313235E-2</c:v>
                </c:pt>
                <c:pt idx="54">
                  <c:v>8.1400048796444108E-2</c:v>
                </c:pt>
                <c:pt idx="55">
                  <c:v>8.3628137223226623E-2</c:v>
                </c:pt>
                <c:pt idx="56">
                  <c:v>8.4316217208284944E-2</c:v>
                </c:pt>
                <c:pt idx="57">
                  <c:v>8.5632643034915176E-2</c:v>
                </c:pt>
                <c:pt idx="58">
                  <c:v>8.6318499976117957E-2</c:v>
                </c:pt>
                <c:pt idx="59">
                  <c:v>8.8524768807370813E-2</c:v>
                </c:pt>
                <c:pt idx="60">
                  <c:v>8.9009546873542608E-2</c:v>
                </c:pt>
                <c:pt idx="61">
                  <c:v>8.8518639843857799E-2</c:v>
                </c:pt>
                <c:pt idx="62">
                  <c:v>8.7454987132552217E-2</c:v>
                </c:pt>
                <c:pt idx="63">
                  <c:v>8.4741306148627432E-2</c:v>
                </c:pt>
                <c:pt idx="64">
                  <c:v>8.1405512338443592E-2</c:v>
                </c:pt>
                <c:pt idx="65">
                  <c:v>8.234261370131582E-2</c:v>
                </c:pt>
                <c:pt idx="66">
                  <c:v>8.360399254727896E-2</c:v>
                </c:pt>
                <c:pt idx="67">
                  <c:v>8.5073998489770639E-2</c:v>
                </c:pt>
                <c:pt idx="68">
                  <c:v>8.5040527309676012E-2</c:v>
                </c:pt>
                <c:pt idx="69">
                  <c:v>8.499389574529323E-2</c:v>
                </c:pt>
                <c:pt idx="70">
                  <c:v>8.5010536600014175E-2</c:v>
                </c:pt>
                <c:pt idx="71">
                  <c:v>8.6731332840122716E-2</c:v>
                </c:pt>
                <c:pt idx="72">
                  <c:v>8.6175737817153042E-2</c:v>
                </c:pt>
                <c:pt idx="73">
                  <c:v>8.4760133844474436E-2</c:v>
                </c:pt>
                <c:pt idx="74">
                  <c:v>8.2493385529214383E-2</c:v>
                </c:pt>
                <c:pt idx="75">
                  <c:v>7.9516522278688467E-2</c:v>
                </c:pt>
                <c:pt idx="76">
                  <c:v>7.6712775907062172E-2</c:v>
                </c:pt>
                <c:pt idx="77">
                  <c:v>7.6389429340010487E-2</c:v>
                </c:pt>
                <c:pt idx="78">
                  <c:v>7.6909874945732884E-2</c:v>
                </c:pt>
                <c:pt idx="79">
                  <c:v>7.8307445551240931E-2</c:v>
                </c:pt>
                <c:pt idx="80">
                  <c:v>7.8332926385835611E-2</c:v>
                </c:pt>
                <c:pt idx="81">
                  <c:v>7.865394197944299E-2</c:v>
                </c:pt>
                <c:pt idx="82">
                  <c:v>7.898153217255309E-2</c:v>
                </c:pt>
                <c:pt idx="83">
                  <c:v>8.1018387005410766E-2</c:v>
                </c:pt>
                <c:pt idx="84">
                  <c:v>8.148493762893716E-2</c:v>
                </c:pt>
                <c:pt idx="85">
                  <c:v>8.0770434769863134E-2</c:v>
                </c:pt>
                <c:pt idx="86">
                  <c:v>7.8980174393501926E-2</c:v>
                </c:pt>
                <c:pt idx="87">
                  <c:v>7.6878853867809238E-2</c:v>
                </c:pt>
                <c:pt idx="88">
                  <c:v>7.4854105324028225E-2</c:v>
                </c:pt>
                <c:pt idx="89">
                  <c:v>7.4630036962050395E-2</c:v>
                </c:pt>
                <c:pt idx="90">
                  <c:v>7.5946953112896814E-2</c:v>
                </c:pt>
                <c:pt idx="91">
                  <c:v>7.7171869882672758E-2</c:v>
                </c:pt>
                <c:pt idx="92">
                  <c:v>7.7512194578678958E-2</c:v>
                </c:pt>
                <c:pt idx="93">
                  <c:v>7.8116209697826219E-2</c:v>
                </c:pt>
                <c:pt idx="94">
                  <c:v>7.8488723572184255E-2</c:v>
                </c:pt>
                <c:pt idx="95">
                  <c:v>7.9882057389291522E-2</c:v>
                </c:pt>
                <c:pt idx="96">
                  <c:v>8.0158247033024058E-2</c:v>
                </c:pt>
                <c:pt idx="97">
                  <c:v>7.9263150972515184E-2</c:v>
                </c:pt>
                <c:pt idx="98">
                  <c:v>7.758350738305797E-2</c:v>
                </c:pt>
                <c:pt idx="99">
                  <c:v>7.5330690539863854E-2</c:v>
                </c:pt>
                <c:pt idx="100">
                  <c:v>7.2926416684843995E-2</c:v>
                </c:pt>
                <c:pt idx="101">
                  <c:v>7.2446744301156468E-2</c:v>
                </c:pt>
                <c:pt idx="102">
                  <c:v>7.3219262516142344E-2</c:v>
                </c:pt>
                <c:pt idx="103">
                  <c:v>7.4250128315085359E-2</c:v>
                </c:pt>
                <c:pt idx="104">
                  <c:v>7.4780760821013509E-2</c:v>
                </c:pt>
                <c:pt idx="105">
                  <c:v>7.55049691395559E-2</c:v>
                </c:pt>
                <c:pt idx="106">
                  <c:v>7.6103430519052842E-2</c:v>
                </c:pt>
                <c:pt idx="107">
                  <c:v>7.7600045698960604E-2</c:v>
                </c:pt>
                <c:pt idx="108">
                  <c:v>7.767160864536693E-2</c:v>
                </c:pt>
                <c:pt idx="109">
                  <c:v>7.7590200696871267E-2</c:v>
                </c:pt>
                <c:pt idx="110">
                  <c:v>7.6526033561158377E-2</c:v>
                </c:pt>
                <c:pt idx="111">
                  <c:v>7.5017712226644051E-2</c:v>
                </c:pt>
                <c:pt idx="112">
                  <c:v>7.280212156231862E-2</c:v>
                </c:pt>
                <c:pt idx="113">
                  <c:v>7.2386796676689832E-2</c:v>
                </c:pt>
                <c:pt idx="114">
                  <c:v>7.3318366277147898E-2</c:v>
                </c:pt>
                <c:pt idx="115">
                  <c:v>7.3695625825037955E-2</c:v>
                </c:pt>
                <c:pt idx="116">
                  <c:v>7.4026787817170606E-2</c:v>
                </c:pt>
                <c:pt idx="117">
                  <c:v>7.4293835297142174E-2</c:v>
                </c:pt>
                <c:pt idx="118">
                  <c:v>7.4425966814414476E-2</c:v>
                </c:pt>
                <c:pt idx="119">
                  <c:v>7.5287994228386182E-2</c:v>
                </c:pt>
                <c:pt idx="120">
                  <c:v>7.4415566434894886E-2</c:v>
                </c:pt>
                <c:pt idx="121">
                  <c:v>7.3700512746152386E-2</c:v>
                </c:pt>
                <c:pt idx="122">
                  <c:v>7.2450247815618804E-2</c:v>
                </c:pt>
                <c:pt idx="123">
                  <c:v>7.0757880888038374E-2</c:v>
                </c:pt>
                <c:pt idx="124">
                  <c:v>6.8435790963507201E-2</c:v>
                </c:pt>
                <c:pt idx="125">
                  <c:v>6.8160241560907456E-2</c:v>
                </c:pt>
                <c:pt idx="126">
                  <c:v>6.8628012806636676E-2</c:v>
                </c:pt>
                <c:pt idx="127">
                  <c:v>6.9202884106149901E-2</c:v>
                </c:pt>
                <c:pt idx="128">
                  <c:v>6.9347150141647648E-2</c:v>
                </c:pt>
                <c:pt idx="129">
                  <c:v>6.8946824213755767E-2</c:v>
                </c:pt>
                <c:pt idx="130">
                  <c:v>6.8693263420523884E-2</c:v>
                </c:pt>
                <c:pt idx="131">
                  <c:v>6.9660765001590866E-2</c:v>
                </c:pt>
                <c:pt idx="132">
                  <c:v>6.9606920165652009E-2</c:v>
                </c:pt>
                <c:pt idx="133">
                  <c:v>6.9422063715957771E-2</c:v>
                </c:pt>
                <c:pt idx="134">
                  <c:v>6.8764551797168769E-2</c:v>
                </c:pt>
                <c:pt idx="135">
                  <c:v>6.7373911959764637E-2</c:v>
                </c:pt>
                <c:pt idx="136">
                  <c:v>6.6208289739331863E-2</c:v>
                </c:pt>
                <c:pt idx="137">
                  <c:v>6.7231023470832305E-2</c:v>
                </c:pt>
                <c:pt idx="138">
                  <c:v>6.8628590997875216E-2</c:v>
                </c:pt>
                <c:pt idx="139">
                  <c:v>6.967402138577819E-2</c:v>
                </c:pt>
                <c:pt idx="140">
                  <c:v>7.0373373536982101E-2</c:v>
                </c:pt>
                <c:pt idx="141">
                  <c:v>7.1136163182101905E-2</c:v>
                </c:pt>
                <c:pt idx="142">
                  <c:v>7.2304082985616303E-2</c:v>
                </c:pt>
                <c:pt idx="143">
                  <c:v>7.4078465765636967E-2</c:v>
                </c:pt>
                <c:pt idx="144">
                  <c:v>7.4413883785862639E-2</c:v>
                </c:pt>
                <c:pt idx="145">
                  <c:v>7.3848921512401064E-2</c:v>
                </c:pt>
                <c:pt idx="146">
                  <c:v>7.6018949555906476E-2</c:v>
                </c:pt>
                <c:pt idx="147">
                  <c:v>8.1437672999248908E-2</c:v>
                </c:pt>
                <c:pt idx="148">
                  <c:v>8.5107524892093417E-2</c:v>
                </c:pt>
                <c:pt idx="149">
                  <c:v>8.9909976308743408E-2</c:v>
                </c:pt>
                <c:pt idx="150">
                  <c:v>9.1937203785772872E-2</c:v>
                </c:pt>
                <c:pt idx="151">
                  <c:v>9.1441339947975403E-2</c:v>
                </c:pt>
                <c:pt idx="152">
                  <c:v>8.9542874330932151E-2</c:v>
                </c:pt>
                <c:pt idx="153">
                  <c:v>8.7892353293985731E-2</c:v>
                </c:pt>
                <c:pt idx="154">
                  <c:v>8.7151944348213398E-2</c:v>
                </c:pt>
                <c:pt idx="155">
                  <c:v>8.8144935210294983E-2</c:v>
                </c:pt>
                <c:pt idx="156">
                  <c:v>8.7909561101526049E-2</c:v>
                </c:pt>
                <c:pt idx="157">
                  <c:v>8.685728052128823E-2</c:v>
                </c:pt>
                <c:pt idx="158">
                  <c:v>8.4402906385997206E-2</c:v>
                </c:pt>
                <c:pt idx="159">
                  <c:v>8.1762849149497718E-2</c:v>
                </c:pt>
                <c:pt idx="160">
                  <c:v>7.9318426910061399E-2</c:v>
                </c:pt>
                <c:pt idx="161">
                  <c:v>7.8704279746558289E-2</c:v>
                </c:pt>
                <c:pt idx="162">
                  <c:v>7.8778918089484409E-2</c:v>
                </c:pt>
                <c:pt idx="163">
                  <c:v>7.7172074430158832E-2</c:v>
                </c:pt>
                <c:pt idx="164">
                  <c:v>7.508528589536391E-2</c:v>
                </c:pt>
                <c:pt idx="165">
                  <c:v>7.3132144005648339E-2</c:v>
                </c:pt>
                <c:pt idx="166">
                  <c:v>7.1814787224263002E-2</c:v>
                </c:pt>
                <c:pt idx="167">
                  <c:v>7.193410823715049E-2</c:v>
                </c:pt>
                <c:pt idx="168">
                  <c:v>7.2606881182931723E-2</c:v>
                </c:pt>
                <c:pt idx="169">
                  <c:v>7.1523027874112549E-2</c:v>
                </c:pt>
                <c:pt idx="170">
                  <c:v>6.9877297976601555E-2</c:v>
                </c:pt>
                <c:pt idx="171">
                  <c:v>6.8009075831794844E-2</c:v>
                </c:pt>
                <c:pt idx="172">
                  <c:v>6.5974508040260796E-2</c:v>
                </c:pt>
                <c:pt idx="173">
                  <c:v>6.6175111157210795E-2</c:v>
                </c:pt>
                <c:pt idx="174">
                  <c:v>6.6356596572696991E-2</c:v>
                </c:pt>
                <c:pt idx="175">
                  <c:v>6.6294692470125191E-2</c:v>
                </c:pt>
                <c:pt idx="176">
                  <c:v>6.5858729148857764E-2</c:v>
                </c:pt>
                <c:pt idx="177">
                  <c:v>6.5721643869907767E-2</c:v>
                </c:pt>
                <c:pt idx="178">
                  <c:v>6.5191053823850653E-2</c:v>
                </c:pt>
                <c:pt idx="179">
                  <c:v>6.6133148785529894E-2</c:v>
                </c:pt>
                <c:pt idx="180">
                  <c:v>6.4953523648371106E-2</c:v>
                </c:pt>
                <c:pt idx="181">
                  <c:v>6.4727758925689563E-2</c:v>
                </c:pt>
                <c:pt idx="182">
                  <c:v>6.3894609470522223E-2</c:v>
                </c:pt>
                <c:pt idx="183">
                  <c:v>6.2539387745932193E-2</c:v>
                </c:pt>
                <c:pt idx="184">
                  <c:v>6.1012309480789111E-2</c:v>
                </c:pt>
                <c:pt idx="185">
                  <c:v>6.166789779110711E-2</c:v>
                </c:pt>
                <c:pt idx="186">
                  <c:v>6.3048235406796646E-2</c:v>
                </c:pt>
                <c:pt idx="187">
                  <c:v>6.3222007345223791E-2</c:v>
                </c:pt>
                <c:pt idx="188">
                  <c:v>6.3471851356938641E-2</c:v>
                </c:pt>
                <c:pt idx="189">
                  <c:v>6.3877391292846503E-2</c:v>
                </c:pt>
                <c:pt idx="190">
                  <c:v>6.4663413886720894E-2</c:v>
                </c:pt>
                <c:pt idx="191">
                  <c:v>6.6579891224881227E-2</c:v>
                </c:pt>
                <c:pt idx="192">
                  <c:v>6.766144507176948E-2</c:v>
                </c:pt>
                <c:pt idx="193">
                  <c:v>6.8096662290399235E-2</c:v>
                </c:pt>
                <c:pt idx="194">
                  <c:v>6.7318173204352363E-2</c:v>
                </c:pt>
                <c:pt idx="195">
                  <c:v>6.5659599448024936E-2</c:v>
                </c:pt>
                <c:pt idx="196">
                  <c:v>6.4617307661817072E-2</c:v>
                </c:pt>
                <c:pt idx="197">
                  <c:v>6.5996860733128423E-2</c:v>
                </c:pt>
                <c:pt idx="198">
                  <c:v>6.7662550965403037E-2</c:v>
                </c:pt>
                <c:pt idx="199">
                  <c:v>6.8290570425509844E-2</c:v>
                </c:pt>
                <c:pt idx="200">
                  <c:v>6.8259661930990867E-2</c:v>
                </c:pt>
                <c:pt idx="201">
                  <c:v>6.857186726170883E-2</c:v>
                </c:pt>
                <c:pt idx="202">
                  <c:v>6.9345281465193656E-2</c:v>
                </c:pt>
                <c:pt idx="203">
                  <c:v>7.1352192655108282E-2</c:v>
                </c:pt>
                <c:pt idx="204">
                  <c:v>7.2120371549342768E-2</c:v>
                </c:pt>
                <c:pt idx="205">
                  <c:v>7.1681561060054605E-2</c:v>
                </c:pt>
                <c:pt idx="206">
                  <c:v>7.0612481432614407E-2</c:v>
                </c:pt>
                <c:pt idx="207">
                  <c:v>6.9123091799887695E-2</c:v>
                </c:pt>
                <c:pt idx="208">
                  <c:v>6.7991495182457326E-2</c:v>
                </c:pt>
                <c:pt idx="209">
                  <c:v>6.9421685320251864E-2</c:v>
                </c:pt>
                <c:pt idx="210">
                  <c:v>7.0704586205379186E-2</c:v>
                </c:pt>
                <c:pt idx="211">
                  <c:v>7.0313570230369868E-2</c:v>
                </c:pt>
                <c:pt idx="212">
                  <c:v>6.8838337671640062E-2</c:v>
                </c:pt>
                <c:pt idx="213">
                  <c:v>6.7558330850822773E-2</c:v>
                </c:pt>
                <c:pt idx="214">
                  <c:v>6.7317639687864417E-2</c:v>
                </c:pt>
                <c:pt idx="215">
                  <c:v>6.8014313343843988E-2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BE-40A2-8770-F20C68CADC29}"/>
            </c:ext>
          </c:extLst>
        </c:ser>
        <c:ser>
          <c:idx val="1"/>
          <c:order val="1"/>
          <c:tx>
            <c:strRef>
              <c:f>[Bok1]Blad1!$E$1</c:f>
              <c:strCache>
                <c:ptCount val="1"/>
                <c:pt idx="0">
                  <c:v>Andel inskrivna arbetslösa 16-64 år, utan arbete 12 månader eller mer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[Bok1]Blad1!$C$2:$C$217</c:f>
              <c:numCache>
                <c:formatCode>General</c:formatCode>
                <c:ptCount val="216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  <c:pt idx="144">
                  <c:v>2020</c:v>
                </c:pt>
                <c:pt idx="156">
                  <c:v>2021</c:v>
                </c:pt>
                <c:pt idx="168">
                  <c:v>2022</c:v>
                </c:pt>
                <c:pt idx="180">
                  <c:v>2023</c:v>
                </c:pt>
                <c:pt idx="192">
                  <c:v>2024</c:v>
                </c:pt>
                <c:pt idx="204">
                  <c:v>2025</c:v>
                </c:pt>
              </c:numCache>
            </c:numRef>
          </c:cat>
          <c:val>
            <c:numRef>
              <c:f>[Bok1]Blad1!$E$2:$E$217</c:f>
              <c:numCache>
                <c:formatCode>0.0%</c:formatCode>
                <c:ptCount val="216"/>
                <c:pt idx="0">
                  <c:v>1.3289740842385721E-2</c:v>
                </c:pt>
                <c:pt idx="1">
                  <c:v>1.3171599893267306E-2</c:v>
                </c:pt>
                <c:pt idx="2">
                  <c:v>1.3068236290064377E-2</c:v>
                </c:pt>
                <c:pt idx="3">
                  <c:v>1.27616814527993E-2</c:v>
                </c:pt>
                <c:pt idx="4">
                  <c:v>1.2456248526092759E-2</c:v>
                </c:pt>
                <c:pt idx="5">
                  <c:v>1.2217201347466421E-2</c:v>
                </c:pt>
                <c:pt idx="6">
                  <c:v>1.2322497970903791E-2</c:v>
                </c:pt>
                <c:pt idx="7">
                  <c:v>1.2488755618797778E-2</c:v>
                </c:pt>
                <c:pt idx="8">
                  <c:v>1.2588083714518283E-2</c:v>
                </c:pt>
                <c:pt idx="9">
                  <c:v>1.2873928722202225E-2</c:v>
                </c:pt>
                <c:pt idx="10">
                  <c:v>1.3142539051079061E-2</c:v>
                </c:pt>
                <c:pt idx="11">
                  <c:v>1.3417027476321447E-2</c:v>
                </c:pt>
                <c:pt idx="12">
                  <c:v>1.379953128413006E-2</c:v>
                </c:pt>
                <c:pt idx="13">
                  <c:v>1.416871677987022E-2</c:v>
                </c:pt>
                <c:pt idx="14">
                  <c:v>1.4500169778552535E-2</c:v>
                </c:pt>
                <c:pt idx="15">
                  <c:v>1.5100634181716407E-2</c:v>
                </c:pt>
                <c:pt idx="16">
                  <c:v>1.5771311129138016E-2</c:v>
                </c:pt>
                <c:pt idx="17">
                  <c:v>1.6325201964643897E-2</c:v>
                </c:pt>
                <c:pt idx="18">
                  <c:v>1.6990708564661675E-2</c:v>
                </c:pt>
                <c:pt idx="19">
                  <c:v>1.7908867604612824E-2</c:v>
                </c:pt>
                <c:pt idx="20">
                  <c:v>1.9027109553815435E-2</c:v>
                </c:pt>
                <c:pt idx="21">
                  <c:v>2.0450381505319422E-2</c:v>
                </c:pt>
                <c:pt idx="22">
                  <c:v>2.1612923199087967E-2</c:v>
                </c:pt>
                <c:pt idx="23">
                  <c:v>2.3143380182758754E-2</c:v>
                </c:pt>
                <c:pt idx="24">
                  <c:v>2.4867892155312876E-2</c:v>
                </c:pt>
                <c:pt idx="25">
                  <c:v>2.5888915975055608E-2</c:v>
                </c:pt>
                <c:pt idx="26">
                  <c:v>2.6785429587864E-2</c:v>
                </c:pt>
                <c:pt idx="27">
                  <c:v>2.7577835228215705E-2</c:v>
                </c:pt>
                <c:pt idx="28">
                  <c:v>2.7686087085065494E-2</c:v>
                </c:pt>
                <c:pt idx="29">
                  <c:v>2.8176529981669259E-2</c:v>
                </c:pt>
                <c:pt idx="30">
                  <c:v>2.8632870665392596E-2</c:v>
                </c:pt>
                <c:pt idx="31">
                  <c:v>2.8860855741970962E-2</c:v>
                </c:pt>
                <c:pt idx="32">
                  <c:v>2.9095581988105353E-2</c:v>
                </c:pt>
                <c:pt idx="33">
                  <c:v>2.9296176826502894E-2</c:v>
                </c:pt>
                <c:pt idx="34">
                  <c:v>2.9292273605687522E-2</c:v>
                </c:pt>
                <c:pt idx="35">
                  <c:v>2.9698873688548E-2</c:v>
                </c:pt>
                <c:pt idx="36">
                  <c:v>3.0728938295852336E-2</c:v>
                </c:pt>
                <c:pt idx="37">
                  <c:v>3.0557949025200547E-2</c:v>
                </c:pt>
                <c:pt idx="38">
                  <c:v>3.0272727912496241E-2</c:v>
                </c:pt>
                <c:pt idx="39">
                  <c:v>2.9995194535235182E-2</c:v>
                </c:pt>
                <c:pt idx="40">
                  <c:v>2.9360190828169354E-2</c:v>
                </c:pt>
                <c:pt idx="41">
                  <c:v>2.9646048639213728E-2</c:v>
                </c:pt>
                <c:pt idx="42">
                  <c:v>2.9655094988768952E-2</c:v>
                </c:pt>
                <c:pt idx="43">
                  <c:v>2.9510596026490067E-2</c:v>
                </c:pt>
                <c:pt idx="44">
                  <c:v>2.9399354051069578E-2</c:v>
                </c:pt>
                <c:pt idx="45">
                  <c:v>2.9325702145819144E-2</c:v>
                </c:pt>
                <c:pt idx="46">
                  <c:v>2.9311373167212631E-2</c:v>
                </c:pt>
                <c:pt idx="47">
                  <c:v>2.958230606314035E-2</c:v>
                </c:pt>
                <c:pt idx="48">
                  <c:v>2.8903394747748765E-2</c:v>
                </c:pt>
                <c:pt idx="49">
                  <c:v>2.8972290018830778E-2</c:v>
                </c:pt>
                <c:pt idx="50">
                  <c:v>2.9073588935445035E-2</c:v>
                </c:pt>
                <c:pt idx="51">
                  <c:v>2.9030409317739252E-2</c:v>
                </c:pt>
                <c:pt idx="52">
                  <c:v>2.9054367906928679E-2</c:v>
                </c:pt>
                <c:pt idx="53">
                  <c:v>2.9107534601000396E-2</c:v>
                </c:pt>
                <c:pt idx="54">
                  <c:v>2.8841368703649031E-2</c:v>
                </c:pt>
                <c:pt idx="55">
                  <c:v>2.9195466794068922E-2</c:v>
                </c:pt>
                <c:pt idx="56">
                  <c:v>2.9390993373503028E-2</c:v>
                </c:pt>
                <c:pt idx="57">
                  <c:v>2.9414759295107236E-2</c:v>
                </c:pt>
                <c:pt idx="58">
                  <c:v>2.9500432554207427E-2</c:v>
                </c:pt>
                <c:pt idx="59">
                  <c:v>2.9877267055264011E-2</c:v>
                </c:pt>
                <c:pt idx="60">
                  <c:v>2.967630576019057E-2</c:v>
                </c:pt>
                <c:pt idx="61">
                  <c:v>2.961519542527789E-2</c:v>
                </c:pt>
                <c:pt idx="62">
                  <c:v>2.9803295298330333E-2</c:v>
                </c:pt>
                <c:pt idx="63">
                  <c:v>2.9479430820220316E-2</c:v>
                </c:pt>
                <c:pt idx="64">
                  <c:v>2.9365013820016446E-2</c:v>
                </c:pt>
                <c:pt idx="65">
                  <c:v>2.956411305433905E-2</c:v>
                </c:pt>
                <c:pt idx="66">
                  <c:v>2.947878607145149E-2</c:v>
                </c:pt>
                <c:pt idx="67">
                  <c:v>2.9938785172516531E-2</c:v>
                </c:pt>
                <c:pt idx="68">
                  <c:v>3.0105246240677026E-2</c:v>
                </c:pt>
                <c:pt idx="69">
                  <c:v>3.0208077579547226E-2</c:v>
                </c:pt>
                <c:pt idx="70">
                  <c:v>3.0343927735735941E-2</c:v>
                </c:pt>
                <c:pt idx="71">
                  <c:v>3.0389653975112212E-2</c:v>
                </c:pt>
                <c:pt idx="72">
                  <c:v>3.0236866052240133E-2</c:v>
                </c:pt>
                <c:pt idx="73">
                  <c:v>3.0065968720025767E-2</c:v>
                </c:pt>
                <c:pt idx="74">
                  <c:v>2.9766063909842357E-2</c:v>
                </c:pt>
                <c:pt idx="75">
                  <c:v>2.9509187661656645E-2</c:v>
                </c:pt>
                <c:pt idx="76">
                  <c:v>2.9310289424415291E-2</c:v>
                </c:pt>
                <c:pt idx="77">
                  <c:v>2.8956384184614343E-2</c:v>
                </c:pt>
                <c:pt idx="78">
                  <c:v>2.8942603883221812E-2</c:v>
                </c:pt>
                <c:pt idx="79">
                  <c:v>2.9237084247847375E-2</c:v>
                </c:pt>
                <c:pt idx="80">
                  <c:v>2.8924787027878471E-2</c:v>
                </c:pt>
                <c:pt idx="81">
                  <c:v>2.8944669213123039E-2</c:v>
                </c:pt>
                <c:pt idx="82">
                  <c:v>2.9084107781996462E-2</c:v>
                </c:pt>
                <c:pt idx="83">
                  <c:v>2.9206851811871867E-2</c:v>
                </c:pt>
                <c:pt idx="84">
                  <c:v>2.9384909592297039E-2</c:v>
                </c:pt>
                <c:pt idx="85">
                  <c:v>2.9398345179652598E-2</c:v>
                </c:pt>
                <c:pt idx="86">
                  <c:v>2.9308950747955191E-2</c:v>
                </c:pt>
                <c:pt idx="87">
                  <c:v>2.9352478713570409E-2</c:v>
                </c:pt>
                <c:pt idx="88">
                  <c:v>2.9388620594604575E-2</c:v>
                </c:pt>
                <c:pt idx="89">
                  <c:v>2.8909656401538347E-2</c:v>
                </c:pt>
                <c:pt idx="90">
                  <c:v>2.9073531789065288E-2</c:v>
                </c:pt>
                <c:pt idx="91">
                  <c:v>2.9426615504079989E-2</c:v>
                </c:pt>
                <c:pt idx="92">
                  <c:v>2.9723399028804484E-2</c:v>
                </c:pt>
                <c:pt idx="93">
                  <c:v>3.0126449103789484E-2</c:v>
                </c:pt>
                <c:pt idx="94">
                  <c:v>3.025764496465096E-2</c:v>
                </c:pt>
                <c:pt idx="95">
                  <c:v>3.0429243865294917E-2</c:v>
                </c:pt>
                <c:pt idx="96">
                  <c:v>3.0470391779703232E-2</c:v>
                </c:pt>
                <c:pt idx="97">
                  <c:v>3.0362068994221347E-2</c:v>
                </c:pt>
                <c:pt idx="98">
                  <c:v>3.0466241997847608E-2</c:v>
                </c:pt>
                <c:pt idx="99">
                  <c:v>3.0362169152714953E-2</c:v>
                </c:pt>
                <c:pt idx="100">
                  <c:v>3.0061853224784791E-2</c:v>
                </c:pt>
                <c:pt idx="101">
                  <c:v>2.9841765935514332E-2</c:v>
                </c:pt>
                <c:pt idx="102">
                  <c:v>2.984896107718266E-2</c:v>
                </c:pt>
                <c:pt idx="103">
                  <c:v>3.0051361604569417E-2</c:v>
                </c:pt>
                <c:pt idx="104">
                  <c:v>3.0296579333466054E-2</c:v>
                </c:pt>
                <c:pt idx="105">
                  <c:v>3.0465311724126979E-2</c:v>
                </c:pt>
                <c:pt idx="106">
                  <c:v>3.0584872572427799E-2</c:v>
                </c:pt>
                <c:pt idx="107">
                  <c:v>3.071795735653195E-2</c:v>
                </c:pt>
                <c:pt idx="108">
                  <c:v>3.0386447204089319E-2</c:v>
                </c:pt>
                <c:pt idx="109">
                  <c:v>3.0489092784457411E-2</c:v>
                </c:pt>
                <c:pt idx="110">
                  <c:v>3.0496730379451071E-2</c:v>
                </c:pt>
                <c:pt idx="111">
                  <c:v>3.0606027796977745E-2</c:v>
                </c:pt>
                <c:pt idx="112">
                  <c:v>3.0326514350112667E-2</c:v>
                </c:pt>
                <c:pt idx="113">
                  <c:v>2.9996406194556364E-2</c:v>
                </c:pt>
                <c:pt idx="114">
                  <c:v>3.0085061463294729E-2</c:v>
                </c:pt>
                <c:pt idx="115">
                  <c:v>3.0618029176557503E-2</c:v>
                </c:pt>
                <c:pt idx="116">
                  <c:v>3.1045366118919181E-2</c:v>
                </c:pt>
                <c:pt idx="117">
                  <c:v>3.1112219835626325E-2</c:v>
                </c:pt>
                <c:pt idx="118">
                  <c:v>3.1493969253077167E-2</c:v>
                </c:pt>
                <c:pt idx="119">
                  <c:v>3.1677410247577704E-2</c:v>
                </c:pt>
                <c:pt idx="120">
                  <c:v>3.1244113806976337E-2</c:v>
                </c:pt>
                <c:pt idx="121">
                  <c:v>3.1231396337067157E-2</c:v>
                </c:pt>
                <c:pt idx="122">
                  <c:v>3.1259434124927626E-2</c:v>
                </c:pt>
                <c:pt idx="123">
                  <c:v>3.090755472659331E-2</c:v>
                </c:pt>
                <c:pt idx="124">
                  <c:v>3.0297175128884718E-2</c:v>
                </c:pt>
                <c:pt idx="125">
                  <c:v>2.9741295302293524E-2</c:v>
                </c:pt>
                <c:pt idx="126">
                  <c:v>2.9535614636144628E-2</c:v>
                </c:pt>
                <c:pt idx="127">
                  <c:v>2.972845698216325E-2</c:v>
                </c:pt>
                <c:pt idx="128">
                  <c:v>2.9787586199082068E-2</c:v>
                </c:pt>
                <c:pt idx="129">
                  <c:v>2.9533196709033156E-2</c:v>
                </c:pt>
                <c:pt idx="130">
                  <c:v>2.927720384398963E-2</c:v>
                </c:pt>
                <c:pt idx="131">
                  <c:v>2.9142416885271201E-2</c:v>
                </c:pt>
                <c:pt idx="132">
                  <c:v>2.8679874595408807E-2</c:v>
                </c:pt>
                <c:pt idx="133">
                  <c:v>2.8608250607119471E-2</c:v>
                </c:pt>
                <c:pt idx="134">
                  <c:v>2.8562653868895973E-2</c:v>
                </c:pt>
                <c:pt idx="135">
                  <c:v>2.8436541455076934E-2</c:v>
                </c:pt>
                <c:pt idx="136">
                  <c:v>2.8282908271821797E-2</c:v>
                </c:pt>
                <c:pt idx="137">
                  <c:v>2.8231556612828446E-2</c:v>
                </c:pt>
                <c:pt idx="138">
                  <c:v>2.8296763078160307E-2</c:v>
                </c:pt>
                <c:pt idx="139">
                  <c:v>2.8884806438804322E-2</c:v>
                </c:pt>
                <c:pt idx="140">
                  <c:v>2.91230920868875E-2</c:v>
                </c:pt>
                <c:pt idx="141">
                  <c:v>2.9484299268501983E-2</c:v>
                </c:pt>
                <c:pt idx="142">
                  <c:v>2.9779795440471699E-2</c:v>
                </c:pt>
                <c:pt idx="143">
                  <c:v>3.0024232663711264E-2</c:v>
                </c:pt>
                <c:pt idx="144">
                  <c:v>3.0114584827977704E-2</c:v>
                </c:pt>
                <c:pt idx="145">
                  <c:v>3.0173174675527947E-2</c:v>
                </c:pt>
                <c:pt idx="146">
                  <c:v>3.0042207963744592E-2</c:v>
                </c:pt>
                <c:pt idx="147">
                  <c:v>3.0193615205511778E-2</c:v>
                </c:pt>
                <c:pt idx="148">
                  <c:v>3.0649210441726762E-2</c:v>
                </c:pt>
                <c:pt idx="149">
                  <c:v>3.1023557882450353E-2</c:v>
                </c:pt>
                <c:pt idx="150">
                  <c:v>3.1643491964896117E-2</c:v>
                </c:pt>
                <c:pt idx="151">
                  <c:v>3.2373468802270162E-2</c:v>
                </c:pt>
                <c:pt idx="152">
                  <c:v>3.3054844282651284E-2</c:v>
                </c:pt>
                <c:pt idx="153">
                  <c:v>3.3337100040854287E-2</c:v>
                </c:pt>
                <c:pt idx="154">
                  <c:v>3.3508959281896469E-2</c:v>
                </c:pt>
                <c:pt idx="155">
                  <c:v>3.3838453767972114E-2</c:v>
                </c:pt>
                <c:pt idx="156">
                  <c:v>3.4168208192501597E-2</c:v>
                </c:pt>
                <c:pt idx="157">
                  <c:v>3.4372060296895671E-2</c:v>
                </c:pt>
                <c:pt idx="158">
                  <c:v>3.4916891930752862E-2</c:v>
                </c:pt>
                <c:pt idx="159">
                  <c:v>3.6136373380800189E-2</c:v>
                </c:pt>
                <c:pt idx="160">
                  <c:v>3.6414361707664919E-2</c:v>
                </c:pt>
                <c:pt idx="161">
                  <c:v>3.6400078320394068E-2</c:v>
                </c:pt>
                <c:pt idx="162">
                  <c:v>3.6561473152844526E-2</c:v>
                </c:pt>
                <c:pt idx="163">
                  <c:v>3.6384002671193884E-2</c:v>
                </c:pt>
                <c:pt idx="164">
                  <c:v>3.6101183011959879E-2</c:v>
                </c:pt>
                <c:pt idx="165">
                  <c:v>3.5741934407070214E-2</c:v>
                </c:pt>
                <c:pt idx="166">
                  <c:v>3.5248157218551054E-2</c:v>
                </c:pt>
                <c:pt idx="167">
                  <c:v>3.5019524816775699E-2</c:v>
                </c:pt>
                <c:pt idx="168">
                  <c:v>3.5164138696220301E-2</c:v>
                </c:pt>
                <c:pt idx="169">
                  <c:v>3.479958771497698E-2</c:v>
                </c:pt>
                <c:pt idx="170">
                  <c:v>3.4206289400433208E-2</c:v>
                </c:pt>
                <c:pt idx="171">
                  <c:v>3.3523285711886792E-2</c:v>
                </c:pt>
                <c:pt idx="172">
                  <c:v>3.2500397464227726E-2</c:v>
                </c:pt>
                <c:pt idx="173">
                  <c:v>3.1692325233468745E-2</c:v>
                </c:pt>
                <c:pt idx="174">
                  <c:v>3.1354075216373539E-2</c:v>
                </c:pt>
                <c:pt idx="175">
                  <c:v>3.0925872157175228E-2</c:v>
                </c:pt>
                <c:pt idx="176">
                  <c:v>3.054071934200675E-2</c:v>
                </c:pt>
                <c:pt idx="177">
                  <c:v>3.0064748261279257E-2</c:v>
                </c:pt>
                <c:pt idx="178">
                  <c:v>2.9501820654801631E-2</c:v>
                </c:pt>
                <c:pt idx="179">
                  <c:v>2.9163871362632276E-2</c:v>
                </c:pt>
                <c:pt idx="180">
                  <c:v>2.7966049924711356E-2</c:v>
                </c:pt>
                <c:pt idx="181">
                  <c:v>2.7712856996455298E-2</c:v>
                </c:pt>
                <c:pt idx="182">
                  <c:v>2.7404467351909368E-2</c:v>
                </c:pt>
                <c:pt idx="183">
                  <c:v>2.7120083228395354E-2</c:v>
                </c:pt>
                <c:pt idx="184">
                  <c:v>2.6750299379775123E-2</c:v>
                </c:pt>
                <c:pt idx="185">
                  <c:v>2.6404111359770697E-2</c:v>
                </c:pt>
                <c:pt idx="186">
                  <c:v>2.6237756503777056E-2</c:v>
                </c:pt>
                <c:pt idx="187">
                  <c:v>2.6256958473980532E-2</c:v>
                </c:pt>
                <c:pt idx="188">
                  <c:v>2.6388370039727438E-2</c:v>
                </c:pt>
                <c:pt idx="189">
                  <c:v>2.6274773131605235E-2</c:v>
                </c:pt>
                <c:pt idx="190">
                  <c:v>2.6284887980196028E-2</c:v>
                </c:pt>
                <c:pt idx="191">
                  <c:v>2.6554431998348591E-2</c:v>
                </c:pt>
                <c:pt idx="192">
                  <c:v>2.6700242056423917E-2</c:v>
                </c:pt>
                <c:pt idx="193">
                  <c:v>2.6869343178537314E-2</c:v>
                </c:pt>
                <c:pt idx="194">
                  <c:v>2.6901377749670278E-2</c:v>
                </c:pt>
                <c:pt idx="195">
                  <c:v>2.6629187749400991E-2</c:v>
                </c:pt>
                <c:pt idx="196">
                  <c:v>2.655470454307586E-2</c:v>
                </c:pt>
                <c:pt idx="197">
                  <c:v>2.6613123999144943E-2</c:v>
                </c:pt>
                <c:pt idx="198">
                  <c:v>2.6878220187731828E-2</c:v>
                </c:pt>
                <c:pt idx="199">
                  <c:v>2.7305610943579944E-2</c:v>
                </c:pt>
                <c:pt idx="200">
                  <c:v>2.7458249417645301E-2</c:v>
                </c:pt>
                <c:pt idx="201">
                  <c:v>2.7669522877382193E-2</c:v>
                </c:pt>
                <c:pt idx="202">
                  <c:v>2.7895049962030832E-2</c:v>
                </c:pt>
                <c:pt idx="203">
                  <c:v>2.8358989299975802E-2</c:v>
                </c:pt>
                <c:pt idx="204">
                  <c:v>2.8734826894511119E-2</c:v>
                </c:pt>
                <c:pt idx="205">
                  <c:v>2.8877645436622898E-2</c:v>
                </c:pt>
                <c:pt idx="206">
                  <c:v>2.8930779119188517E-2</c:v>
                </c:pt>
                <c:pt idx="207">
                  <c:v>2.885905992583784E-2</c:v>
                </c:pt>
                <c:pt idx="208">
                  <c:v>2.8813423366822178E-2</c:v>
                </c:pt>
                <c:pt idx="209">
                  <c:v>2.8787867570960007E-2</c:v>
                </c:pt>
                <c:pt idx="210">
                  <c:v>2.9023822494608293E-2</c:v>
                </c:pt>
                <c:pt idx="211">
                  <c:v>2.9316697005162397E-2</c:v>
                </c:pt>
                <c:pt idx="212">
                  <c:v>2.912196090583313E-2</c:v>
                </c:pt>
                <c:pt idx="213">
                  <c:v>2.8728532460120429E-2</c:v>
                </c:pt>
                <c:pt idx="214">
                  <c:v>2.8616420486786098E-2</c:v>
                </c:pt>
                <c:pt idx="215">
                  <c:v>2.8670319587745387E-2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BE-40A2-8770-F20C68CAD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4441648"/>
        <c:axId val="1354442128"/>
      </c:lineChart>
      <c:catAx>
        <c:axId val="13544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54442128"/>
        <c:crosses val="autoZero"/>
        <c:auto val="1"/>
        <c:lblAlgn val="ctr"/>
        <c:lblOffset val="100"/>
        <c:noMultiLvlLbl val="0"/>
      </c:catAx>
      <c:valAx>
        <c:axId val="135444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5444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02993629376273E-2"/>
          <c:y val="3.9333689217823459E-2"/>
          <c:w val="0.914199058451027"/>
          <c:h val="0.8033305909041446"/>
        </c:manualLayout>
      </c:layout>
      <c:lineChart>
        <c:grouping val="standar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Lönebidrag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Sheet1!$C$2:$C$20</c:f>
              <c:numCache>
                <c:formatCode>_-* #\ ##0\ _k_r_-;\-* #\ ##0\ _k_r_-;_-* "-"??\ _k_r_-;_-@_-</c:formatCode>
                <c:ptCount val="19"/>
                <c:pt idx="0">
                  <c:v>69466.583333333328</c:v>
                </c:pt>
                <c:pt idx="1">
                  <c:v>70417.583333333328</c:v>
                </c:pt>
                <c:pt idx="2">
                  <c:v>66911.5</c:v>
                </c:pt>
                <c:pt idx="3">
                  <c:v>67793.666666666672</c:v>
                </c:pt>
                <c:pt idx="4">
                  <c:v>71551.583333333328</c:v>
                </c:pt>
                <c:pt idx="5">
                  <c:v>73756</c:v>
                </c:pt>
                <c:pt idx="6">
                  <c:v>75681.083333333328</c:v>
                </c:pt>
                <c:pt idx="7">
                  <c:v>77625</c:v>
                </c:pt>
                <c:pt idx="8">
                  <c:v>76398.416666666672</c:v>
                </c:pt>
                <c:pt idx="9">
                  <c:v>75201.083333333328</c:v>
                </c:pt>
                <c:pt idx="10">
                  <c:v>74787.583333333328</c:v>
                </c:pt>
                <c:pt idx="11">
                  <c:v>75411.75</c:v>
                </c:pt>
                <c:pt idx="12">
                  <c:v>75633.25</c:v>
                </c:pt>
                <c:pt idx="13">
                  <c:v>70743.5</c:v>
                </c:pt>
                <c:pt idx="14">
                  <c:v>67131.75</c:v>
                </c:pt>
                <c:pt idx="15">
                  <c:v>65957.833333333328</c:v>
                </c:pt>
                <c:pt idx="16">
                  <c:v>64618.416666666664</c:v>
                </c:pt>
                <c:pt idx="17">
                  <c:v>63325.083333333336</c:v>
                </c:pt>
                <c:pt idx="18">
                  <c:v>62073.083333333336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5B-4786-BAD5-7367912F4D16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Anställningsstöd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B-4786-BAD5-7367912F4D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5B-4786-BAD5-7367912F4D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5B-4786-BAD5-7367912F4D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5B-4786-BAD5-7367912F4D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5B-4786-BAD5-7367912F4D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5B-4786-BAD5-7367912F4D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5B-4786-BAD5-7367912F4D1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5B-4786-BAD5-7367912F4D16}"/>
                </c:ext>
              </c:extLst>
            </c:dLbl>
            <c:dLbl>
              <c:idx val="8"/>
              <c:layout>
                <c:manualLayout>
                  <c:x val="-0.21446974568557117"/>
                  <c:y val="-4.30711183686152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Extratjänster</a:t>
                    </a:r>
                    <a:r>
                      <a:rPr lang="en-US" baseline="0"/>
                      <a:t> införs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5B-4786-BAD5-7367912F4D1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5B-4786-BAD5-7367912F4D1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7821014693982365"/>
                      <c:h val="0.11197361546465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25B-4786-BAD5-7367912F4D16}"/>
                </c:ext>
              </c:extLst>
            </c:dLbl>
            <c:dLbl>
              <c:idx val="11"/>
              <c:layout>
                <c:manualLayout>
                  <c:x val="-0.24659182565982091"/>
                  <c:y val="-3.00149940149131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v-SE" sz="7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Introduktionsjobb ersätter ett antal anställningsstöd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7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25B-4786-BAD5-7367912F4D16}"/>
                </c:ext>
              </c:extLst>
            </c:dLbl>
            <c:dLbl>
              <c:idx val="12"/>
              <c:layout>
                <c:manualLayout>
                  <c:x val="-0.16980772842337874"/>
                  <c:y val="5.7339668205658438E-2"/>
                </c:manualLayout>
              </c:layout>
              <c:tx>
                <c:rich>
                  <a:bodyPr/>
                  <a:lstStyle/>
                  <a:p>
                    <a:r>
                      <a:rPr lang="sv-SE"/>
                      <a:t>Utfasning av Extratjänster påbörjas. Anslagen minskar.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25B-4786-BAD5-7367912F4D1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5B-4786-BAD5-7367912F4D1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5B-4786-BAD5-7367912F4D16}"/>
                </c:ext>
              </c:extLst>
            </c:dLbl>
            <c:dLbl>
              <c:idx val="15"/>
              <c:layout>
                <c:manualLayout>
                  <c:x val="-0.13351949330806692"/>
                  <c:y val="2.60294301279226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Extratjänster fasas ut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25B-4786-BAD5-7367912F4D1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5B-4786-BAD5-7367912F4D1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5B-4786-BAD5-7367912F4D1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5B-4786-BAD5-7367912F4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Sheet1!$D$2:$D$20</c:f>
              <c:numCache>
                <c:formatCode>_-* #\ ##0\ _k_r_-;\-* #\ ##0\ _k_r_-;_-* "-"??\ _k_r_-;_-@_-</c:formatCode>
                <c:ptCount val="19"/>
                <c:pt idx="0">
                  <c:v>6058.75</c:v>
                </c:pt>
                <c:pt idx="1">
                  <c:v>7090.833333333333</c:v>
                </c:pt>
                <c:pt idx="2">
                  <c:v>6793.166666666667</c:v>
                </c:pt>
                <c:pt idx="3">
                  <c:v>5766</c:v>
                </c:pt>
                <c:pt idx="4">
                  <c:v>6766.75</c:v>
                </c:pt>
                <c:pt idx="5">
                  <c:v>7397.583333333333</c:v>
                </c:pt>
                <c:pt idx="6">
                  <c:v>11433.916666666666</c:v>
                </c:pt>
                <c:pt idx="7">
                  <c:v>14727.75</c:v>
                </c:pt>
                <c:pt idx="8">
                  <c:v>14589.833333333334</c:v>
                </c:pt>
                <c:pt idx="9">
                  <c:v>14063.833333333334</c:v>
                </c:pt>
                <c:pt idx="10">
                  <c:v>17279.833333333332</c:v>
                </c:pt>
                <c:pt idx="11">
                  <c:v>26537.833333333332</c:v>
                </c:pt>
                <c:pt idx="12">
                  <c:v>18616.666666666668</c:v>
                </c:pt>
                <c:pt idx="13">
                  <c:v>11463.75</c:v>
                </c:pt>
                <c:pt idx="14">
                  <c:v>16781.666666666668</c:v>
                </c:pt>
                <c:pt idx="15">
                  <c:v>9750.5</c:v>
                </c:pt>
                <c:pt idx="16">
                  <c:v>7565.25</c:v>
                </c:pt>
                <c:pt idx="17">
                  <c:v>6851.666666666667</c:v>
                </c:pt>
                <c:pt idx="18">
                  <c:v>5579.75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25B-4786-BAD5-7367912F4D16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Nystartsjobb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5B-4786-BAD5-7367912F4D1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25B-4786-BAD5-7367912F4D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25B-4786-BAD5-7367912F4D1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25B-4786-BAD5-7367912F4D1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25B-4786-BAD5-7367912F4D1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25B-4786-BAD5-7367912F4D1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25B-4786-BAD5-7367912F4D1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25B-4786-BAD5-7367912F4D1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25B-4786-BAD5-7367912F4D1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25B-4786-BAD5-7367912F4D16}"/>
                </c:ext>
              </c:extLst>
            </c:dLbl>
            <c:dLbl>
              <c:idx val="10"/>
              <c:layout>
                <c:manualLayout>
                  <c:x val="-0.28191748936871103"/>
                  <c:y val="-7.711725858945835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v-SE" sz="700"/>
                      <a:t>Krav</a:t>
                    </a:r>
                    <a:r>
                      <a:rPr lang="sv-SE" sz="700" baseline="0"/>
                      <a:t> på kollektivavtal, minskad stödnivå &lt; 24 mån, ökad &gt; 36 mån.</a:t>
                    </a:r>
                    <a:endParaRPr lang="sv-SE" sz="700"/>
                  </a:p>
                </c:rich>
              </c:tx>
              <c:numFmt formatCode="_-* #\ ##0\ _k_r_-;\-* #\ ##0\ _k_r_-;_-* &quot;-&quot;??\ _k_r_-;_-@_-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54446"/>
                        <a:gd name="adj2" fmla="val 2245"/>
                        <a:gd name="adj3" fmla="val 45042"/>
                        <a:gd name="adj4" fmla="val -61164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F-E25B-4786-BAD5-7367912F4D1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25B-4786-BAD5-7367912F4D16}"/>
                </c:ext>
              </c:extLst>
            </c:dLbl>
            <c:dLbl>
              <c:idx val="12"/>
              <c:layout>
                <c:manualLayout>
                  <c:x val="-0.14264130065193301"/>
                  <c:y val="-0.127250265870110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v-SE" sz="700"/>
                      <a:t>Kra</a:t>
                    </a:r>
                    <a:r>
                      <a:rPr lang="sv-SE" sz="700" baseline="0"/>
                      <a:t>v på kollektivavtalade villkor  förutom lön tas bort</a:t>
                    </a:r>
                    <a:endParaRPr lang="sv-SE" sz="7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E25B-4786-BAD5-7367912F4D1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25B-4786-BAD5-7367912F4D1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25B-4786-BAD5-7367912F4D16}"/>
                </c:ext>
              </c:extLst>
            </c:dLbl>
            <c:dLbl>
              <c:idx val="15"/>
              <c:layout>
                <c:manualLayout>
                  <c:x val="-5.2791483188435032E-2"/>
                  <c:y val="5.93325015709097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700"/>
                      <a:t>Stödnivån höjs.</a:t>
                    </a:r>
                  </a:p>
                </c:rich>
              </c:tx>
              <c:numFmt formatCode="_-* #\ ##0\ _k_r_-;\-* #\ ##0\ _k_r_-;_-* &quot;-&quot;??\ _k_r_-;_-@_-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99315"/>
                        <a:gd name="adj2" fmla="val 50778"/>
                        <a:gd name="adj3" fmla="val 240050"/>
                        <a:gd name="adj4" fmla="val 76568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24-E25B-4786-BAD5-7367912F4D1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25B-4786-BAD5-7367912F4D16}"/>
                </c:ext>
              </c:extLst>
            </c:dLbl>
            <c:dLbl>
              <c:idx val="17"/>
              <c:layout>
                <c:manualLayout>
                  <c:x val="-0.13157479274082134"/>
                  <c:y val="-9.71603178307438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v-SE" sz="700"/>
                      <a:t>Stödnivån återgår till nivån före 2022</a:t>
                    </a:r>
                  </a:p>
                </c:rich>
              </c:tx>
              <c:numFmt formatCode="_-* #\ ##0\ _k_r_-;\-* #\ ##0\ _k_r_-;_-* &quot;-&quot;??\ _k_r_-;_-@_-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-43716"/>
                        <a:gd name="adj2" fmla="val 113547"/>
                        <a:gd name="adj3" fmla="val -144338"/>
                        <a:gd name="adj4" fmla="val 156990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26-E25B-4786-BAD5-7367912F4D16}"/>
                </c:ext>
              </c:extLst>
            </c:dLbl>
            <c:dLbl>
              <c:idx val="18"/>
              <c:layout>
                <c:manualLayout>
                  <c:x val="-1.4258309865992779E-3"/>
                  <c:y val="-0.1137849439032524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v-SE" sz="700"/>
                      <a:t>Nya regler</a:t>
                    </a:r>
                    <a:r>
                      <a:rPr lang="sv-SE" sz="700" baseline="0"/>
                      <a:t> vid uppsägning mm</a:t>
                    </a:r>
                  </a:p>
                  <a:p>
                    <a:pPr>
                      <a:defRPr sz="700"/>
                    </a:pPr>
                    <a:endParaRPr lang="sv-SE" sz="700"/>
                  </a:p>
                </c:rich>
              </c:tx>
              <c:numFmt formatCode="_-* #\ ##0\ _k_r_-;\-* #\ ##0\ _k_r_-;_-* &quot;-&quot;??\ _k_r_-;_-@_-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70307535084373"/>
                      <c:h val="0.153107799295271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27-E25B-4786-BAD5-7367912F4D16}"/>
                </c:ext>
              </c:extLst>
            </c:dLbl>
            <c:numFmt formatCode="_-* #\ ##0\ _k_r_-;\-* #\ ##0\ _k_r_-;_-* &quot;-&quot;??\ _k_r_-;_-@_-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Sheet1!$E$2:$E$20</c:f>
              <c:numCache>
                <c:formatCode>_-* #\ ##0\ _k_r_-;\-* #\ ##0\ _k_r_-;_-* "-"??\ _k_r_-;_-@_-</c:formatCode>
                <c:ptCount val="19"/>
                <c:pt idx="0">
                  <c:v>9176.636363636364</c:v>
                </c:pt>
                <c:pt idx="1">
                  <c:v>16064.75</c:v>
                </c:pt>
                <c:pt idx="2">
                  <c:v>19516.833333333332</c:v>
                </c:pt>
                <c:pt idx="3">
                  <c:v>34095.083333333336</c:v>
                </c:pt>
                <c:pt idx="4">
                  <c:v>46434.666666666664</c:v>
                </c:pt>
                <c:pt idx="5">
                  <c:v>43756.083333333336</c:v>
                </c:pt>
                <c:pt idx="6">
                  <c:v>43189.416666666664</c:v>
                </c:pt>
                <c:pt idx="7">
                  <c:v>46010.666666666664</c:v>
                </c:pt>
                <c:pt idx="8">
                  <c:v>46584.083333333336</c:v>
                </c:pt>
                <c:pt idx="9">
                  <c:v>47382.833333333336</c:v>
                </c:pt>
                <c:pt idx="10">
                  <c:v>42657.25</c:v>
                </c:pt>
                <c:pt idx="11">
                  <c:v>34604.916666666664</c:v>
                </c:pt>
                <c:pt idx="12">
                  <c:v>31771.666666666668</c:v>
                </c:pt>
                <c:pt idx="13">
                  <c:v>26841.166666666668</c:v>
                </c:pt>
                <c:pt idx="14">
                  <c:v>26184</c:v>
                </c:pt>
                <c:pt idx="15">
                  <c:v>29450.583333333332</c:v>
                </c:pt>
                <c:pt idx="16">
                  <c:v>27686.583333333332</c:v>
                </c:pt>
                <c:pt idx="17">
                  <c:v>22583.333333333332</c:v>
                </c:pt>
                <c:pt idx="18">
                  <c:v>17671.833333333332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E25B-4786-BAD5-7367912F4D16}"/>
            </c:ext>
          </c:extLst>
        </c:ser>
        <c:ser>
          <c:idx val="2"/>
          <c:order val="3"/>
          <c:tx>
            <c:v>Totalt</c:v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Sheet1!$F$2:$F$20</c:f>
              <c:numCache>
                <c:formatCode>_-* #\ ##0\ _k_r_-;\-* #\ ##0\ _k_r_-;_-* "-"??\ _k_r_-;_-@_-</c:formatCode>
                <c:ptCount val="19"/>
                <c:pt idx="0">
                  <c:v>84701.969696969696</c:v>
                </c:pt>
                <c:pt idx="1">
                  <c:v>93573.166666666657</c:v>
                </c:pt>
                <c:pt idx="2">
                  <c:v>93221.5</c:v>
                </c:pt>
                <c:pt idx="3">
                  <c:v>107654.75</c:v>
                </c:pt>
                <c:pt idx="4">
                  <c:v>124753</c:v>
                </c:pt>
                <c:pt idx="5">
                  <c:v>124909.66666666666</c:v>
                </c:pt>
                <c:pt idx="6">
                  <c:v>130304.41666666666</c:v>
                </c:pt>
                <c:pt idx="7">
                  <c:v>138363.41666666666</c:v>
                </c:pt>
                <c:pt idx="8">
                  <c:v>137572.33333333334</c:v>
                </c:pt>
                <c:pt idx="9">
                  <c:v>136647.75</c:v>
                </c:pt>
                <c:pt idx="10">
                  <c:v>134724.66666666666</c:v>
                </c:pt>
                <c:pt idx="11">
                  <c:v>136554.5</c:v>
                </c:pt>
                <c:pt idx="12">
                  <c:v>126021.58333333334</c:v>
                </c:pt>
                <c:pt idx="13">
                  <c:v>109048.41666666667</c:v>
                </c:pt>
                <c:pt idx="14">
                  <c:v>110097.41666666667</c:v>
                </c:pt>
                <c:pt idx="15">
                  <c:v>105158.91666666666</c:v>
                </c:pt>
                <c:pt idx="16">
                  <c:v>99870.249999999985</c:v>
                </c:pt>
                <c:pt idx="17">
                  <c:v>92760.083333333328</c:v>
                </c:pt>
                <c:pt idx="18">
                  <c:v>85324.666666666672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E25B-4786-BAD5-7367912F4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8284575"/>
        <c:axId val="1338285535"/>
      </c:lineChart>
      <c:catAx>
        <c:axId val="133828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8285535"/>
        <c:crosses val="autoZero"/>
        <c:auto val="1"/>
        <c:lblAlgn val="ctr"/>
        <c:lblOffset val="100"/>
        <c:noMultiLvlLbl val="0"/>
      </c:catAx>
      <c:valAx>
        <c:axId val="1338285535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k_r_-;\-* #\ ##0\ _k_r_-;_-* &quot;-&quot;??\ _k_r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828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766266901867972E-3"/>
          <c:y val="0.94497941946511421"/>
          <c:w val="0.98061186928438515"/>
          <c:h val="3.4397637680270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0.53734</cdr:x>
      <cdr:y>0.36013</cdr:y>
    </cdr:from>
    <cdr:to>
      <cdr:x>0.67988</cdr:x>
      <cdr:y>0.42193</cdr:y>
    </cdr:to>
    <cdr:sp macro="" textlink="">
      <cdr:nvSpPr>
        <cdr:cNvPr id="3" name="Höger klammerparentes 2">
          <a:extLst xmlns:a="http://schemas.openxmlformats.org/drawingml/2006/main">
            <a:ext uri="{FF2B5EF4-FFF2-40B4-BE49-F238E27FC236}">
              <a16:creationId xmlns:a16="http://schemas.microsoft.com/office/drawing/2014/main" id="{7AEFA925-DFC3-8A79-42B2-A3E87CCFE40C}"/>
            </a:ext>
          </a:extLst>
        </cdr:cNvPr>
        <cdr:cNvSpPr/>
      </cdr:nvSpPr>
      <cdr:spPr>
        <a:xfrm xmlns:a="http://schemas.openxmlformats.org/drawingml/2006/main" rot="16200000">
          <a:off x="4973142" y="1831410"/>
          <a:ext cx="385044" cy="1209837"/>
        </a:xfrm>
        <a:prstGeom xmlns:a="http://schemas.openxmlformats.org/drawingml/2006/main" prst="rightBrace">
          <a:avLst>
            <a:gd name="adj1" fmla="val 30446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 kern="1200"/>
        </a:p>
      </cdr:txBody>
    </cdr:sp>
  </cdr:relSizeAnchor>
  <cdr:relSizeAnchor xmlns:cdr="http://schemas.openxmlformats.org/drawingml/2006/chartDrawing">
    <cdr:from>
      <cdr:x>0.47497</cdr:x>
      <cdr:y>0.30152</cdr:y>
    </cdr:from>
    <cdr:to>
      <cdr:x>0.7537</cdr:x>
      <cdr:y>0.3659</cdr:y>
    </cdr:to>
    <cdr:sp macro="" textlink="">
      <cdr:nvSpPr>
        <cdr:cNvPr id="4" name="textruta 3">
          <a:extLst xmlns:a="http://schemas.openxmlformats.org/drawingml/2006/main">
            <a:ext uri="{FF2B5EF4-FFF2-40B4-BE49-F238E27FC236}">
              <a16:creationId xmlns:a16="http://schemas.microsoft.com/office/drawing/2014/main" id="{39D454C9-34E3-B2F1-E52C-CE28B9834565}"/>
            </a:ext>
          </a:extLst>
        </cdr:cNvPr>
        <cdr:cNvSpPr txBox="1"/>
      </cdr:nvSpPr>
      <cdr:spPr>
        <a:xfrm xmlns:a="http://schemas.openxmlformats.org/drawingml/2006/main">
          <a:off x="2707127" y="1231473"/>
          <a:ext cx="1588627" cy="26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700" kern="1200" dirty="0"/>
            <a:t>Stegvis upptrappning</a:t>
          </a:r>
          <a:r>
            <a:rPr lang="sv-SE" sz="700" kern="1200" baseline="0" dirty="0"/>
            <a:t> av ersättningstak</a:t>
          </a:r>
          <a:endParaRPr lang="sv-SE" sz="7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FA51-EAEA-481B-9CBD-A776922DF13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9D04-AE44-487F-9222-5A4CAFB584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19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6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97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9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4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58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8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9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8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3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60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68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51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3E9A5-6100-4E5A-82AA-EBC1FEFD90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43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5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64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17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80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50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577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89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247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84" y="0"/>
            <a:ext cx="12003616" cy="6169813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145" y="4157147"/>
            <a:ext cx="7104000" cy="1008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479988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145" y="5167573"/>
            <a:ext cx="7104000" cy="1008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479988" indent="0" algn="l">
              <a:lnSpc>
                <a:spcPct val="100000"/>
              </a:lnSpc>
              <a:spcBef>
                <a:spcPts val="0"/>
              </a:spcBef>
              <a:buNone/>
              <a:defRPr sz="3733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846074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93379" y="0"/>
            <a:ext cx="12001500" cy="6864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7733" tIns="67733" rIns="67733" bIns="67733" numCol="1" anchor="t">
            <a:normAutofit/>
          </a:bodyPr>
          <a:lstStyle>
            <a:lvl1pPr>
              <a:defRPr sz="8000"/>
            </a:lvl1pPr>
          </a:lstStyle>
          <a:p>
            <a:r>
              <a:rPr sz="4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359378" y="1931610"/>
            <a:ext cx="7669500" cy="128990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33395" y="3777531"/>
            <a:ext cx="7667331" cy="1032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4754880" y="3546043"/>
            <a:ext cx="2769325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</p:spTree>
    <p:extLst>
      <p:ext uri="{BB962C8B-B14F-4D97-AF65-F5344CB8AC3E}">
        <p14:creationId xmlns:p14="http://schemas.microsoft.com/office/powerpoint/2010/main" val="409349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93379" y="0"/>
            <a:ext cx="12001500" cy="6864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7733" tIns="67733" rIns="67733" bIns="67733" numCol="1" anchor="t">
            <a:normAutofit/>
          </a:bodyPr>
          <a:lstStyle>
            <a:lvl1pPr>
              <a:defRPr sz="8000"/>
            </a:lvl1pPr>
          </a:lstStyle>
          <a:p>
            <a:r>
              <a:rPr sz="4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54880" y="2364447"/>
            <a:ext cx="2769325" cy="6825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2026-03-06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4754880" y="3546043"/>
            <a:ext cx="2769325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078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84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2026-03-06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9378" y="1931610"/>
            <a:ext cx="7669500" cy="128990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3395" y="3777531"/>
            <a:ext cx="7667331" cy="1032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4754880" y="3546043"/>
            <a:ext cx="2769325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</p:spTree>
    <p:extLst>
      <p:ext uri="{BB962C8B-B14F-4D97-AF65-F5344CB8AC3E}">
        <p14:creationId xmlns:p14="http://schemas.microsoft.com/office/powerpoint/2010/main" val="333212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3" y="2411999"/>
            <a:ext cx="9895767" cy="3829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2026-03-06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4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3" y="2412000"/>
            <a:ext cx="4838947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6724" y="2412000"/>
            <a:ext cx="4838947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726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432375"/>
            <a:ext cx="9897045" cy="900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8003" y="1440000"/>
            <a:ext cx="9895767" cy="45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32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432000"/>
            <a:ext cx="9897045" cy="900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4" y="1439999"/>
            <a:ext cx="4838947" cy="45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1439999"/>
            <a:ext cx="4838947" cy="45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9364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5231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4838947" cy="900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4" y="2412000"/>
            <a:ext cx="4838947" cy="34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3"/>
            <a:ext cx="6096000" cy="624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76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1081199"/>
            <a:ext cx="9897045" cy="4116941"/>
          </a:xfrm>
          <a:prstGeom prst="rect">
            <a:avLst/>
          </a:prstGeom>
        </p:spPr>
        <p:txBody>
          <a:bodyPr anchor="ctr"/>
          <a:lstStyle>
            <a:lvl1pPr algn="ctr">
              <a:defRPr sz="32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224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33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1" y="0"/>
            <a:ext cx="56954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8974" y="2979000"/>
            <a:ext cx="4876431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0"/>
            <a:ext cx="4838947" cy="5832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818973" y="3879000"/>
            <a:ext cx="4510672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9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3181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33128-A5A4-456E-94D5-55DA51F4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42"/>
            <a:ext cx="9144000" cy="3384000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CD5501-DA89-4D50-B626-DAC28564F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6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4A7683-D441-43DA-9199-B47A503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303D4F-883A-4296-ADA7-3398ED8A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33099562-40A5-4384-BDBF-24C964EA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6652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2FFF6-4D9E-4936-B640-6B4018AE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161DD6-4556-48A7-B64E-14F033B5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6828A575-6C72-4170-9FE5-E716D5DCD0C1}"/>
              </a:ext>
            </a:extLst>
          </p:cNvPr>
          <p:cNvSpPr txBox="1">
            <a:spLocks/>
          </p:cNvSpPr>
          <p:nvPr userDrawn="1"/>
        </p:nvSpPr>
        <p:spPr>
          <a:xfrm>
            <a:off x="11353800" y="216000"/>
            <a:ext cx="748615" cy="413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F9B78C0-342B-42C0-AA22-2CD302DE2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0069D99-9737-4B02-A768-375FBFCA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80367537-5EF2-487E-BDF8-A279268D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14" y="6356350"/>
            <a:ext cx="715252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6444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E05C86-F690-4529-9024-6659CCA6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060B8A-88A3-4B63-8B9F-7F947995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000"/>
            <a:ext cx="5181600" cy="4692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0AF86A-A6C4-4938-80A5-9B6FD96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6000"/>
            <a:ext cx="5181600" cy="4692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EEBB7E-D8C7-4FF8-AE6B-C7A030E1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193A0A-6C66-4CAB-A76B-FC346102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1F4BBBA-4548-4A5A-928D-709537BA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4595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1B7669-A8D7-48C8-9C39-0417DCF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29A1F2-3B81-4013-9DDC-483A78D7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70DFEF6-C212-4C36-A102-815178B1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BB98A5-0641-4781-99BC-EBDDBA4D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506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4DA5D0C-A38A-409C-9808-4FB7C4BB8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757540"/>
            <a:ext cx="10514013" cy="540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DA718A-97A6-4A27-84CA-05E10F3C1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835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58C732A3-2E6B-4915-82FF-E4C85C8D4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654" y="663575"/>
            <a:ext cx="11788346" cy="5448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73327-7CA3-4FEF-B7CA-063FCF3B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819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35724-3C6A-428F-A405-9069AFE3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8663"/>
            <a:ext cx="3932237" cy="1042386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EAD2EB-C5C8-4FDA-9DA1-2A18244E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28663"/>
            <a:ext cx="6172200" cy="513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60CC7E-92D0-433F-B75C-87A2BC1D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4063"/>
            <a:ext cx="3932237" cy="384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5EFA28-5D40-49DE-918D-C89A5BD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A624D68-7675-43DC-A4C7-AC08F5B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4F211D7-C022-445C-9535-45C3F2F3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945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07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394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0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88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2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895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0D98-5D52-4592-ABD3-018E91D54973}" type="datetimeFigureOut">
              <a:rPr lang="sv-SE" smtClean="0"/>
              <a:t>2026-03-06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D33BE1-04CD-4D01-AC3F-CBE477BAF5A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16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1999"/>
            <a:ext cx="9895767" cy="3829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35851" y="191132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2026-03-06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335851" y="314593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35851" y="70247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7921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48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787C9D9-9291-449C-92DA-34E848F8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DF5617-AE38-4953-B778-194BFFEF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6773"/>
            <a:ext cx="10515600" cy="47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6C9165-3736-47A0-986B-E51FDE62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853121-7820-414C-8270-B5484E19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514" y="6356350"/>
            <a:ext cx="7152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FD94952-A9E3-45E7-99DC-1AD2C04E29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70" y="6304430"/>
            <a:ext cx="2295845" cy="446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FE734A7-6557-446F-B588-E6D6315DC0C0}"/>
              </a:ext>
            </a:extLst>
          </p:cNvPr>
          <p:cNvSpPr/>
          <p:nvPr userDrawn="1"/>
        </p:nvSpPr>
        <p:spPr>
          <a:xfrm>
            <a:off x="0" y="0"/>
            <a:ext cx="384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AF06D346-E3FE-4F9B-A789-3ED667282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2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72892" y="1283594"/>
            <a:ext cx="8460067" cy="3996793"/>
          </a:xfrm>
        </p:spPr>
        <p:txBody>
          <a:bodyPr>
            <a:normAutofit/>
          </a:bodyPr>
          <a:lstStyle/>
          <a:p>
            <a:r>
              <a:rPr lang="sv-SE" b="1" dirty="0"/>
              <a:t> </a:t>
            </a:r>
            <a:r>
              <a:rPr lang="sv-SE" sz="4000" b="1" dirty="0"/>
              <a:t>Seminarium om ” Historiskt låga nivåer av anställningar med stöd – varför och vad kan göras?”</a:t>
            </a:r>
          </a:p>
          <a:p>
            <a:endParaRPr lang="sv-SE" sz="2000" b="1" dirty="0"/>
          </a:p>
          <a:p>
            <a:endParaRPr lang="sv-SE" sz="2000" b="1" dirty="0"/>
          </a:p>
          <a:p>
            <a:r>
              <a:rPr lang="sv-SE" sz="2000" b="1" dirty="0"/>
              <a:t>9 mars 2026</a:t>
            </a: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77" y="5112914"/>
            <a:ext cx="1114023" cy="17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7C567-AF2B-A263-FAEA-14DD3E56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 anchor="b">
            <a:normAutofit/>
          </a:bodyPr>
          <a:lstStyle/>
          <a:p>
            <a:r>
              <a:rPr lang="sv-SE" dirty="0"/>
              <a:t>Var finns introduktionsjobben?</a:t>
            </a:r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2B5F9D15-8974-06DF-8491-038549980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521" y="1476773"/>
            <a:ext cx="10254957" cy="4700189"/>
          </a:xfrm>
        </p:spPr>
      </p:pic>
    </p:spTree>
    <p:extLst>
      <p:ext uri="{BB962C8B-B14F-4D97-AF65-F5344CB8AC3E}">
        <p14:creationId xmlns:p14="http://schemas.microsoft.com/office/powerpoint/2010/main" val="87114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4B945-F2F1-103E-6045-6F436DE0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Deltagarna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36AE18-45B7-989F-84B8-7D95D9FAAE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Generellt: kvinnor underrepresenterade i arbete med stöd </a:t>
            </a:r>
          </a:p>
          <a:p>
            <a:r>
              <a:rPr lang="sv-SE" dirty="0"/>
              <a:t>80% födda utanför Europa</a:t>
            </a:r>
          </a:p>
          <a:p>
            <a:r>
              <a:rPr lang="sv-SE" dirty="0"/>
              <a:t>5 år sedan invandring</a:t>
            </a:r>
          </a:p>
          <a:p>
            <a:r>
              <a:rPr lang="sv-SE" dirty="0"/>
              <a:t>45 % hade försörjningsstöd </a:t>
            </a:r>
          </a:p>
          <a:p>
            <a:endParaRPr lang="sv-SE" dirty="0"/>
          </a:p>
          <a:p>
            <a:r>
              <a:rPr lang="sv-SE" dirty="0"/>
              <a:t>40% grundskola, 20% </a:t>
            </a:r>
            <a:r>
              <a:rPr lang="sv-SE" dirty="0" err="1"/>
              <a:t>eftergymn</a:t>
            </a:r>
            <a:r>
              <a:rPr lang="sv-SE" dirty="0"/>
              <a:t>.</a:t>
            </a:r>
          </a:p>
          <a:p>
            <a:r>
              <a:rPr lang="sv-SE" dirty="0"/>
              <a:t>Ca 3 års inskrivning före intro-jobbet</a:t>
            </a:r>
          </a:p>
          <a:p>
            <a:r>
              <a:rPr lang="sv-SE" dirty="0"/>
              <a:t>38 år</a:t>
            </a:r>
          </a:p>
          <a:p>
            <a:endParaRPr lang="sv-SE" dirty="0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763085-E7DC-E22D-DE1B-D660D3EE3E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6580" y="1196244"/>
            <a:ext cx="5909210" cy="3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2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B4904-C319-BC0E-A973-4162A7B8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85750"/>
            <a:ext cx="10439400" cy="762762"/>
          </a:xfrm>
        </p:spPr>
        <p:txBody>
          <a:bodyPr/>
          <a:lstStyle/>
          <a:p>
            <a:r>
              <a:rPr lang="sv-SE" sz="3200" dirty="0"/>
              <a:t>Effekter på månadsinkomster</a:t>
            </a:r>
            <a:endParaRPr lang="sv-SE" sz="3200" b="1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95D8AB48-DF0B-DBE7-FC82-E43DED868E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2455" y="1256982"/>
            <a:ext cx="7452361" cy="5418488"/>
          </a:xfr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F7545EE-E959-8A9F-43CA-8764A7242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736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645D5-5D04-3C40-C53B-5107EC161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615850"/>
          </a:xfrm>
        </p:spPr>
        <p:txBody>
          <a:bodyPr/>
          <a:lstStyle/>
          <a:p>
            <a:r>
              <a:rPr lang="sv-SE" sz="3200" dirty="0"/>
              <a:t>Sysselsättning och ekonomiskt bistånd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8C008DEF-1DC7-A7BC-3B9F-E34C664B86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6688" y="1938597"/>
            <a:ext cx="5181600" cy="3767455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524329CE-7DC2-B5AF-B37B-D6B20294B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712" y="1990868"/>
            <a:ext cx="5181600" cy="3767455"/>
          </a:xfr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FB731088-A0E4-5A71-AC2D-86C355B21A90}"/>
              </a:ext>
            </a:extLst>
          </p:cNvPr>
          <p:cNvSpPr txBox="1"/>
          <p:nvPr/>
        </p:nvSpPr>
        <p:spPr>
          <a:xfrm>
            <a:off x="1280160" y="1754000"/>
            <a:ext cx="403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Andel sysselsatta (novembermåttet)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D6D6A9A-7446-BCA3-56B2-347B277B13B3}"/>
              </a:ext>
            </a:extLst>
          </p:cNvPr>
          <p:cNvSpPr txBox="1"/>
          <p:nvPr/>
        </p:nvSpPr>
        <p:spPr>
          <a:xfrm>
            <a:off x="6669024" y="1754000"/>
            <a:ext cx="447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Andel med ekonomiskt bistånd &gt;0</a:t>
            </a:r>
          </a:p>
        </p:txBody>
      </p:sp>
    </p:spTree>
    <p:extLst>
      <p:ext uri="{BB962C8B-B14F-4D97-AF65-F5344CB8AC3E}">
        <p14:creationId xmlns:p14="http://schemas.microsoft.com/office/powerpoint/2010/main" val="67972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D5CBC-9CDD-48D1-191D-6869C1E3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127401-2625-5604-3753-2C1FF9614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920" y="1476000"/>
            <a:ext cx="4355592" cy="5166000"/>
          </a:xfrm>
        </p:spPr>
        <p:txBody>
          <a:bodyPr/>
          <a:lstStyle/>
          <a:p>
            <a:r>
              <a:rPr lang="sv-SE" sz="2000" dirty="0"/>
              <a:t>Högre inkomster, ökad sysselsättning, minskat behov av ek. bistånd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    …ofta samma arbetsgivare</a:t>
            </a:r>
          </a:p>
          <a:p>
            <a:r>
              <a:rPr lang="sv-SE" sz="2000" dirty="0"/>
              <a:t>Effekterna avtar med tiden, men är tydliga</a:t>
            </a:r>
          </a:p>
          <a:p>
            <a:r>
              <a:rPr lang="sv-SE" sz="2000" dirty="0"/>
              <a:t>Små skillnader mellan ”ingångarna”</a:t>
            </a:r>
          </a:p>
          <a:p>
            <a:r>
              <a:rPr lang="sv-SE" sz="2000" dirty="0"/>
              <a:t>Ingen effekt på ”inskrivning” eller studier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B6D468C-68E2-84E6-D392-004345822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511"/>
          <a:stretch>
            <a:fillRect/>
          </a:stretch>
        </p:blipFill>
        <p:spPr>
          <a:xfrm rot="21179012">
            <a:off x="5903038" y="1375300"/>
            <a:ext cx="2674717" cy="444660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CE0A322-F993-6CB7-2472-BBF4B969E180}"/>
              </a:ext>
            </a:extLst>
          </p:cNvPr>
          <p:cNvCxnSpPr>
            <a:cxnSpLocks/>
          </p:cNvCxnSpPr>
          <p:nvPr/>
        </p:nvCxnSpPr>
        <p:spPr>
          <a:xfrm>
            <a:off x="1188339" y="2577895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9F62A998-3929-F58F-6D4B-D33ECAF5E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7604">
            <a:off x="8455000" y="791998"/>
            <a:ext cx="3084113" cy="246729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CD9A6BF-4677-EF86-4AF8-7C190A0DEA11}"/>
              </a:ext>
            </a:extLst>
          </p:cNvPr>
          <p:cNvSpPr txBox="1"/>
          <p:nvPr/>
        </p:nvSpPr>
        <p:spPr>
          <a:xfrm>
            <a:off x="2003102" y="2373928"/>
            <a:ext cx="61045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fler i nystartsjobb</a:t>
            </a:r>
          </a:p>
        </p:txBody>
      </p:sp>
    </p:spTree>
    <p:extLst>
      <p:ext uri="{BB962C8B-B14F-4D97-AF65-F5344CB8AC3E}">
        <p14:creationId xmlns:p14="http://schemas.microsoft.com/office/powerpoint/2010/main" val="16699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94032-FAA6-3CAB-2A96-651700B8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5853DCF-DC9D-AF24-E450-2CED4B86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892" y="1283594"/>
            <a:ext cx="8460067" cy="3996793"/>
          </a:xfrm>
        </p:spPr>
        <p:txBody>
          <a:bodyPr>
            <a:normAutofit/>
          </a:bodyPr>
          <a:lstStyle/>
          <a:p>
            <a:r>
              <a:rPr lang="sv-SE" b="1" dirty="0"/>
              <a:t> </a:t>
            </a:r>
            <a:r>
              <a:rPr lang="sv-SE" sz="4000" b="1" dirty="0"/>
              <a:t>Seminarium om ” Historiskt låga nivåer av anställningar med stöd – varför och vad kan göras?”</a:t>
            </a:r>
          </a:p>
          <a:p>
            <a:endParaRPr lang="sv-SE" sz="2000" b="1" dirty="0"/>
          </a:p>
          <a:p>
            <a:endParaRPr lang="sv-SE" sz="2000" b="1" dirty="0"/>
          </a:p>
          <a:p>
            <a:r>
              <a:rPr lang="sv-SE" sz="2000" b="1" dirty="0"/>
              <a:t>9 mars 2026</a:t>
            </a: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DAC645-0B88-DFA2-AB6B-E70C1534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77" y="5112914"/>
            <a:ext cx="1114023" cy="17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xempelbild på grupp med människor i möte">
            <a:extLst>
              <a:ext uri="{FF2B5EF4-FFF2-40B4-BE49-F238E27FC236}">
                <a16:creationId xmlns:a16="http://schemas.microsoft.com/office/drawing/2014/main" id="{9331C290-1AF2-CC40-A514-B0F588733F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b="11479"/>
          <a:stretch/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44" y="3505169"/>
            <a:ext cx="8721920" cy="2037875"/>
          </a:xfrm>
        </p:spPr>
        <p:txBody>
          <a:bodyPr/>
          <a:lstStyle/>
          <a:p>
            <a:r>
              <a:rPr lang="sv-SE" dirty="0"/>
              <a:t>Perspektiv på utvecklingen av subventionerade anställningar, 2007-2025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44" y="5543045"/>
            <a:ext cx="8721920" cy="626769"/>
          </a:xfrm>
        </p:spPr>
        <p:txBody>
          <a:bodyPr/>
          <a:lstStyle/>
          <a:p>
            <a:r>
              <a:rPr lang="sv-SE" altLang="sv-SE" sz="2667" dirty="0"/>
              <a:t>Andreas Mångs</a:t>
            </a:r>
          </a:p>
        </p:txBody>
      </p:sp>
    </p:spTree>
    <p:extLst>
      <p:ext uri="{BB962C8B-B14F-4D97-AF65-F5344CB8AC3E}">
        <p14:creationId xmlns:p14="http://schemas.microsoft.com/office/powerpoint/2010/main" val="263113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DFFA87-5E5D-9617-A1FB-94C3B280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3" y="431999"/>
            <a:ext cx="11544687" cy="900000"/>
          </a:xfrm>
        </p:spPr>
        <p:txBody>
          <a:bodyPr/>
          <a:lstStyle/>
          <a:p>
            <a:r>
              <a:rPr lang="sv-SE" dirty="0"/>
              <a:t>Behovet av subventionerade anställningar är stort...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1264099F-654C-E3E7-46D9-4F0DEA9F45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60505" y="1427083"/>
            <a:ext cx="5593235" cy="4560000"/>
          </a:xfrm>
        </p:spPr>
        <p:txBody>
          <a:bodyPr/>
          <a:lstStyle/>
          <a:p>
            <a:r>
              <a:rPr lang="sv-SE" dirty="0"/>
              <a:t>Idag finns det ungefär </a:t>
            </a:r>
            <a:r>
              <a:rPr lang="sv-SE" b="1" dirty="0"/>
              <a:t>360 000 </a:t>
            </a:r>
            <a:r>
              <a:rPr lang="sv-SE" dirty="0"/>
              <a:t>inskrivna arbetslösa på AF, vilket innebär arbetslöshetsnivå på 6,8%. </a:t>
            </a:r>
          </a:p>
          <a:p>
            <a:r>
              <a:rPr lang="sv-SE" dirty="0"/>
              <a:t>Av dessa har </a:t>
            </a:r>
            <a:r>
              <a:rPr lang="sv-SE" b="1" dirty="0"/>
              <a:t>153 000 </a:t>
            </a:r>
            <a:r>
              <a:rPr lang="sv-SE" dirty="0"/>
              <a:t>personer varit utan arbete i 12 månader eller månader. Det motsvarar 2,9% av den registerbaserade arbetskraften.</a:t>
            </a:r>
            <a:endParaRPr lang="sv-SE" sz="1400" dirty="0"/>
          </a:p>
          <a:p>
            <a:pPr lvl="2"/>
            <a:r>
              <a:rPr lang="sv-SE" sz="2133" dirty="0"/>
              <a:t>Personer med svag konkurrens förmåga om jobben utgör ca 80 % procent av dem som varit utan arbete i 12 månader eller mer.</a:t>
            </a:r>
            <a:r>
              <a:rPr lang="sv-SE" sz="2400" dirty="0"/>
              <a:t>  </a:t>
            </a:r>
            <a:endParaRPr lang="sv-SE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E3C8D8-F5E1-4B46-DC36-CB5B45E5ED47}"/>
              </a:ext>
            </a:extLst>
          </p:cNvPr>
          <p:cNvGraphicFramePr>
            <a:graphicFrameLocks/>
          </p:cNvGraphicFramePr>
          <p:nvPr/>
        </p:nvGraphicFramePr>
        <p:xfrm>
          <a:off x="251383" y="1332000"/>
          <a:ext cx="6096000" cy="441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C18ED177-CEB1-D690-85C4-084E55B2A73D}"/>
              </a:ext>
            </a:extLst>
          </p:cNvPr>
          <p:cNvSpPr txBox="1"/>
          <p:nvPr/>
        </p:nvSpPr>
        <p:spPr>
          <a:xfrm>
            <a:off x="829558" y="5744065"/>
            <a:ext cx="490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sz="12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*Andel av den registerbaserade arbetskraften. RAMS 2008-2023, BAS 2024-</a:t>
            </a:r>
          </a:p>
        </p:txBody>
      </p:sp>
    </p:spTree>
    <p:extLst>
      <p:ext uri="{BB962C8B-B14F-4D97-AF65-F5344CB8AC3E}">
        <p14:creationId xmlns:p14="http://schemas.microsoft.com/office/powerpoint/2010/main" val="189700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27EA8330-26F8-A91B-F699-4FE2BD604234}"/>
              </a:ext>
            </a:extLst>
          </p:cNvPr>
          <p:cNvSpPr txBox="1"/>
          <p:nvPr/>
        </p:nvSpPr>
        <p:spPr>
          <a:xfrm>
            <a:off x="261237" y="6457891"/>
            <a:ext cx="60282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sv-SE" sz="1067" dirty="0">
                <a:solidFill>
                  <a:prstClr val="black"/>
                </a:solidFill>
                <a:latin typeface="Arial"/>
              </a:rPr>
              <a:t>* Exklusive Etableringsjobb, Yrkesintroduktionsanställningar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29F72C-CDDA-9BDA-EA48-865B63D9185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47290" y="1393305"/>
            <a:ext cx="3835109" cy="4898153"/>
          </a:xfrm>
        </p:spPr>
        <p:txBody>
          <a:bodyPr/>
          <a:lstStyle/>
          <a:p>
            <a:r>
              <a:rPr lang="sv-SE" sz="1867" dirty="0"/>
              <a:t>Volymtopp 2014 då 138 000 personer per månad var i någon subventionerad anställning. </a:t>
            </a:r>
          </a:p>
          <a:p>
            <a:pPr lvl="1"/>
            <a:r>
              <a:rPr lang="sv-SE" sz="1600" dirty="0"/>
              <a:t>Nystartsjobben stod då för 1/3 av den totala volymen.</a:t>
            </a:r>
          </a:p>
          <a:p>
            <a:endParaRPr lang="sv-SE" sz="933" dirty="0"/>
          </a:p>
          <a:p>
            <a:r>
              <a:rPr lang="sv-SE" sz="1867" dirty="0"/>
              <a:t>Under 2017-2018 expanderade extratjänsterna kraftigt. </a:t>
            </a:r>
          </a:p>
          <a:p>
            <a:pPr lvl="1"/>
            <a:r>
              <a:rPr lang="sv-SE" sz="1600" dirty="0"/>
              <a:t>Fasades ut med januariavtalet.</a:t>
            </a:r>
          </a:p>
          <a:p>
            <a:endParaRPr lang="sv-SE" sz="933" dirty="0">
              <a:solidFill>
                <a:srgbClr val="000000"/>
              </a:solidFill>
              <a:latin typeface="Arial" panose="020B060402020202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sv-SE" sz="1867" dirty="0">
                <a:solidFill>
                  <a:srgbClr val="000000"/>
                </a:solidFill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I fjol var drygt 85 000 personer per månad i någon subventionerad anställning.</a:t>
            </a:r>
          </a:p>
          <a:p>
            <a:pPr lvl="1"/>
            <a: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Detta är de lägsta antalet sedan 2008</a:t>
            </a:r>
            <a:r>
              <a:rPr lang="sv-SE" sz="1867" dirty="0">
                <a:solidFill>
                  <a:srgbClr val="000000"/>
                </a:solidFill>
                <a:latin typeface="Arial" panose="020B060402020202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en-US" sz="1867" dirty="0"/>
          </a:p>
          <a:p>
            <a:pPr marL="0" indent="0">
              <a:buNone/>
            </a:pPr>
            <a:r>
              <a:rPr lang="sv-SE" dirty="0"/>
              <a:t>	 </a:t>
            </a:r>
          </a:p>
        </p:txBody>
      </p:sp>
      <p:sp>
        <p:nvSpPr>
          <p:cNvPr id="2" name="Rubrik 4">
            <a:extLst>
              <a:ext uri="{FF2B5EF4-FFF2-40B4-BE49-F238E27FC236}">
                <a16:creationId xmlns:a16="http://schemas.microsoft.com/office/drawing/2014/main" id="{A42D7D6A-0182-0D04-094F-4F0DAF5CE9E1}"/>
              </a:ext>
            </a:extLst>
          </p:cNvPr>
          <p:cNvSpPr txBox="1">
            <a:spLocks/>
          </p:cNvSpPr>
          <p:nvPr/>
        </p:nvSpPr>
        <p:spPr>
          <a:xfrm>
            <a:off x="583108" y="370724"/>
            <a:ext cx="11412707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sv-SE" sz="3733" dirty="0">
                <a:solidFill>
                  <a:srgbClr val="00005A"/>
                </a:solidFill>
                <a:latin typeface="Arial"/>
              </a:rPr>
              <a:t>…men allt färre personer tar del av stöden.</a:t>
            </a:r>
            <a:endParaRPr lang="sv-SE" sz="3600" dirty="0">
              <a:solidFill>
                <a:srgbClr val="00005A"/>
              </a:solidFill>
              <a:latin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353F4DF-5DC5-4287-BD67-62D0D421DE41}"/>
              </a:ext>
            </a:extLst>
          </p:cNvPr>
          <p:cNvGraphicFramePr>
            <a:graphicFrameLocks/>
          </p:cNvGraphicFramePr>
          <p:nvPr/>
        </p:nvGraphicFramePr>
        <p:xfrm>
          <a:off x="545402" y="591678"/>
          <a:ext cx="7599357" cy="569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03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C517470-E07D-F745-3B19-3C342C67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24" y="432375"/>
            <a:ext cx="11299585" cy="900000"/>
          </a:xfrm>
        </p:spPr>
        <p:txBody>
          <a:bodyPr/>
          <a:lstStyle/>
          <a:p>
            <a:r>
              <a:rPr lang="sv-SE" dirty="0"/>
              <a:t>Sannolikt flera samverkande faktorer bakom utvecklingen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203EAE6-9AE1-D07C-46D2-3594B38D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23" y="1641105"/>
            <a:ext cx="10872239" cy="4560000"/>
          </a:xfrm>
        </p:spPr>
        <p:txBody>
          <a:bodyPr/>
          <a:lstStyle/>
          <a:p>
            <a:r>
              <a:rPr lang="sv-SE" sz="2133" b="1" dirty="0"/>
              <a:t>Ersättningsnivåerna</a:t>
            </a:r>
            <a:r>
              <a:rPr lang="sv-SE" sz="2133" dirty="0"/>
              <a:t> har succesivt urholkats då de inte höjts i takt med löne- och prisutvecklingen, detta gäller särskilt för perioden efter pandemin.</a:t>
            </a:r>
          </a:p>
          <a:p>
            <a:endParaRPr lang="sv-SE" sz="267" dirty="0"/>
          </a:p>
          <a:p>
            <a:r>
              <a:rPr lang="sv-SE" sz="2133" dirty="0"/>
              <a:t>Över tid har </a:t>
            </a:r>
            <a:r>
              <a:rPr lang="sv-SE" sz="2133" b="1" dirty="0"/>
              <a:t>förutsättningarna på arbetsmarknaden </a:t>
            </a:r>
            <a:r>
              <a:rPr lang="sv-SE" sz="2133" dirty="0"/>
              <a:t>förändrats. Kompetens- och kravprofiler, organisationer och arbetsuppgifter kan ha förändrats så att det kan ha försvårat för arbetssökande långt från arbetsmarknaden</a:t>
            </a:r>
            <a:r>
              <a:rPr lang="sv-SE" dirty="0"/>
              <a:t>.</a:t>
            </a:r>
          </a:p>
          <a:p>
            <a:endParaRPr lang="sv-SE" sz="267" dirty="0"/>
          </a:p>
          <a:p>
            <a:r>
              <a:rPr lang="sv-SE" sz="2133" dirty="0"/>
              <a:t>Antalet personer påbörjar subventionerade anställningar samvarierar med </a:t>
            </a:r>
            <a:r>
              <a:rPr lang="sv-SE" sz="2133" b="1" dirty="0"/>
              <a:t>konjunkturläget</a:t>
            </a:r>
            <a:r>
              <a:rPr lang="sv-SE" sz="2133" dirty="0"/>
              <a:t>. Nystartsjobb tycks vara mer känsliga än andra subventionerade anställningar.</a:t>
            </a:r>
          </a:p>
          <a:p>
            <a:pPr lvl="1"/>
            <a:r>
              <a:rPr lang="sv-SE" sz="1867" dirty="0"/>
              <a:t>Dessutom har </a:t>
            </a:r>
            <a:r>
              <a:rPr lang="sv-SE" sz="1867" b="1" dirty="0"/>
              <a:t>villkor och regler </a:t>
            </a:r>
            <a:r>
              <a:rPr lang="sv-SE" sz="1867" dirty="0"/>
              <a:t>för nystartsjobben har förändrats flera gånger, vilket kan ha påverkat arbetsgivarnas vilja att utnyttja stödet.</a:t>
            </a:r>
          </a:p>
          <a:p>
            <a:endParaRPr lang="sv-SE" sz="267" dirty="0"/>
          </a:p>
          <a:p>
            <a:r>
              <a:rPr lang="sv-SE" sz="2133" dirty="0"/>
              <a:t>Myndighetens </a:t>
            </a:r>
            <a:r>
              <a:rPr lang="sv-SE" sz="2133" b="1" dirty="0"/>
              <a:t>resurser, arbetssätt och förutsättningar</a:t>
            </a:r>
            <a:r>
              <a:rPr lang="sv-SE" sz="2133" dirty="0"/>
              <a:t>. Under 2019 (reformeringen) minskade AF:s lokala närvaro. Det fick till följd att det lokala arbetsgivararbetet minskade i omfattning. Det kan ha påverkat utvecklingen negativt.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7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E0A5-4E6A-F6B2-FE11-CF0737BD2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0E5F7D-264E-120D-BFB5-69EB639C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519" y="259299"/>
            <a:ext cx="7668481" cy="1280889"/>
          </a:xfrm>
        </p:spPr>
        <p:txBody>
          <a:bodyPr/>
          <a:lstStyle/>
          <a:p>
            <a:r>
              <a:rPr lang="sv-SE" dirty="0"/>
              <a:t>Svenska </a:t>
            </a:r>
            <a:r>
              <a:rPr lang="sv-SE" dirty="0" err="1"/>
              <a:t>ilera</a:t>
            </a:r>
            <a:r>
              <a:rPr lang="sv-SE" dirty="0"/>
              <a:t>-föreningen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018BBB-5C18-7B3D-D249-F77AD19F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806" y="1540188"/>
            <a:ext cx="7728644" cy="4201648"/>
          </a:xfrm>
        </p:spPr>
        <p:txBody>
          <a:bodyPr>
            <a:normAutofit/>
          </a:bodyPr>
          <a:lstStyle/>
          <a:p>
            <a:r>
              <a:rPr lang="sv-SE" sz="2200" dirty="0"/>
              <a:t>Seminarier vars syfte är att förmedla kunskaper och erfarenhetsutbyte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partsföreträdare, forskare och myndighetsföreträdare inom arbetsmarknadsområdet</a:t>
            </a:r>
          </a:p>
          <a:p>
            <a:r>
              <a:rPr lang="sv-SE" sz="2200" dirty="0"/>
              <a:t>Seminarierna är kostnadsfria</a:t>
            </a:r>
          </a:p>
          <a:p>
            <a:r>
              <a:rPr lang="sv-SE" sz="2200" dirty="0"/>
              <a:t>Medlemmar stöder verksamheten genom årlig avgift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200 kronor </a:t>
            </a:r>
          </a:p>
          <a:p>
            <a:r>
              <a:rPr lang="sv-SE" sz="2200" dirty="0"/>
              <a:t>Medlemmar har företräde till seminarierna</a:t>
            </a:r>
          </a:p>
          <a:p>
            <a:endParaRPr lang="sv-SE" dirty="0"/>
          </a:p>
        </p:txBody>
      </p:sp>
      <p:pic>
        <p:nvPicPr>
          <p:cNvPr id="5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E22ACD40-C2D2-88BD-0A1A-22FE1CB6FD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81936" y="1133401"/>
            <a:ext cx="2208204" cy="3150002"/>
          </a:xfrm>
          <a:prstGeom prst="rect">
            <a:avLst/>
          </a:prstGeom>
        </p:spPr>
      </p:pic>
      <p:pic>
        <p:nvPicPr>
          <p:cNvPr id="7" name="Bildobjekt 6" descr="En bild som visar Grafik, grafisk design, Färggrann, cirkel&#10;&#10;Automatiskt genererad beskrivning">
            <a:extLst>
              <a:ext uri="{FF2B5EF4-FFF2-40B4-BE49-F238E27FC236}">
                <a16:creationId xmlns:a16="http://schemas.microsoft.com/office/drawing/2014/main" id="{A15C3819-86B8-2EC8-FB92-F219BD259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02" y="4264437"/>
            <a:ext cx="3144272" cy="209880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FD7315F-A498-D97A-7640-66589EE11321}"/>
              </a:ext>
            </a:extLst>
          </p:cNvPr>
          <p:cNvSpPr txBox="1"/>
          <p:nvPr/>
        </p:nvSpPr>
        <p:spPr>
          <a:xfrm>
            <a:off x="1760985" y="5859066"/>
            <a:ext cx="205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123 431 77 23</a:t>
            </a:r>
          </a:p>
        </p:txBody>
      </p:sp>
    </p:spTree>
    <p:extLst>
      <p:ext uri="{BB962C8B-B14F-4D97-AF65-F5344CB8AC3E}">
        <p14:creationId xmlns:p14="http://schemas.microsoft.com/office/powerpoint/2010/main" val="380056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EF299-C7DD-DA50-7918-9BF4E47DE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24171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A4798-47BA-67DB-7A4D-482D52D2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7ED05B9-2E4D-FEEA-9F15-EDB9E96A1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062" y="1893194"/>
            <a:ext cx="8460067" cy="3996793"/>
          </a:xfrm>
        </p:spPr>
        <p:txBody>
          <a:bodyPr>
            <a:normAutofit/>
          </a:bodyPr>
          <a:lstStyle/>
          <a:p>
            <a:r>
              <a:rPr lang="sv-SE" b="1" dirty="0"/>
              <a:t> </a:t>
            </a:r>
            <a:r>
              <a:rPr lang="sv-SE" sz="4000" b="1" dirty="0"/>
              <a:t>Seminarium om ” Historiskt låga nivåer av anställningar med stöd – varför och vad kan göras?”</a:t>
            </a:r>
          </a:p>
          <a:p>
            <a:endParaRPr lang="sv-SE" sz="2000" b="1" dirty="0"/>
          </a:p>
          <a:p>
            <a:endParaRPr lang="sv-SE" sz="2000" b="1" dirty="0"/>
          </a:p>
          <a:p>
            <a:r>
              <a:rPr lang="sv-SE" sz="2000" b="1" dirty="0"/>
              <a:t>9 mars 2026</a:t>
            </a:r>
          </a:p>
          <a:p>
            <a:endParaRPr lang="sv-SE" sz="4000" b="1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9A2C64-ACF3-370A-B7D8-A12774BD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85" y="148108"/>
            <a:ext cx="1114023" cy="17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9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84682-1C08-C8D9-1720-899F8556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Paneldiskussion partsrepresentanter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01C9E3-4974-00F9-3172-661B06F37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996" y="1540189"/>
            <a:ext cx="8915400" cy="3777622"/>
          </a:xfrm>
        </p:spPr>
        <p:txBody>
          <a:bodyPr/>
          <a:lstStyle/>
          <a:p>
            <a:pPr marL="514359" indent="-457200"/>
            <a:r>
              <a:rPr lang="sv-SE" sz="3200" b="1" dirty="0"/>
              <a:t>Siri Hallberg Björklund</a:t>
            </a:r>
            <a:r>
              <a:rPr lang="sv-SE" sz="3200" dirty="0"/>
              <a:t>, expert kompetensförsörjning, Byggföretagen </a:t>
            </a:r>
          </a:p>
          <a:p>
            <a:pPr marL="457200" lvl="1" indent="0">
              <a:buNone/>
            </a:pPr>
            <a:endParaRPr lang="sv-SE" sz="2800" dirty="0"/>
          </a:p>
          <a:p>
            <a:pPr marL="514359" indent="-457200"/>
            <a:r>
              <a:rPr lang="de-DE" sz="3200" b="1" dirty="0"/>
              <a:t>Anders Bucht</a:t>
            </a:r>
            <a:r>
              <a:rPr lang="sv-SE" sz="3200" dirty="0"/>
              <a:t>, utredare, Kommunal </a:t>
            </a:r>
          </a:p>
          <a:p>
            <a:pPr marL="457200" lvl="1" indent="0">
              <a:buNone/>
            </a:pPr>
            <a:endParaRPr lang="sv-SE" sz="2800" dirty="0"/>
          </a:p>
          <a:p>
            <a:pPr marL="514359" indent="-457200"/>
            <a:r>
              <a:rPr lang="sv-SE" sz="3200" b="1" dirty="0"/>
              <a:t>Håkan Gustavsson</a:t>
            </a:r>
            <a:r>
              <a:rPr lang="sv-SE" sz="3200" dirty="0"/>
              <a:t>, utredare, TCO </a:t>
            </a:r>
          </a:p>
          <a:p>
            <a:endParaRPr lang="sv-SE" dirty="0"/>
          </a:p>
        </p:txBody>
      </p:sp>
      <p:pic>
        <p:nvPicPr>
          <p:cNvPr id="4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65852898-AEDB-F75C-4D4F-D4E9AC6E1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08677" y="5134708"/>
            <a:ext cx="1383323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A7EB9C-11AC-AF83-18A2-1EBAE53D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Historiskt låga nivåer av anställningar med stöd – varför och vad kan göras?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A39116-9858-F174-7F8F-1C09CFF1E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600" dirty="0"/>
              <a:t>Inledare</a:t>
            </a:r>
          </a:p>
          <a:p>
            <a:r>
              <a:rPr lang="sv-SE" b="1" dirty="0"/>
              <a:t>Linus Liljeberg</a:t>
            </a:r>
            <a:r>
              <a:rPr lang="sv-SE" dirty="0"/>
              <a:t>, IFAU - </a:t>
            </a:r>
            <a:r>
              <a:rPr lang="sv-SE" sz="1200" dirty="0"/>
              <a:t>Om introduktionsjobb och övriga anställningar med stöd.</a:t>
            </a:r>
          </a:p>
          <a:p>
            <a:r>
              <a:rPr lang="sv-SE" b="1" dirty="0"/>
              <a:t>Andreas Mångs</a:t>
            </a:r>
            <a:r>
              <a:rPr lang="sv-SE" dirty="0"/>
              <a:t>, Arbetsförmedlingens analysavdelning - </a:t>
            </a:r>
            <a:r>
              <a:rPr lang="sv-SE" sz="1200" dirty="0"/>
              <a:t>Varför subventionerade anställningar har minskat?</a:t>
            </a:r>
          </a:p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r>
              <a:rPr lang="sv-SE" sz="2600" dirty="0"/>
              <a:t>Arbetsförmedlingens arbete med anställningar med stöd</a:t>
            </a:r>
          </a:p>
          <a:p>
            <a:r>
              <a:rPr lang="sv-SE" b="1" dirty="0"/>
              <a:t>Shanis Wollarth</a:t>
            </a:r>
            <a:r>
              <a:rPr lang="sv-SE" dirty="0"/>
              <a:t>, Arbetsförmedlingen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2600" dirty="0"/>
              <a:t>Regeringens syn på anställningar med stöd</a:t>
            </a:r>
          </a:p>
          <a:p>
            <a:r>
              <a:rPr lang="sv-SE" b="1" dirty="0"/>
              <a:t>Merit Frost Lindberg </a:t>
            </a:r>
            <a:r>
              <a:rPr lang="sv-SE" dirty="0"/>
              <a:t>(M), ledamot i arbetsmarknadsutskottet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600" dirty="0"/>
              <a:t>Paneldiskussion med partsrepresentanter</a:t>
            </a:r>
          </a:p>
          <a:p>
            <a:endParaRPr lang="sv-SE" dirty="0"/>
          </a:p>
        </p:txBody>
      </p:sp>
      <p:pic>
        <p:nvPicPr>
          <p:cNvPr id="4" name="officeArt object" descr="En bild som visar text, Teckensnitt, Grafik, affisch&#10;&#10;Automatiskt genererad beskrivning">
            <a:extLst>
              <a:ext uri="{FF2B5EF4-FFF2-40B4-BE49-F238E27FC236}">
                <a16:creationId xmlns:a16="http://schemas.microsoft.com/office/drawing/2014/main" id="{5CC330D8-76FA-16E0-0E6B-9A1F625B3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88785" y="4516617"/>
            <a:ext cx="1903215" cy="23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8E076-CF6C-42B3-9581-3C9523AD5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05" y="577517"/>
            <a:ext cx="10024384" cy="4456496"/>
          </a:xfrm>
        </p:spPr>
        <p:txBody>
          <a:bodyPr/>
          <a:lstStyle/>
          <a:p>
            <a:br>
              <a:rPr lang="sv-SE" sz="4000" dirty="0"/>
            </a:br>
            <a:br>
              <a:rPr lang="sv-SE" sz="4000" dirty="0"/>
            </a:br>
            <a:br>
              <a:rPr lang="sv-SE" sz="4000" dirty="0"/>
            </a:br>
            <a:r>
              <a:rPr lang="sv-SE" sz="4000" dirty="0"/>
              <a:t>Effekter av subventionerade anställningar</a:t>
            </a:r>
            <a:br>
              <a:rPr lang="sv-SE" sz="4000" dirty="0"/>
            </a:br>
            <a:br>
              <a:rPr lang="sv-SE" sz="4000" dirty="0"/>
            </a:br>
            <a:br>
              <a:rPr lang="sv-SE" sz="4000" dirty="0"/>
            </a:br>
            <a:r>
              <a:rPr lang="sv-SE" sz="2400" dirty="0" err="1"/>
              <a:t>Ilera</a:t>
            </a:r>
            <a:r>
              <a:rPr lang="sv-SE" sz="2400" dirty="0"/>
              <a:t>-seminarium 9 mars</a:t>
            </a:r>
            <a:br>
              <a:rPr lang="sv-SE" sz="2400" dirty="0"/>
            </a:br>
            <a:endParaRPr lang="sv-SE" sz="4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2979F4-EC08-4634-81B3-EB932E6E2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7085" y="5334811"/>
            <a:ext cx="7777480" cy="699026"/>
          </a:xfrm>
        </p:spPr>
        <p:txBody>
          <a:bodyPr/>
          <a:lstStyle/>
          <a:p>
            <a:r>
              <a:rPr lang="sv-SE" sz="2000" dirty="0"/>
              <a:t>Linus Liljeberg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55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FEE78-ED50-B36A-DB74-4BEF3C5B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966624"/>
          </a:xfrm>
        </p:spPr>
        <p:txBody>
          <a:bodyPr anchor="b">
            <a:normAutofit/>
          </a:bodyPr>
          <a:lstStyle/>
          <a:p>
            <a:r>
              <a:rPr lang="sv-SE" dirty="0"/>
              <a:t>Varför arbete med stöd?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67E408D-EA2F-91B8-D7A4-1C2633DA88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6003" r="10016" b="1"/>
          <a:stretch>
            <a:fillRect/>
          </a:stretch>
        </p:blipFill>
        <p:spPr>
          <a:xfrm>
            <a:off x="838200" y="1476000"/>
            <a:ext cx="5181600" cy="4692649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D57287-9ACB-13E4-3602-705C5F6B2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8192"/>
            <a:ext cx="5181600" cy="4692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 b="1" dirty="0"/>
              <a:t>Arbetsgivare: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 sz="2000" dirty="0"/>
              <a:t>anställa en arbetssökande med svårigheter att få jobb - kompensation för informationsbrist och (förväntat) lägre produktivitet</a:t>
            </a:r>
          </a:p>
          <a:p>
            <a:pPr marL="0" indent="0">
              <a:lnSpc>
                <a:spcPct val="90000"/>
              </a:lnSpc>
              <a:buNone/>
            </a:pPr>
            <a:endParaRPr lang="sv-SE" sz="2000" dirty="0"/>
          </a:p>
          <a:p>
            <a:pPr>
              <a:lnSpc>
                <a:spcPct val="90000"/>
              </a:lnSpc>
            </a:pPr>
            <a:r>
              <a:rPr lang="sv-SE" sz="2000" b="1" dirty="0"/>
              <a:t>Individen: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v-SE" sz="2000" dirty="0"/>
              <a:t>kortare arbetslöshet, ekonomisk trygghet, erfarenhet, kontakter mm.</a:t>
            </a:r>
          </a:p>
          <a:p>
            <a:pPr marL="0" indent="0">
              <a:lnSpc>
                <a:spcPct val="90000"/>
              </a:lnSpc>
              <a:buNone/>
            </a:pPr>
            <a:endParaRPr lang="sv-SE" sz="2000" dirty="0"/>
          </a:p>
          <a:p>
            <a:pPr>
              <a:lnSpc>
                <a:spcPct val="90000"/>
              </a:lnSpc>
            </a:pPr>
            <a:r>
              <a:rPr lang="sv-SE" sz="2000" b="1" dirty="0"/>
              <a:t>Men…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v-SE" sz="2000" dirty="0"/>
              <a:t>Inte alltid en effektiv insats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v-SE" sz="2000" dirty="0"/>
              <a:t>Undanträngning…</a:t>
            </a:r>
          </a:p>
        </p:txBody>
      </p:sp>
    </p:spTree>
    <p:extLst>
      <p:ext uri="{BB962C8B-B14F-4D97-AF65-F5344CB8AC3E}">
        <p14:creationId xmlns:p14="http://schemas.microsoft.com/office/powerpoint/2010/main" val="424042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A37F0F-0E47-5D46-46A3-F9927ABF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019487"/>
          </a:xfrm>
        </p:spPr>
        <p:txBody>
          <a:bodyPr/>
          <a:lstStyle/>
          <a:p>
            <a:r>
              <a:rPr lang="sv-SE" dirty="0"/>
              <a:t>Arbete med stöd 2007-2024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13F3296-6F77-13A4-BC62-82A1BA2E07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4719" y="1476375"/>
            <a:ext cx="7244182" cy="5267124"/>
          </a:xfrm>
        </p:spPr>
      </p:pic>
    </p:spTree>
    <p:extLst>
      <p:ext uri="{BB962C8B-B14F-4D97-AF65-F5344CB8AC3E}">
        <p14:creationId xmlns:p14="http://schemas.microsoft.com/office/powerpoint/2010/main" val="90114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BCA3A-67F1-C647-042A-D36F727E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854811"/>
          </a:xfrm>
        </p:spPr>
        <p:txBody>
          <a:bodyPr anchor="b">
            <a:normAutofit/>
          </a:bodyPr>
          <a:lstStyle/>
          <a:p>
            <a:r>
              <a:rPr lang="sv-SE" dirty="0"/>
              <a:t>Vad gör vi?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05D40F-795B-C163-A7B6-C65EE83DB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6000"/>
            <a:ext cx="5550409" cy="4692649"/>
          </a:xfrm>
        </p:spPr>
        <p:txBody>
          <a:bodyPr>
            <a:normAutofit/>
          </a:bodyPr>
          <a:lstStyle/>
          <a:p>
            <a:r>
              <a:rPr lang="sv-SE" sz="2000" dirty="0"/>
              <a:t>Översikt över tidigare och befintliga former av arbete med stöd, 2007-2024 (e</a:t>
            </a:r>
            <a:r>
              <a:rPr lang="sv-S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xkl. ” funktionsnedsättning”)</a:t>
            </a:r>
          </a:p>
          <a:p>
            <a:pPr lvl="1"/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v-SE" sz="1600" dirty="0"/>
              <a:t>egelverk, volymer, vem deltar, var finns jobben</a:t>
            </a:r>
          </a:p>
          <a:p>
            <a:pPr marL="457200" lvl="1" indent="0">
              <a:buNone/>
            </a:pPr>
            <a:endParaRPr lang="sv-SE" sz="1600" dirty="0">
              <a:effectLst/>
            </a:endParaRPr>
          </a:p>
          <a:p>
            <a:r>
              <a:rPr lang="sv-SE" sz="2000" dirty="0"/>
              <a:t>Vad vet vi från tidigare studier?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Fokus på </a:t>
            </a:r>
            <a:r>
              <a:rPr lang="sv-SE" sz="2000" i="1" dirty="0"/>
              <a:t>introduktionsjobb, </a:t>
            </a:r>
            <a:r>
              <a:rPr lang="sv-SE" sz="2000" dirty="0"/>
              <a:t>2018-2024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Individeffekter (ekonomiska utfall, arbetslöshet)</a:t>
            </a:r>
          </a:p>
          <a:p>
            <a:pPr lvl="1"/>
            <a:r>
              <a:rPr lang="sv-SE" dirty="0"/>
              <a:t>Matchning mot arbetssökande som inte deltagit…</a:t>
            </a:r>
          </a:p>
          <a:p>
            <a:pPr lvl="1"/>
            <a:endParaRPr lang="sv-SE" sz="1600" dirty="0"/>
          </a:p>
          <a:p>
            <a:pPr marL="0" indent="0">
              <a:buNone/>
            </a:pPr>
            <a:endParaRPr lang="sv-SE" sz="1800" dirty="0"/>
          </a:p>
          <a:p>
            <a:pPr>
              <a:buFontTx/>
              <a:buChar char="-"/>
            </a:pPr>
            <a:endParaRPr lang="sv-SE" sz="1800" dirty="0"/>
          </a:p>
          <a:p>
            <a:pPr marL="0" indent="0">
              <a:buNone/>
            </a:pPr>
            <a:endParaRPr lang="sv-SE" sz="1800" dirty="0">
              <a:effectLst/>
            </a:endParaRPr>
          </a:p>
          <a:p>
            <a:pPr marL="0" indent="0">
              <a:buNone/>
            </a:pPr>
            <a:endParaRPr lang="sv-SE" sz="1800" dirty="0">
              <a:effectLst/>
            </a:endParaRP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4BEF18-6D6B-760E-4C8E-4DC09662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08" y="1654462"/>
            <a:ext cx="5588019" cy="37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E8674-719A-E7F5-CB52-1FD603DB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786632"/>
          </a:xfrm>
        </p:spPr>
        <p:txBody>
          <a:bodyPr/>
          <a:lstStyle/>
          <a:p>
            <a:r>
              <a:rPr lang="sv-SE" dirty="0"/>
              <a:t>Effekter av arbete med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E159BF-C3DE-5FC3-9C14-EE8E2D31B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000"/>
            <a:ext cx="5257800" cy="4981950"/>
          </a:xfrm>
        </p:spPr>
        <p:txBody>
          <a:bodyPr/>
          <a:lstStyle/>
          <a:p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Ofta personer långt ifrån ett jobb             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(Engdahl och Forslund, 2019) </a:t>
            </a:r>
          </a:p>
          <a:p>
            <a:pPr marL="0" indent="0">
              <a:buNone/>
            </a:pPr>
            <a:r>
              <a:rPr lang="sv-S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mindre negativa sidoeffekter</a:t>
            </a:r>
          </a:p>
          <a:p>
            <a:endParaRPr lang="sv-S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Positivt för deltagarna </a:t>
            </a:r>
            <a:r>
              <a:rPr lang="sv-S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(Nystartsjobb: Sjögren och Vikström, 2015; </a:t>
            </a:r>
            <a:r>
              <a:rPr lang="sv-SE" sz="1600" dirty="0">
                <a:latin typeface="Times New Roman" panose="02020603050405020304" pitchFamily="18" charset="0"/>
              </a:rPr>
              <a:t>Extratjänster: Joona m.fl., 2024)</a:t>
            </a:r>
          </a:p>
          <a:p>
            <a:pPr marL="0" indent="0">
              <a:buNone/>
            </a:pPr>
            <a:r>
              <a:rPr lang="sv-S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fler i jobb efter stödets slut </a:t>
            </a:r>
          </a:p>
          <a:p>
            <a:pPr marL="0" indent="0">
              <a:buNone/>
            </a:pPr>
            <a:r>
              <a:rPr lang="sv-S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större effekt vid längre, kraftfullare subventioner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>
                <a:latin typeface="Times New Roman" panose="02020603050405020304" pitchFamily="18" charset="0"/>
              </a:rPr>
              <a:t>Men</a:t>
            </a:r>
            <a:r>
              <a:rPr lang="sv-SE" sz="2000" dirty="0">
                <a:latin typeface="Times New Roman" panose="02020603050405020304" pitchFamily="18" charset="0"/>
              </a:rPr>
              <a:t>…</a:t>
            </a:r>
          </a:p>
          <a:p>
            <a:r>
              <a:rPr lang="sv-SE" sz="1800" dirty="0">
                <a:latin typeface="Times New Roman" panose="02020603050405020304" pitchFamily="18" charset="0"/>
              </a:rPr>
              <a:t>Kostnadseffektivitet? </a:t>
            </a:r>
          </a:p>
          <a:p>
            <a:r>
              <a:rPr lang="sv-SE" sz="1800" dirty="0">
                <a:latin typeface="Times New Roman" panose="02020603050405020304" pitchFamily="18" charset="0"/>
              </a:rPr>
              <a:t>Hur stor är undanträngningen?</a:t>
            </a:r>
          </a:p>
          <a:p>
            <a:r>
              <a:rPr lang="sv-SE" sz="1800" dirty="0">
                <a:latin typeface="Times New Roman" panose="02020603050405020304" pitchFamily="18" charset="0"/>
              </a:rPr>
              <a:t>Män överrepresenterade</a:t>
            </a:r>
          </a:p>
          <a:p>
            <a:endParaRPr lang="sv-SE" sz="1800" dirty="0">
              <a:latin typeface="Times New Roman" panose="02020603050405020304" pitchFamily="18" charset="0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CB3468C-D5FD-BBA6-1B43-BB7CE47FA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0391" y="1813560"/>
            <a:ext cx="5369273" cy="3575304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6D6715E-83FF-688C-C987-1E85F1696756}"/>
              </a:ext>
            </a:extLst>
          </p:cNvPr>
          <p:cNvCxnSpPr>
            <a:cxnSpLocks/>
          </p:cNvCxnSpPr>
          <p:nvPr/>
        </p:nvCxnSpPr>
        <p:spPr>
          <a:xfrm>
            <a:off x="1106424" y="2407207"/>
            <a:ext cx="297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32A81A-1812-EA7D-1DC3-BE3750C9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841275"/>
          </a:xfrm>
        </p:spPr>
        <p:txBody>
          <a:bodyPr anchor="b">
            <a:normAutofit/>
          </a:bodyPr>
          <a:lstStyle/>
          <a:p>
            <a:r>
              <a:rPr lang="sv-SE" dirty="0"/>
              <a:t>Introduktionsjobb</a:t>
            </a:r>
          </a:p>
        </p:txBody>
      </p:sp>
      <p:sp>
        <p:nvSpPr>
          <p:cNvPr id="29" name="Platshållare för innehåll 28">
            <a:extLst>
              <a:ext uri="{FF2B5EF4-FFF2-40B4-BE49-F238E27FC236}">
                <a16:creationId xmlns:a16="http://schemas.microsoft.com/office/drawing/2014/main" id="{CCCC11B5-73CE-DA15-6168-D5D23A97A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62525"/>
          </a:xfrm>
        </p:spPr>
        <p:txBody>
          <a:bodyPr>
            <a:normAutofit fontScale="92500" lnSpcReduction="10000"/>
          </a:bodyPr>
          <a:lstStyle/>
          <a:p>
            <a:r>
              <a:rPr lang="sv-SE" sz="2200" dirty="0"/>
              <a:t>Infördes 2018</a:t>
            </a:r>
          </a:p>
          <a:p>
            <a:endParaRPr lang="sv-SE" sz="2200" dirty="0"/>
          </a:p>
          <a:p>
            <a:r>
              <a:rPr lang="sv-SE" sz="2200" dirty="0"/>
              <a:t>Jobb och utvecklingsgarantin</a:t>
            </a:r>
          </a:p>
          <a:p>
            <a:r>
              <a:rPr lang="sv-SE" sz="2200" dirty="0"/>
              <a:t>Nyanländ/etableringsprogrammet</a:t>
            </a:r>
          </a:p>
          <a:p>
            <a:r>
              <a:rPr lang="sv-SE" sz="2200" dirty="0"/>
              <a:t>Jobbgarantin för ungdomar, 200+ dagar</a:t>
            </a:r>
          </a:p>
          <a:p>
            <a:endParaRPr lang="sv-SE" sz="2200" dirty="0"/>
          </a:p>
          <a:p>
            <a:r>
              <a:rPr lang="sv-SE" sz="2200" dirty="0"/>
              <a:t>Arbetsförmedlare anvisar </a:t>
            </a:r>
          </a:p>
          <a:p>
            <a:r>
              <a:rPr lang="sv-SE" sz="2200" dirty="0">
                <a:effectLst/>
              </a:rPr>
              <a:t>Beviljas högst 12 månader (möjlighet till förlängning)</a:t>
            </a:r>
          </a:p>
          <a:p>
            <a:r>
              <a:rPr lang="sv-SE" sz="2200" dirty="0">
                <a:effectLst/>
              </a:rPr>
              <a:t>Privata och offentliga arbetsgivare</a:t>
            </a:r>
          </a:p>
          <a:p>
            <a:r>
              <a:rPr lang="sv-SE" sz="2200" dirty="0">
                <a:effectLst/>
              </a:rPr>
              <a:t>80 % av lönekostnaden (tak: 20 Tkr/mån)</a:t>
            </a:r>
          </a:p>
          <a:p>
            <a:r>
              <a:rPr lang="sv-SE" sz="2200" dirty="0">
                <a:effectLst/>
              </a:rPr>
              <a:t>Kvalificerar inte </a:t>
            </a:r>
            <a:r>
              <a:rPr lang="sv-SE" sz="2200" dirty="0"/>
              <a:t>för a-kassa</a:t>
            </a:r>
            <a:endParaRPr lang="sv-SE" sz="2200" dirty="0">
              <a:effectLst/>
            </a:endParaRPr>
          </a:p>
          <a:p>
            <a:endParaRPr lang="sv-SE" sz="22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22255A3-5D38-136B-60BD-16DC85539B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022" r="21271" b="-3"/>
          <a:stretch/>
        </p:blipFill>
        <p:spPr>
          <a:xfrm>
            <a:off x="6257927" y="1177925"/>
            <a:ext cx="5181600" cy="469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846328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n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25A8992D-B864-4B94-AABF-0AB485395EE0}"/>
    </a:ext>
  </a:extLst>
</a:theme>
</file>

<file path=ppt/theme/theme3.xml><?xml version="1.0" encoding="utf-8"?>
<a:theme xmlns:a="http://schemas.openxmlformats.org/drawingml/2006/main" name="Office-tema">
  <a:themeElements>
    <a:clrScheme name="IFAU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2F49"/>
      </a:accent1>
      <a:accent2>
        <a:srgbClr val="F2CB13"/>
      </a:accent2>
      <a:accent3>
        <a:srgbClr val="CC507D"/>
      </a:accent3>
      <a:accent4>
        <a:srgbClr val="4CA8E1"/>
      </a:accent4>
      <a:accent5>
        <a:srgbClr val="90B956"/>
      </a:accent5>
      <a:accent6>
        <a:srgbClr val="D4762F"/>
      </a:accent6>
      <a:hlink>
        <a:srgbClr val="639AE3"/>
      </a:hlink>
      <a:folHlink>
        <a:srgbClr val="E29643"/>
      </a:folHlink>
    </a:clrScheme>
    <a:fontScheme name="IFAU">
      <a:majorFont>
        <a:latin typeface="Poppin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U-presentation.potx" id="{BD7DEB0E-A0A7-4B8E-A05A-7EF9ED1FAB98}" vid="{1E3DD29C-DBBD-4A36-904E-6EE850B139E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924</Words>
  <Application>Microsoft Office PowerPoint</Application>
  <PresentationFormat>Bredbild</PresentationFormat>
  <Paragraphs>170</Paragraphs>
  <Slides>22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34" baseType="lpstr">
      <vt:lpstr>Aptos</vt:lpstr>
      <vt:lpstr>Arial</vt:lpstr>
      <vt:lpstr>Calibri</vt:lpstr>
      <vt:lpstr>Century Gothic</vt:lpstr>
      <vt:lpstr>Courier New</vt:lpstr>
      <vt:lpstr>Helvetica Neue Medium</vt:lpstr>
      <vt:lpstr>Poppins</vt:lpstr>
      <vt:lpstr>Times New Roman</vt:lpstr>
      <vt:lpstr>Wingdings 3</vt:lpstr>
      <vt:lpstr>Slinga</vt:lpstr>
      <vt:lpstr>Arbetsförmedlingen, vit</vt:lpstr>
      <vt:lpstr>Office-tema</vt:lpstr>
      <vt:lpstr>PowerPoint-presentation</vt:lpstr>
      <vt:lpstr>Svenska ilera-föreningen</vt:lpstr>
      <vt:lpstr>Historiskt låga nivåer av anställningar med stöd – varför och vad kan göras?</vt:lpstr>
      <vt:lpstr>   Effekter av subventionerade anställningar   Ilera-seminarium 9 mars </vt:lpstr>
      <vt:lpstr>Varför arbete med stöd?</vt:lpstr>
      <vt:lpstr>Arbete med stöd 2007-2024</vt:lpstr>
      <vt:lpstr>Vad gör vi?</vt:lpstr>
      <vt:lpstr>Effekter av arbete med stöd</vt:lpstr>
      <vt:lpstr>Introduktionsjobb</vt:lpstr>
      <vt:lpstr>Var finns introduktionsjobben?</vt:lpstr>
      <vt:lpstr>Deltagarna</vt:lpstr>
      <vt:lpstr>Effekter på månadsinkomster</vt:lpstr>
      <vt:lpstr>Sysselsättning och ekonomiskt bistånd</vt:lpstr>
      <vt:lpstr>Slutsatser</vt:lpstr>
      <vt:lpstr>PowerPoint-presentation</vt:lpstr>
      <vt:lpstr>Perspektiv på utvecklingen av subventionerade anställningar, 2007-2025</vt:lpstr>
      <vt:lpstr>Behovet av subventionerade anställningar är stort...</vt:lpstr>
      <vt:lpstr>PowerPoint-presentation</vt:lpstr>
      <vt:lpstr>Sannolikt flera samverkande faktorer bakom utvecklingen</vt:lpstr>
      <vt:lpstr>Tack!</vt:lpstr>
      <vt:lpstr>PowerPoint-presentation</vt:lpstr>
      <vt:lpstr>Paneldiskussion partsrepresentanter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Svenska ilera-föreningen</dc:title>
  <dc:creator>Charlotta Stern</dc:creator>
  <cp:lastModifiedBy>Farhad Abdi-Aghleboub</cp:lastModifiedBy>
  <cp:revision>4</cp:revision>
  <dcterms:created xsi:type="dcterms:W3CDTF">2024-10-15T10:04:41Z</dcterms:created>
  <dcterms:modified xsi:type="dcterms:W3CDTF">2026-03-06T14:04:52Z</dcterms:modified>
</cp:coreProperties>
</file>